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4" r:id="rId3"/>
    <p:sldId id="257" r:id="rId4"/>
    <p:sldId id="261" r:id="rId5"/>
    <p:sldId id="262" r:id="rId6"/>
    <p:sldId id="263" r:id="rId7"/>
    <p:sldId id="256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30-04-2026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5C9A-4E53-4650-B92D-BB9A67957CFC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81B-26D5-4D05-8037-DBD4C6AFE795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D63C-88F1-47EC-A71A-3657654F8DCA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8594-47FA-4D08-BDFE-106625293DC3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28BA-5B3E-428D-9D2A-23CA4240F963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A21D-9614-4852-A219-272E92A77ABF}" type="datetime1">
              <a:rPr lang="da-DK" smtClean="0"/>
              <a:t>30-04-2026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8743-FD92-4DDC-AFAD-2F5F5037B11E}" type="datetime1">
              <a:rPr lang="da-DK" smtClean="0"/>
              <a:t>30-04-2026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7D82-43ED-49E5-8A97-0CB236402B8E}" type="datetime1">
              <a:rPr lang="da-DK" smtClean="0"/>
              <a:t>30-04-2026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223B-8834-4517-B58F-1CF03EBB020B}" type="datetime1">
              <a:rPr lang="da-DK" smtClean="0"/>
              <a:t>30-04-2026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5872-A02F-436F-B087-046AE48EA303}" type="datetime1">
              <a:rPr lang="da-DK" smtClean="0"/>
              <a:t>30-04-2026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B3-387E-45C2-9C67-DCA97D2A0B59}" type="datetime1">
              <a:rPr lang="da-DK" smtClean="0"/>
              <a:t>30-04-2026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008E2-3814-48C9-87D7-CB36717AFADF}" type="datetime1">
              <a:rPr lang="da-DK" smtClean="0"/>
              <a:t>30-04-2026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5B2D6DB0-5C83-3C15-CF3E-36BD35D1B8EC}"/>
              </a:ext>
            </a:extLst>
          </p:cNvPr>
          <p:cNvSpPr txBox="1"/>
          <p:nvPr/>
        </p:nvSpPr>
        <p:spPr>
          <a:xfrm>
            <a:off x="320842" y="443303"/>
            <a:ext cx="11550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Investering og bæredygtighed – </a:t>
            </a:r>
          </a:p>
          <a:p>
            <a:pPr algn="ctr"/>
            <a:r>
              <a:rPr lang="da-DK" sz="5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økonomisk </a:t>
            </a:r>
            <a:r>
              <a:rPr lang="da-DK" sz="5400" b="1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caseopgave</a:t>
            </a:r>
            <a:r>
              <a:rPr lang="da-DK" sz="5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8. Semester</a:t>
            </a:r>
            <a:endParaRPr lang="da-DK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FEDCAE9-0F23-93DF-E24B-C9C4007BB951}"/>
              </a:ext>
            </a:extLst>
          </p:cNvPr>
          <p:cNvSpPr txBox="1"/>
          <p:nvPr/>
        </p:nvSpPr>
        <p:spPr>
          <a:xfrm>
            <a:off x="3004594" y="2422718"/>
            <a:ext cx="7610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Colocarton A/S</a:t>
            </a:r>
          </a:p>
        </p:txBody>
      </p:sp>
      <p:pic>
        <p:nvPicPr>
          <p:cNvPr id="1028" name="Picture 4" descr="FNs verdensmål">
            <a:extLst>
              <a:ext uri="{FF2B5EF4-FFF2-40B4-BE49-F238E27FC236}">
                <a16:creationId xmlns:a16="http://schemas.microsoft.com/office/drawing/2014/main" id="{5FA3BCEB-3988-E4F7-3A70-5A5C70F71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197"/>
            <a:ext cx="5455920" cy="271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924D4-B53E-9968-1F10-5A3414DFB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72937-B153-32E1-C349-762AA06DC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76" y="384650"/>
            <a:ext cx="11571164" cy="50011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Pædagogisk og didaktiske overvejelser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a-DK" sz="40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Problemorienteret og case-baseret læring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a-DK" sz="4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Anvendt teori i en praksisorienteret sammenhæng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400" i="1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Hvilke krav og udfordringer giver det…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a-DK" sz="4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styrke kompetencer indenfor analyse og metode</a:t>
            </a:r>
            <a:endParaRPr lang="de-DE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Pædagogisk frenologi – gravskrift for læring og fejring af nemmelse!">
            <a:extLst>
              <a:ext uri="{FF2B5EF4-FFF2-40B4-BE49-F238E27FC236}">
                <a16:creationId xmlns:a16="http://schemas.microsoft.com/office/drawing/2014/main" id="{7855A7DE-C83E-2D79-2602-F3D61B42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3084"/>
            <a:ext cx="1160206" cy="155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5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E0E5CFC-3799-1BFB-DF9A-925D370E4DA2}"/>
              </a:ext>
            </a:extLst>
          </p:cNvPr>
          <p:cNvSpPr/>
          <p:nvPr/>
        </p:nvSpPr>
        <p:spPr>
          <a:xfrm>
            <a:off x="4753143" y="331075"/>
            <a:ext cx="2480441" cy="1639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1AAE8F4-055A-0D3B-F915-5D55138287A4}"/>
              </a:ext>
            </a:extLst>
          </p:cNvPr>
          <p:cNvSpPr/>
          <p:nvPr/>
        </p:nvSpPr>
        <p:spPr>
          <a:xfrm>
            <a:off x="919655" y="331075"/>
            <a:ext cx="2480441" cy="1639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C53AB9-B8E3-3184-E615-F78B14A83DB9}"/>
              </a:ext>
            </a:extLst>
          </p:cNvPr>
          <p:cNvSpPr/>
          <p:nvPr/>
        </p:nvSpPr>
        <p:spPr>
          <a:xfrm>
            <a:off x="3363307" y="2019302"/>
            <a:ext cx="1308539" cy="1219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D456723-A88C-149E-46D4-A620EE044304}"/>
              </a:ext>
            </a:extLst>
          </p:cNvPr>
          <p:cNvSpPr/>
          <p:nvPr/>
        </p:nvSpPr>
        <p:spPr>
          <a:xfrm>
            <a:off x="919655" y="3875690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B1788B2-99AC-4E09-8228-68F16D74AC51}"/>
              </a:ext>
            </a:extLst>
          </p:cNvPr>
          <p:cNvSpPr/>
          <p:nvPr/>
        </p:nvSpPr>
        <p:spPr>
          <a:xfrm>
            <a:off x="5496910" y="3865179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B8E1ADF-379E-896C-5A8B-9E4CD32D8529}"/>
              </a:ext>
            </a:extLst>
          </p:cNvPr>
          <p:cNvSpPr/>
          <p:nvPr/>
        </p:nvSpPr>
        <p:spPr>
          <a:xfrm>
            <a:off x="3171495" y="3865179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6B857E1-2B68-1596-9CE5-B54BF6B313C7}"/>
              </a:ext>
            </a:extLst>
          </p:cNvPr>
          <p:cNvSpPr/>
          <p:nvPr/>
        </p:nvSpPr>
        <p:spPr>
          <a:xfrm>
            <a:off x="3171495" y="5137277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D2FFF842-DD65-E82F-4BD5-CB7988E2DD36}"/>
              </a:ext>
            </a:extLst>
          </p:cNvPr>
          <p:cNvCxnSpPr>
            <a:cxnSpLocks/>
          </p:cNvCxnSpPr>
          <p:nvPr/>
        </p:nvCxnSpPr>
        <p:spPr>
          <a:xfrm>
            <a:off x="1778873" y="3563007"/>
            <a:ext cx="4577255" cy="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6BC5CD0B-6F17-E14D-032A-51B7E82F452D}"/>
              </a:ext>
            </a:extLst>
          </p:cNvPr>
          <p:cNvCxnSpPr>
            <a:cxnSpLocks/>
          </p:cNvCxnSpPr>
          <p:nvPr/>
        </p:nvCxnSpPr>
        <p:spPr>
          <a:xfrm>
            <a:off x="1778873" y="4759016"/>
            <a:ext cx="4577255" cy="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0B650F25-F36C-99B3-C9C1-43E551B5A279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4017578" y="4380186"/>
            <a:ext cx="0" cy="75709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409114A0-9C3D-102D-5C8C-6C69584633D5}"/>
              </a:ext>
            </a:extLst>
          </p:cNvPr>
          <p:cNvCxnSpPr>
            <a:cxnSpLocks/>
          </p:cNvCxnSpPr>
          <p:nvPr/>
        </p:nvCxnSpPr>
        <p:spPr>
          <a:xfrm>
            <a:off x="8120270" y="1150882"/>
            <a:ext cx="0" cy="4243898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281D343E-DC57-233E-4462-8BF2019C547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4017576" y="3235358"/>
            <a:ext cx="2" cy="62982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7A7D43C3-D410-612D-71C6-EB8616AF580D}"/>
              </a:ext>
            </a:extLst>
          </p:cNvPr>
          <p:cNvCxnSpPr>
            <a:cxnSpLocks/>
            <a:stCxn id="5" idx="2"/>
            <a:endCxn id="6" idx="2"/>
          </p:cNvCxnSpPr>
          <p:nvPr/>
        </p:nvCxnSpPr>
        <p:spPr>
          <a:xfrm>
            <a:off x="2159876" y="1970689"/>
            <a:ext cx="1203431" cy="658213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Lige forbindelse 26">
            <a:extLst>
              <a:ext uri="{FF2B5EF4-FFF2-40B4-BE49-F238E27FC236}">
                <a16:creationId xmlns:a16="http://schemas.microsoft.com/office/drawing/2014/main" id="{7F6175ED-A332-72EE-640F-549879F15591}"/>
              </a:ext>
            </a:extLst>
          </p:cNvPr>
          <p:cNvCxnSpPr>
            <a:cxnSpLocks/>
            <a:stCxn id="4" idx="2"/>
            <a:endCxn id="6" idx="6"/>
          </p:cNvCxnSpPr>
          <p:nvPr/>
        </p:nvCxnSpPr>
        <p:spPr>
          <a:xfrm flipH="1">
            <a:off x="4671846" y="1970689"/>
            <a:ext cx="1321518" cy="658213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Lige forbindelse 29">
            <a:extLst>
              <a:ext uri="{FF2B5EF4-FFF2-40B4-BE49-F238E27FC236}">
                <a16:creationId xmlns:a16="http://schemas.microsoft.com/office/drawing/2014/main" id="{C50BE3FE-8DFB-27B2-3FF3-E758601E1398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7233584" y="1150882"/>
            <a:ext cx="931194" cy="0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E82C2610-B11A-D57A-021C-51B62F274235}"/>
              </a:ext>
            </a:extLst>
          </p:cNvPr>
          <p:cNvCxnSpPr>
            <a:cxnSpLocks/>
          </p:cNvCxnSpPr>
          <p:nvPr/>
        </p:nvCxnSpPr>
        <p:spPr>
          <a:xfrm flipH="1">
            <a:off x="7189076" y="4133193"/>
            <a:ext cx="931194" cy="0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Lige forbindelse 34">
            <a:extLst>
              <a:ext uri="{FF2B5EF4-FFF2-40B4-BE49-F238E27FC236}">
                <a16:creationId xmlns:a16="http://schemas.microsoft.com/office/drawing/2014/main" id="{93C570AC-FC70-2746-A579-B4917CA63351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863661" y="5394780"/>
            <a:ext cx="3256608" cy="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Lige forbindelse 37">
            <a:extLst>
              <a:ext uri="{FF2B5EF4-FFF2-40B4-BE49-F238E27FC236}">
                <a16:creationId xmlns:a16="http://schemas.microsoft.com/office/drawing/2014/main" id="{11C95366-7F9F-9138-3625-D0EAAD2C00BF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6342993" y="3563007"/>
            <a:ext cx="13135" cy="302172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Lige forbindelse 40">
            <a:extLst>
              <a:ext uri="{FF2B5EF4-FFF2-40B4-BE49-F238E27FC236}">
                <a16:creationId xmlns:a16="http://schemas.microsoft.com/office/drawing/2014/main" id="{9AC76D38-216B-2261-2886-9733E6A312D5}"/>
              </a:ext>
            </a:extLst>
          </p:cNvPr>
          <p:cNvCxnSpPr>
            <a:cxnSpLocks/>
          </p:cNvCxnSpPr>
          <p:nvPr/>
        </p:nvCxnSpPr>
        <p:spPr>
          <a:xfrm>
            <a:off x="1765738" y="3563007"/>
            <a:ext cx="0" cy="320908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Lige forbindelse 42">
            <a:extLst>
              <a:ext uri="{FF2B5EF4-FFF2-40B4-BE49-F238E27FC236}">
                <a16:creationId xmlns:a16="http://schemas.microsoft.com/office/drawing/2014/main" id="{E5121398-4945-B7F8-020A-E3A98F9B13A9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765738" y="4390697"/>
            <a:ext cx="0" cy="368034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Lige forbindelse 46">
            <a:extLst>
              <a:ext uri="{FF2B5EF4-FFF2-40B4-BE49-F238E27FC236}">
                <a16:creationId xmlns:a16="http://schemas.microsoft.com/office/drawing/2014/main" id="{1C3FFA8D-9EB3-0AD0-3A65-F0EDEF2E8E49}"/>
              </a:ext>
            </a:extLst>
          </p:cNvPr>
          <p:cNvCxnSpPr>
            <a:cxnSpLocks/>
          </p:cNvCxnSpPr>
          <p:nvPr/>
        </p:nvCxnSpPr>
        <p:spPr>
          <a:xfrm>
            <a:off x="6342879" y="4390697"/>
            <a:ext cx="0" cy="368034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Lige forbindelse 48">
            <a:extLst>
              <a:ext uri="{FF2B5EF4-FFF2-40B4-BE49-F238E27FC236}">
                <a16:creationId xmlns:a16="http://schemas.microsoft.com/office/drawing/2014/main" id="{49723FDC-B59C-BD17-67EB-2365386C9EF0}"/>
              </a:ext>
            </a:extLst>
          </p:cNvPr>
          <p:cNvCxnSpPr>
            <a:stCxn id="6" idx="0"/>
            <a:endCxn id="6" idx="4"/>
          </p:cNvCxnSpPr>
          <p:nvPr/>
        </p:nvCxnSpPr>
        <p:spPr>
          <a:xfrm>
            <a:off x="4017577" y="2019302"/>
            <a:ext cx="0" cy="12192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kstfelt 49">
            <a:extLst>
              <a:ext uri="{FF2B5EF4-FFF2-40B4-BE49-F238E27FC236}">
                <a16:creationId xmlns:a16="http://schemas.microsoft.com/office/drawing/2014/main" id="{C136B439-C69B-8D4A-DEC1-8ECB77F09BD7}"/>
              </a:ext>
            </a:extLst>
          </p:cNvPr>
          <p:cNvSpPr txBox="1"/>
          <p:nvPr/>
        </p:nvSpPr>
        <p:spPr>
          <a:xfrm>
            <a:off x="3393005" y="2366999"/>
            <a:ext cx="64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SW</a:t>
            </a:r>
          </a:p>
        </p:txBody>
      </p:sp>
      <p:sp>
        <p:nvSpPr>
          <p:cNvPr id="51" name="Tekstfelt 50">
            <a:extLst>
              <a:ext uri="{FF2B5EF4-FFF2-40B4-BE49-F238E27FC236}">
                <a16:creationId xmlns:a16="http://schemas.microsoft.com/office/drawing/2014/main" id="{243B4578-6E84-E29F-7CA8-3B1A712557BE}"/>
              </a:ext>
            </a:extLst>
          </p:cNvPr>
          <p:cNvSpPr txBox="1"/>
          <p:nvPr/>
        </p:nvSpPr>
        <p:spPr>
          <a:xfrm>
            <a:off x="4000722" y="2356367"/>
            <a:ext cx="82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OT</a:t>
            </a:r>
          </a:p>
        </p:txBody>
      </p:sp>
      <p:sp>
        <p:nvSpPr>
          <p:cNvPr id="52" name="Tekstfelt 51">
            <a:extLst>
              <a:ext uri="{FF2B5EF4-FFF2-40B4-BE49-F238E27FC236}">
                <a16:creationId xmlns:a16="http://schemas.microsoft.com/office/drawing/2014/main" id="{C4830B29-D9DD-1248-CBA9-686D0B4EA144}"/>
              </a:ext>
            </a:extLst>
          </p:cNvPr>
          <p:cNvSpPr txBox="1"/>
          <p:nvPr/>
        </p:nvSpPr>
        <p:spPr>
          <a:xfrm>
            <a:off x="4714114" y="1160359"/>
            <a:ext cx="2474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PESTLE</a:t>
            </a:r>
          </a:p>
          <a:p>
            <a:r>
              <a:rPr lang="da-DK" sz="2400" dirty="0"/>
              <a:t>Porters 5 Forces</a:t>
            </a:r>
          </a:p>
        </p:txBody>
      </p:sp>
      <p:sp>
        <p:nvSpPr>
          <p:cNvPr id="53" name="Tekstfelt 52">
            <a:extLst>
              <a:ext uri="{FF2B5EF4-FFF2-40B4-BE49-F238E27FC236}">
                <a16:creationId xmlns:a16="http://schemas.microsoft.com/office/drawing/2014/main" id="{4D5A07D6-3501-ECA0-7986-FD6D3FBC2216}"/>
              </a:ext>
            </a:extLst>
          </p:cNvPr>
          <p:cNvSpPr txBox="1"/>
          <p:nvPr/>
        </p:nvSpPr>
        <p:spPr>
          <a:xfrm>
            <a:off x="4821785" y="268400"/>
            <a:ext cx="236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>
                <a:solidFill>
                  <a:srgbClr val="00B050"/>
                </a:solidFill>
              </a:rPr>
              <a:t>EKSTERN - omverden</a:t>
            </a:r>
          </a:p>
        </p:txBody>
      </p:sp>
      <p:sp>
        <p:nvSpPr>
          <p:cNvPr id="54" name="Tekstfelt 53">
            <a:extLst>
              <a:ext uri="{FF2B5EF4-FFF2-40B4-BE49-F238E27FC236}">
                <a16:creationId xmlns:a16="http://schemas.microsoft.com/office/drawing/2014/main" id="{C64583F4-5F0D-CA8E-2EEE-E9CB82CF2E42}"/>
              </a:ext>
            </a:extLst>
          </p:cNvPr>
          <p:cNvSpPr txBox="1"/>
          <p:nvPr/>
        </p:nvSpPr>
        <p:spPr>
          <a:xfrm>
            <a:off x="904126" y="448535"/>
            <a:ext cx="2495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noProof="0"/>
              <a:t>Økonomi 
Organisation
Management
Kultur
Produktportefølje 
værdikæde </a:t>
            </a:r>
            <a:endParaRPr lang="da-DK" noProof="0"/>
          </a:p>
        </p:txBody>
      </p:sp>
      <p:sp>
        <p:nvSpPr>
          <p:cNvPr id="55" name="Tekstfelt 54">
            <a:extLst>
              <a:ext uri="{FF2B5EF4-FFF2-40B4-BE49-F238E27FC236}">
                <a16:creationId xmlns:a16="http://schemas.microsoft.com/office/drawing/2014/main" id="{D30C45B8-F5ED-2DC5-C1EC-427D507C7A01}"/>
              </a:ext>
            </a:extLst>
          </p:cNvPr>
          <p:cNvSpPr txBox="1"/>
          <p:nvPr/>
        </p:nvSpPr>
        <p:spPr>
          <a:xfrm>
            <a:off x="1087370" y="3875690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Mission</a:t>
            </a:r>
          </a:p>
        </p:txBody>
      </p:sp>
      <p:sp>
        <p:nvSpPr>
          <p:cNvPr id="56" name="Tekstfelt 55">
            <a:extLst>
              <a:ext uri="{FF2B5EF4-FFF2-40B4-BE49-F238E27FC236}">
                <a16:creationId xmlns:a16="http://schemas.microsoft.com/office/drawing/2014/main" id="{8AC2CC00-66D9-6447-518F-0DF92B651217}"/>
              </a:ext>
            </a:extLst>
          </p:cNvPr>
          <p:cNvSpPr txBox="1"/>
          <p:nvPr/>
        </p:nvSpPr>
        <p:spPr>
          <a:xfrm>
            <a:off x="3495043" y="3871583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Vision</a:t>
            </a:r>
          </a:p>
        </p:txBody>
      </p:sp>
      <p:sp>
        <p:nvSpPr>
          <p:cNvPr id="57" name="Tekstfelt 56">
            <a:extLst>
              <a:ext uri="{FF2B5EF4-FFF2-40B4-BE49-F238E27FC236}">
                <a16:creationId xmlns:a16="http://schemas.microsoft.com/office/drawing/2014/main" id="{62AB1234-1B14-0CED-1DFD-2EB012D6D495}"/>
              </a:ext>
            </a:extLst>
          </p:cNvPr>
          <p:cNvSpPr txBox="1"/>
          <p:nvPr/>
        </p:nvSpPr>
        <p:spPr>
          <a:xfrm>
            <a:off x="5791612" y="3839793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Værdier</a:t>
            </a:r>
          </a:p>
        </p:txBody>
      </p:sp>
      <p:sp>
        <p:nvSpPr>
          <p:cNvPr id="58" name="Tekstfelt 57">
            <a:extLst>
              <a:ext uri="{FF2B5EF4-FFF2-40B4-BE49-F238E27FC236}">
                <a16:creationId xmlns:a16="http://schemas.microsoft.com/office/drawing/2014/main" id="{38AEAF70-F97B-CBFD-8B5F-2DB98E27B451}"/>
              </a:ext>
            </a:extLst>
          </p:cNvPr>
          <p:cNvSpPr txBox="1"/>
          <p:nvPr/>
        </p:nvSpPr>
        <p:spPr>
          <a:xfrm>
            <a:off x="3080468" y="5133170"/>
            <a:ext cx="190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STRATEGI</a:t>
            </a:r>
          </a:p>
        </p:txBody>
      </p:sp>
      <p:sp>
        <p:nvSpPr>
          <p:cNvPr id="59" name="Tekstfelt 58">
            <a:extLst>
              <a:ext uri="{FF2B5EF4-FFF2-40B4-BE49-F238E27FC236}">
                <a16:creationId xmlns:a16="http://schemas.microsoft.com/office/drawing/2014/main" id="{7C8BD00E-F53F-7580-4665-FDFD0037FD8D}"/>
              </a:ext>
            </a:extLst>
          </p:cNvPr>
          <p:cNvSpPr txBox="1"/>
          <p:nvPr/>
        </p:nvSpPr>
        <p:spPr>
          <a:xfrm>
            <a:off x="1045828" y="273321"/>
            <a:ext cx="212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>
                <a:solidFill>
                  <a:srgbClr val="00B050"/>
                </a:solidFill>
              </a:rPr>
              <a:t>INTERN- Firma</a:t>
            </a:r>
          </a:p>
        </p:txBody>
      </p:sp>
      <p:sp>
        <p:nvSpPr>
          <p:cNvPr id="60" name="Tekstfelt 59">
            <a:extLst>
              <a:ext uri="{FF2B5EF4-FFF2-40B4-BE49-F238E27FC236}">
                <a16:creationId xmlns:a16="http://schemas.microsoft.com/office/drawing/2014/main" id="{B0DAFFA9-005A-B3B7-DC74-FBDEE552631F}"/>
              </a:ext>
            </a:extLst>
          </p:cNvPr>
          <p:cNvSpPr txBox="1"/>
          <p:nvPr/>
        </p:nvSpPr>
        <p:spPr>
          <a:xfrm>
            <a:off x="7438858" y="177977"/>
            <a:ext cx="4889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/>
              <a:t>Strategisk Model</a:t>
            </a:r>
          </a:p>
        </p:txBody>
      </p:sp>
      <p:sp>
        <p:nvSpPr>
          <p:cNvPr id="61" name="Tekstfelt 60">
            <a:extLst>
              <a:ext uri="{FF2B5EF4-FFF2-40B4-BE49-F238E27FC236}">
                <a16:creationId xmlns:a16="http://schemas.microsoft.com/office/drawing/2014/main" id="{B6956541-A68A-BFBA-FA51-3123EAB52C2D}"/>
              </a:ext>
            </a:extLst>
          </p:cNvPr>
          <p:cNvSpPr txBox="1"/>
          <p:nvPr/>
        </p:nvSpPr>
        <p:spPr>
          <a:xfrm>
            <a:off x="9205465" y="1351336"/>
            <a:ext cx="2733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noProof="0"/>
              <a:t>CSRD (Engelsk)
ESG (Engelsk)
UN 17 Verdensmål</a:t>
            </a:r>
          </a:p>
        </p:txBody>
      </p:sp>
      <p:sp>
        <p:nvSpPr>
          <p:cNvPr id="62" name="Pil: venstre 61">
            <a:extLst>
              <a:ext uri="{FF2B5EF4-FFF2-40B4-BE49-F238E27FC236}">
                <a16:creationId xmlns:a16="http://schemas.microsoft.com/office/drawing/2014/main" id="{EE809F83-72B7-F431-557D-FD5935239223}"/>
              </a:ext>
            </a:extLst>
          </p:cNvPr>
          <p:cNvSpPr/>
          <p:nvPr/>
        </p:nvSpPr>
        <p:spPr>
          <a:xfrm rot="199067">
            <a:off x="5951051" y="1384305"/>
            <a:ext cx="3026111" cy="16347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170" name="Picture 2" descr="Lær om SWOT analyse og hent en gratis skabelon">
            <a:extLst>
              <a:ext uri="{FF2B5EF4-FFF2-40B4-BE49-F238E27FC236}">
                <a16:creationId xmlns:a16="http://schemas.microsoft.com/office/drawing/2014/main" id="{3730DDB5-2B4A-F78D-0606-8C3EF3453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0503"/>
            <a:ext cx="2547469" cy="143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57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713" y="365125"/>
            <a:ext cx="11144573" cy="1325563"/>
          </a:xfrm>
        </p:spPr>
        <p:txBody>
          <a:bodyPr>
            <a:normAutofit/>
          </a:bodyPr>
          <a:lstStyle/>
          <a:p>
            <a:pPr algn="ctr"/>
            <a:r>
              <a:rPr lang="da-DK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Interdisciplinært samarbejde</a:t>
            </a:r>
            <a:endParaRPr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" y="1484774"/>
            <a:ext cx="120426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Kobling af økonomi, strategi, teknologi og bæredygtighed</a:t>
            </a:r>
          </a:p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Gruppearbejde og Peer-Feedback</a:t>
            </a:r>
          </a:p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Fokus på samarbejde og faglig dialog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50BFCCD8-9CCA-CBC4-CB28-EFD6CB55376C}"/>
              </a:ext>
            </a:extLst>
          </p:cNvPr>
          <p:cNvSpPr txBox="1"/>
          <p:nvPr/>
        </p:nvSpPr>
        <p:spPr>
          <a:xfrm>
            <a:off x="1932241" y="2287117"/>
            <a:ext cx="8667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CSRD (§99a), EGS, FN 17 Verdensmål</a:t>
            </a:r>
            <a:endParaRPr lang="da-DK" sz="2800" i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Plakat, Poster Banner ESG - Environmental, Social and Corporate Governance  – Billede til Væggen | Europosters">
            <a:extLst>
              <a:ext uri="{FF2B5EF4-FFF2-40B4-BE49-F238E27FC236}">
                <a16:creationId xmlns:a16="http://schemas.microsoft.com/office/drawing/2014/main" id="{F074F048-1CC1-34A3-ED76-4B238009B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357187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Anvendelsesorienteret læring</a:t>
            </a:r>
            <a:endParaRPr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600702"/>
            <a:ext cx="11603736" cy="3730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Skal forberede de studerende på reelle opgaver </a:t>
            </a:r>
          </a:p>
          <a:p>
            <a:pPr marL="0" indent="0">
              <a:buNone/>
            </a:pPr>
            <a:endParaRPr lang="da-DK" sz="4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da-DK" sz="4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ormidling</a:t>
            </a: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gennem pitch og business case 
</a:t>
            </a:r>
          </a:p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Fokus på kommunikation og </a:t>
            </a:r>
            <a:r>
              <a:rPr lang="da-DK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praksisnær anvendelse</a:t>
            </a:r>
            <a:endParaRPr lang="da-DK" sz="4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Pitch din forretningsidé - RETNING">
            <a:extLst>
              <a:ext uri="{FF2B5EF4-FFF2-40B4-BE49-F238E27FC236}">
                <a16:creationId xmlns:a16="http://schemas.microsoft.com/office/drawing/2014/main" id="{48A7D21D-FACA-AEB9-EB55-2923A4ED8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97072"/>
            <a:ext cx="2045110" cy="136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25" y="0"/>
            <a:ext cx="11479350" cy="1325563"/>
          </a:xfrm>
        </p:spPr>
        <p:txBody>
          <a:bodyPr>
            <a:normAutofit/>
          </a:bodyPr>
          <a:lstStyle/>
          <a:p>
            <a:pPr algn="ctr"/>
            <a:r>
              <a:rPr lang="da-DK" b="1" dirty="0"/>
              <a:t>Perspektiver og akademiske fremskridt</a:t>
            </a:r>
            <a:endParaRPr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35" y="1253331"/>
            <a:ext cx="1109032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Kobling af tidligere og nuværende semester</a:t>
            </a:r>
          </a:p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Bygger videre på fag som Energi &amp; miljø samt vedligeholdsledelse</a:t>
            </a:r>
          </a:p>
          <a:p>
            <a:pPr marL="0" indent="0">
              <a:buNone/>
            </a:pPr>
            <a:r>
              <a:rPr lang="da-DK" sz="4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Understøtter maskinmesterens rolle som generalist og beslutningstager</a:t>
            </a:r>
          </a:p>
        </p:txBody>
      </p:sp>
      <p:pic>
        <p:nvPicPr>
          <p:cNvPr id="4098" name="Picture 2" descr="En lille klods med stor virkning">
            <a:extLst>
              <a:ext uri="{FF2B5EF4-FFF2-40B4-BE49-F238E27FC236}">
                <a16:creationId xmlns:a16="http://schemas.microsoft.com/office/drawing/2014/main" id="{EDA6C1C7-3DAC-B3F2-5D9E-21193746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998"/>
            <a:ext cx="1091381" cy="129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>
            <a:extLst>
              <a:ext uri="{FF2B5EF4-FFF2-40B4-BE49-F238E27FC236}">
                <a16:creationId xmlns:a16="http://schemas.microsoft.com/office/drawing/2014/main" id="{EF656D10-51E0-3772-154C-0DB2ADA45E35}"/>
              </a:ext>
            </a:extLst>
          </p:cNvPr>
          <p:cNvSpPr txBox="1"/>
          <p:nvPr/>
        </p:nvSpPr>
        <p:spPr>
          <a:xfrm>
            <a:off x="1186775" y="1128409"/>
            <a:ext cx="101167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800" b="1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Puslespillet – som dialogværktøj</a:t>
            </a:r>
          </a:p>
          <a:p>
            <a:pPr algn="ctr"/>
            <a:r>
              <a:rPr lang="da-DK" sz="4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
</a:t>
            </a:r>
            <a:r>
              <a:rPr lang="da-DK" sz="4800" b="1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kan også anvendes til udarbejdelse af løsninger</a:t>
            </a:r>
          </a:p>
        </p:txBody>
      </p:sp>
      <p:sp>
        <p:nvSpPr>
          <p:cNvPr id="5" name="AutoShape 2" descr="50 Pcs Wooden Puzzle Pieces for Crafts - Unfinished Wood Cutouts for Scrapbooking, Fathers day, Wooden blanks for crafts, Fathers day craft, DIY">
            <a:extLst>
              <a:ext uri="{FF2B5EF4-FFF2-40B4-BE49-F238E27FC236}">
                <a16:creationId xmlns:a16="http://schemas.microsoft.com/office/drawing/2014/main" id="{4D7CB0C6-05A4-C47B-600C-0CD4D18E9C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6" name="AutoShape 4" descr="50 Pcs Wooden Puzzle Pieces for Crafts - Unfinished Wood Cutouts for Scrapbooking, Fathers day, Wooden blanks for crafts, Fathers day craft, DIY">
            <a:extLst>
              <a:ext uri="{FF2B5EF4-FFF2-40B4-BE49-F238E27FC236}">
                <a16:creationId xmlns:a16="http://schemas.microsoft.com/office/drawing/2014/main" id="{DD47565F-F4FD-058E-E58E-4C0B446D37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128" name="Picture 8" descr="Gratis billede: puslespil, brikker, symbol, forbinde, hånd, puslespil">
            <a:extLst>
              <a:ext uri="{FF2B5EF4-FFF2-40B4-BE49-F238E27FC236}">
                <a16:creationId xmlns:a16="http://schemas.microsoft.com/office/drawing/2014/main" id="{C491C4DF-D0EC-E029-24BB-D9E95B53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49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3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73EC66-5DAC-4A5D-A881-8C4B85CC7BA9}"/>
</file>

<file path=customXml/itemProps2.xml><?xml version="1.0" encoding="utf-8"?>
<ds:datastoreItem xmlns:ds="http://schemas.openxmlformats.org/officeDocument/2006/customXml" ds:itemID="{01E310F9-1E63-48CE-9A08-8D1C448FF271}"/>
</file>

<file path=customXml/itemProps3.xml><?xml version="1.0" encoding="utf-8"?>
<ds:datastoreItem xmlns:ds="http://schemas.openxmlformats.org/officeDocument/2006/customXml" ds:itemID="{476E9845-4102-4612-8227-13AE61F719C6}"/>
</file>

<file path=docProps/app.xml><?xml version="1.0" encoding="utf-8"?>
<Properties xmlns="http://schemas.openxmlformats.org/officeDocument/2006/extended-properties" xmlns:vt="http://schemas.openxmlformats.org/officeDocument/2006/docPropsVTypes">
  <TotalTime>8385</TotalTime>
  <Words>179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Office-tema</vt:lpstr>
      <vt:lpstr>PowerPoint-præsentation</vt:lpstr>
      <vt:lpstr>PowerPoint-præsentation</vt:lpstr>
      <vt:lpstr>PowerPoint-præsentation</vt:lpstr>
      <vt:lpstr>Interdisciplinært samarbejde</vt:lpstr>
      <vt:lpstr>Anvendelsesorienteret læring</vt:lpstr>
      <vt:lpstr>Perspektiver og akademiske fremskridt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Michael Degermann</cp:lastModifiedBy>
  <cp:revision>23</cp:revision>
  <dcterms:created xsi:type="dcterms:W3CDTF">2024-11-11T07:27:29Z</dcterms:created>
  <dcterms:modified xsi:type="dcterms:W3CDTF">2026-04-30T07:30:06Z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