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0" r:id="rId2"/>
    <p:sldId id="264" r:id="rId3"/>
    <p:sldId id="257" r:id="rId4"/>
    <p:sldId id="261" r:id="rId5"/>
    <p:sldId id="262" r:id="rId6"/>
    <p:sldId id="263" r:id="rId7"/>
    <p:sldId id="256" r:id="rId8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BF7FF-3DBC-42CF-B90A-53B2ABCEAEAB}" type="datetimeFigureOut">
              <a:rPr lang="da-DK" smtClean="0"/>
              <a:t>19-10-2025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DBB5E-E428-4A52-8EF8-BC936800C5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253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BE14A-00F3-BFF7-44D0-D2716A0A2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D3B8FEB-4446-5725-4900-04656F2E83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9187D5B-2131-09A0-96C4-FEFB2C5EF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C5C9A-4E53-4650-B92D-BB9A67957CFC}" type="datetime1">
              <a:rPr lang="da-DK" smtClean="0"/>
              <a:t>19-10-2025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4BFCF80-F1D6-F95C-06BC-88BB98E73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E3FF7D9-9CD0-396F-FF38-49D803F91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  <p:sp>
        <p:nvSpPr>
          <p:cNvPr id="8" name="Pladsholder til billede 7">
            <a:extLst>
              <a:ext uri="{FF2B5EF4-FFF2-40B4-BE49-F238E27FC236}">
                <a16:creationId xmlns:a16="http://schemas.microsoft.com/office/drawing/2014/main" id="{C0B6CE32-35F3-D015-AB4E-BBDA16DDD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34475" y="5764213"/>
            <a:ext cx="914400" cy="914400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571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CFD239-D6A9-8D2A-3171-C8DA64F53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B77A757-88C1-925C-A6B1-1BB43C416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0C6660C-0D6F-024C-C0B8-C457478BC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881B-26D5-4D05-8037-DBD4C6AFE795}" type="datetime1">
              <a:rPr lang="da-DK" smtClean="0"/>
              <a:t>19-10-2025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C16DFFC-1D36-4E05-DC98-536ABF28B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049B1A5-F884-E997-1C4E-6029DC27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456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D01CA29D-1C49-B1E6-7230-798812B388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A853BCC-0B6C-D558-37FC-C244BB4467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C473CF9-3C0B-6BF4-F8D7-0EE085679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D63C-88F1-47EC-A71A-3657654F8DCA}" type="datetime1">
              <a:rPr lang="da-DK" smtClean="0"/>
              <a:t>19-10-2025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F573558-F494-3D2B-1671-CC9DDE03A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2517E78-F798-6AEB-F1E2-36EFB3B75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95222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64294C-3BD6-0761-FDC9-39610E372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8D19162-F687-AC0F-0D0C-E489AF962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456CC3B-CA41-BF94-2719-FACDA46E3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8594-47FA-4D08-BDFE-106625293DC3}" type="datetime1">
              <a:rPr lang="da-DK" smtClean="0"/>
              <a:t>19-10-2025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C483A42-6D47-6990-3160-FDE262BF1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6101166-4097-EA92-AD40-C7FC61EF0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5830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C37306-4608-4EA3-C9B3-7C0165BD9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BF6C05F-853F-5E9E-83F8-8A74B45A8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ABA5189-4292-8813-8D25-672DB901F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128BA-5B3E-428D-9D2A-23CA4240F963}" type="datetime1">
              <a:rPr lang="da-DK" smtClean="0"/>
              <a:t>19-10-2025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A31E73B-CE89-7447-72E7-4E9F704C0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EB6ABDB-F456-D609-6F64-47AA2A0F6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2303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64A4B9-5B0F-9513-98FB-7DEDAEAAA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6A1D7AA-58C5-843B-4529-BDECCD943D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ADE2E41-35AE-C936-17F0-05408B8B07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9FD19F8-61F3-3642-8601-6C4797CD1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A21D-9614-4852-A219-272E92A77ABF}" type="datetime1">
              <a:rPr lang="da-DK" smtClean="0"/>
              <a:t>19-10-2025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C2F48A1-2B2A-144C-76A5-13C5CD623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5695657-9695-4D3B-FD45-6D59E66C1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12986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C3A67-444B-E623-D1A1-072829860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66FBB09-BB93-5671-7522-2D5DA3F55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1133C0A9-ECC6-DFF4-1B99-86F0C5C31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B8EF143-0547-882B-1DFB-9635F14A7F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BABE7E7D-7BBD-F4A1-8596-42A5ACC813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BFB526EC-F16E-F274-F6A2-C2DCBEC8B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F8743-FD92-4DDC-AFAD-2F5F5037B11E}" type="datetime1">
              <a:rPr lang="da-DK" smtClean="0"/>
              <a:t>19-10-2025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6C7D470C-9435-3C4F-A75C-094E278DB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CB13E6B8-C04A-CF61-AE9D-2CB674308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5356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772EA4-B6CB-A5DB-CF13-63F2BE431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15F1F1B-35D6-6AA8-D5DB-71E66497D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7D82-43ED-49E5-8A97-0CB236402B8E}" type="datetime1">
              <a:rPr lang="da-DK" smtClean="0"/>
              <a:t>19-10-2025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5CE8114-3A95-4D76-D6C7-407AB23C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147C3BC-35C7-C785-2760-540DAECE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8627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54617BFD-E4D0-817F-4FC2-D7E198C36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0223B-8834-4517-B58F-1CF03EBB020B}" type="datetime1">
              <a:rPr lang="da-DK" smtClean="0"/>
              <a:t>19-10-2025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39B425F-785A-9431-3561-C06D786B9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6541DD5-7641-1576-E94F-9FD933CED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071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73A1E9-FF9D-0D77-037E-624D12043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F030AAF-A265-10BA-69D4-C5629E7FB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5C93A4A-B087-CAB5-C69D-68D30A1CC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9D69E35-F3EB-01A6-A738-C98630E18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F5872-A02F-436F-B087-046AE48EA303}" type="datetime1">
              <a:rPr lang="da-DK" smtClean="0"/>
              <a:t>19-10-2025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5635183-3E51-02B1-DE44-8A6D66A9F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8911A16-E250-2151-90ED-1CDA3D0BD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6913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7D91D9-74D0-DD49-0CC6-364490658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BA80C3B3-FC7A-3925-6B3F-64E8194A34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6E9258C-9437-25F7-144F-615B1DBA7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AE4E155-E38D-3548-B191-2421E2D4D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D4B3-387E-45C2-9C67-DCA97D2A0B59}" type="datetime1">
              <a:rPr lang="da-DK" smtClean="0"/>
              <a:t>19-10-2025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EA9F60D-1877-C9DE-6538-6FB934BFB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970A6F7-ADBC-FBED-A576-1C80BA8D3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78718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5000"/>
            <a:lum/>
          </a:blip>
          <a:srcRect/>
          <a:stretch>
            <a:fillRect l="54000" t="8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1B0CC401-8E35-CFE3-6D07-C2AACBDF6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7EBAC9E-959F-C2C2-F2A9-36FF6283B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7980F02-D3AB-48EA-AC78-DDC0267323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F008E2-3814-48C9-87D7-CB36717AFADF}" type="datetime1">
              <a:rPr lang="da-DK" smtClean="0"/>
              <a:t>19-10-2025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793C936-1B6E-9235-6B20-FDC4BE7302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BED1DB3-87F7-96B0-9D56-B6FBA1CD9B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220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5B2D6DB0-5C83-3C15-CF3E-36BD35D1B8EC}"/>
              </a:ext>
            </a:extLst>
          </p:cNvPr>
          <p:cNvSpPr txBox="1"/>
          <p:nvPr/>
        </p:nvSpPr>
        <p:spPr>
          <a:xfrm>
            <a:off x="320842" y="443303"/>
            <a:ext cx="115503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Investment und Nachhaltigkeit – </a:t>
            </a:r>
          </a:p>
          <a:p>
            <a:pPr algn="ctr"/>
            <a:r>
              <a:rPr lang="de-DE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ein ökonomischer Case im 8. Semester</a:t>
            </a:r>
            <a:endParaRPr lang="da-DK" sz="5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FFEDCAE9-0F23-93DF-E24B-C9C4007BB951}"/>
              </a:ext>
            </a:extLst>
          </p:cNvPr>
          <p:cNvSpPr txBox="1"/>
          <p:nvPr/>
        </p:nvSpPr>
        <p:spPr>
          <a:xfrm>
            <a:off x="3004594" y="2422718"/>
            <a:ext cx="76104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6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Colocarton A/S(AG)</a:t>
            </a:r>
          </a:p>
        </p:txBody>
      </p:sp>
      <p:pic>
        <p:nvPicPr>
          <p:cNvPr id="1028" name="Picture 4" descr="FNs verdensmål">
            <a:extLst>
              <a:ext uri="{FF2B5EF4-FFF2-40B4-BE49-F238E27FC236}">
                <a16:creationId xmlns:a16="http://schemas.microsoft.com/office/drawing/2014/main" id="{5FA3BCEB-3988-E4F7-3A70-5A5C70F71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7197"/>
            <a:ext cx="5455920" cy="2710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924D4-B53E-9968-1F10-5A3414DFB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99EBC-0F5C-059D-E203-EB30ED3EB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319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da-DK" sz="4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Pädagogische</a:t>
            </a:r>
            <a:r>
              <a:rPr lang="da-DK" sz="4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und </a:t>
            </a:r>
            <a:r>
              <a:rPr lang="da-DK" sz="4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didaktische</a:t>
            </a:r>
            <a:r>
              <a:rPr lang="da-DK" sz="4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a-DK" sz="4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Überlegungen</a:t>
            </a:r>
            <a:endParaRPr sz="4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072937-B153-32E1-C349-762AA06DC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194" y="1253331"/>
            <a:ext cx="11377048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Problemorientiertes und fallbasiertes Lernen</a:t>
            </a:r>
          </a:p>
          <a:p>
            <a:pPr marL="0" indent="0">
              <a:buNone/>
            </a:pPr>
            <a:r>
              <a:rPr lang="de-D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
Anwendung der Theorie in einem praxisorientierten Kontext</a:t>
            </a:r>
          </a:p>
          <a:p>
            <a:pPr marL="0" indent="0">
              <a:buNone/>
            </a:pPr>
            <a:r>
              <a:rPr lang="de-D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
Stärkung der analytischen und methodischen Kompetenzen</a:t>
            </a:r>
            <a:endParaRPr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EF45503B-D292-81B4-5D3F-4462E57D1F6B}"/>
              </a:ext>
            </a:extLst>
          </p:cNvPr>
          <p:cNvSpPr txBox="1"/>
          <p:nvPr/>
        </p:nvSpPr>
        <p:spPr>
          <a:xfrm>
            <a:off x="3103000" y="3429000"/>
            <a:ext cx="648652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a-DK" sz="2400" i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Welche</a:t>
            </a:r>
            <a:r>
              <a:rPr lang="da-DK" sz="2400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a-DK" sz="2400" i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Anforderungen</a:t>
            </a:r>
            <a:r>
              <a:rPr lang="da-DK" sz="2400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und </a:t>
            </a:r>
            <a:r>
              <a:rPr lang="da-DK" sz="2400" i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Herausforderungen</a:t>
            </a:r>
            <a:r>
              <a:rPr lang="da-DK" sz="2400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pic>
        <p:nvPicPr>
          <p:cNvPr id="6146" name="Picture 2" descr="Pædagogisk frenologi – gravskrift for læring og fejring af nemmelse!">
            <a:extLst>
              <a:ext uri="{FF2B5EF4-FFF2-40B4-BE49-F238E27FC236}">
                <a16:creationId xmlns:a16="http://schemas.microsoft.com/office/drawing/2014/main" id="{7855A7DE-C83E-2D79-2602-F3D61B429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3084"/>
            <a:ext cx="1160206" cy="155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57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3E0E5CFC-3799-1BFB-DF9A-925D370E4DA2}"/>
              </a:ext>
            </a:extLst>
          </p:cNvPr>
          <p:cNvSpPr/>
          <p:nvPr/>
        </p:nvSpPr>
        <p:spPr>
          <a:xfrm>
            <a:off x="4708635" y="331075"/>
            <a:ext cx="2480441" cy="16396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1AAE8F4-055A-0D3B-F915-5D55138287A4}"/>
              </a:ext>
            </a:extLst>
          </p:cNvPr>
          <p:cNvSpPr/>
          <p:nvPr/>
        </p:nvSpPr>
        <p:spPr>
          <a:xfrm>
            <a:off x="919655" y="331075"/>
            <a:ext cx="2480441" cy="16396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90C53AB9-B8E3-3184-E615-F78B14A83DB9}"/>
              </a:ext>
            </a:extLst>
          </p:cNvPr>
          <p:cNvSpPr/>
          <p:nvPr/>
        </p:nvSpPr>
        <p:spPr>
          <a:xfrm>
            <a:off x="3363307" y="2019302"/>
            <a:ext cx="1308539" cy="1219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D456723-A88C-149E-46D4-A620EE044304}"/>
              </a:ext>
            </a:extLst>
          </p:cNvPr>
          <p:cNvSpPr/>
          <p:nvPr/>
        </p:nvSpPr>
        <p:spPr>
          <a:xfrm>
            <a:off x="919655" y="3875690"/>
            <a:ext cx="1692166" cy="5150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B1788B2-99AC-4E09-8228-68F16D74AC51}"/>
              </a:ext>
            </a:extLst>
          </p:cNvPr>
          <p:cNvSpPr/>
          <p:nvPr/>
        </p:nvSpPr>
        <p:spPr>
          <a:xfrm>
            <a:off x="5496910" y="3865179"/>
            <a:ext cx="1692166" cy="5150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BB8E1ADF-379E-896C-5A8B-9E4CD32D8529}"/>
              </a:ext>
            </a:extLst>
          </p:cNvPr>
          <p:cNvSpPr/>
          <p:nvPr/>
        </p:nvSpPr>
        <p:spPr>
          <a:xfrm>
            <a:off x="3171495" y="3865179"/>
            <a:ext cx="1692166" cy="5150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06B857E1-2B68-1596-9CE5-B54BF6B313C7}"/>
              </a:ext>
            </a:extLst>
          </p:cNvPr>
          <p:cNvSpPr/>
          <p:nvPr/>
        </p:nvSpPr>
        <p:spPr>
          <a:xfrm>
            <a:off x="3171495" y="5137277"/>
            <a:ext cx="1692166" cy="5150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D2FFF842-DD65-E82F-4BD5-CB7988E2DD36}"/>
              </a:ext>
            </a:extLst>
          </p:cNvPr>
          <p:cNvCxnSpPr>
            <a:cxnSpLocks/>
          </p:cNvCxnSpPr>
          <p:nvPr/>
        </p:nvCxnSpPr>
        <p:spPr>
          <a:xfrm>
            <a:off x="1778873" y="3563007"/>
            <a:ext cx="4577255" cy="0"/>
          </a:xfrm>
          <a:prstGeom prst="line">
            <a:avLst/>
          </a:prstGeom>
          <a:ln w="158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Lige forbindelse 14">
            <a:extLst>
              <a:ext uri="{FF2B5EF4-FFF2-40B4-BE49-F238E27FC236}">
                <a16:creationId xmlns:a16="http://schemas.microsoft.com/office/drawing/2014/main" id="{6BC5CD0B-6F17-E14D-032A-51B7E82F452D}"/>
              </a:ext>
            </a:extLst>
          </p:cNvPr>
          <p:cNvCxnSpPr>
            <a:cxnSpLocks/>
          </p:cNvCxnSpPr>
          <p:nvPr/>
        </p:nvCxnSpPr>
        <p:spPr>
          <a:xfrm>
            <a:off x="1778873" y="4759016"/>
            <a:ext cx="4577255" cy="0"/>
          </a:xfrm>
          <a:prstGeom prst="line">
            <a:avLst/>
          </a:prstGeom>
          <a:ln w="158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6" name="Lige forbindelse 15">
            <a:extLst>
              <a:ext uri="{FF2B5EF4-FFF2-40B4-BE49-F238E27FC236}">
                <a16:creationId xmlns:a16="http://schemas.microsoft.com/office/drawing/2014/main" id="{0B650F25-F36C-99B3-C9C1-43E551B5A279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>
            <a:off x="4017578" y="4380186"/>
            <a:ext cx="0" cy="757091"/>
          </a:xfrm>
          <a:prstGeom prst="line">
            <a:avLst/>
          </a:prstGeom>
          <a:ln w="15875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Lige forbindelse 18">
            <a:extLst>
              <a:ext uri="{FF2B5EF4-FFF2-40B4-BE49-F238E27FC236}">
                <a16:creationId xmlns:a16="http://schemas.microsoft.com/office/drawing/2014/main" id="{409114A0-9C3D-102D-5C8C-6C69584633D5}"/>
              </a:ext>
            </a:extLst>
          </p:cNvPr>
          <p:cNvCxnSpPr>
            <a:cxnSpLocks/>
          </p:cNvCxnSpPr>
          <p:nvPr/>
        </p:nvCxnSpPr>
        <p:spPr>
          <a:xfrm>
            <a:off x="8120270" y="1150882"/>
            <a:ext cx="0" cy="4243898"/>
          </a:xfrm>
          <a:prstGeom prst="line">
            <a:avLst/>
          </a:prstGeom>
          <a:ln w="158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Lige forbindelse 21">
            <a:extLst>
              <a:ext uri="{FF2B5EF4-FFF2-40B4-BE49-F238E27FC236}">
                <a16:creationId xmlns:a16="http://schemas.microsoft.com/office/drawing/2014/main" id="{281D343E-DC57-233E-4462-8BF2019C5470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4017576" y="3235358"/>
            <a:ext cx="2" cy="629821"/>
          </a:xfrm>
          <a:prstGeom prst="line">
            <a:avLst/>
          </a:prstGeom>
          <a:ln w="15875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7A7D43C3-D410-612D-71C6-EB8616AF580D}"/>
              </a:ext>
            </a:extLst>
          </p:cNvPr>
          <p:cNvCxnSpPr>
            <a:cxnSpLocks/>
            <a:stCxn id="5" idx="2"/>
            <a:endCxn id="6" idx="2"/>
          </p:cNvCxnSpPr>
          <p:nvPr/>
        </p:nvCxnSpPr>
        <p:spPr>
          <a:xfrm>
            <a:off x="2159876" y="1970689"/>
            <a:ext cx="1203431" cy="658213"/>
          </a:xfrm>
          <a:prstGeom prst="line">
            <a:avLst/>
          </a:prstGeom>
          <a:ln w="15875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Lige forbindelse 26">
            <a:extLst>
              <a:ext uri="{FF2B5EF4-FFF2-40B4-BE49-F238E27FC236}">
                <a16:creationId xmlns:a16="http://schemas.microsoft.com/office/drawing/2014/main" id="{7F6175ED-A332-72EE-640F-549879F15591}"/>
              </a:ext>
            </a:extLst>
          </p:cNvPr>
          <p:cNvCxnSpPr>
            <a:cxnSpLocks/>
            <a:stCxn id="4" idx="2"/>
            <a:endCxn id="6" idx="6"/>
          </p:cNvCxnSpPr>
          <p:nvPr/>
        </p:nvCxnSpPr>
        <p:spPr>
          <a:xfrm flipH="1">
            <a:off x="4671846" y="1970689"/>
            <a:ext cx="1277010" cy="658213"/>
          </a:xfrm>
          <a:prstGeom prst="line">
            <a:avLst/>
          </a:prstGeom>
          <a:ln w="15875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0" name="Lige forbindelse 29">
            <a:extLst>
              <a:ext uri="{FF2B5EF4-FFF2-40B4-BE49-F238E27FC236}">
                <a16:creationId xmlns:a16="http://schemas.microsoft.com/office/drawing/2014/main" id="{C50BE3FE-8DFB-27B2-3FF3-E758601E1398}"/>
              </a:ext>
            </a:extLst>
          </p:cNvPr>
          <p:cNvCxnSpPr>
            <a:cxnSpLocks/>
            <a:endCxn id="4" idx="3"/>
          </p:cNvCxnSpPr>
          <p:nvPr/>
        </p:nvCxnSpPr>
        <p:spPr>
          <a:xfrm flipH="1">
            <a:off x="7189076" y="1150882"/>
            <a:ext cx="931194" cy="0"/>
          </a:xfrm>
          <a:prstGeom prst="line">
            <a:avLst/>
          </a:prstGeom>
          <a:ln w="15875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4" name="Lige forbindelse 33">
            <a:extLst>
              <a:ext uri="{FF2B5EF4-FFF2-40B4-BE49-F238E27FC236}">
                <a16:creationId xmlns:a16="http://schemas.microsoft.com/office/drawing/2014/main" id="{E82C2610-B11A-D57A-021C-51B62F274235}"/>
              </a:ext>
            </a:extLst>
          </p:cNvPr>
          <p:cNvCxnSpPr>
            <a:cxnSpLocks/>
          </p:cNvCxnSpPr>
          <p:nvPr/>
        </p:nvCxnSpPr>
        <p:spPr>
          <a:xfrm flipH="1">
            <a:off x="7189076" y="4133193"/>
            <a:ext cx="931194" cy="0"/>
          </a:xfrm>
          <a:prstGeom prst="line">
            <a:avLst/>
          </a:prstGeom>
          <a:ln w="15875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Lige forbindelse 34">
            <a:extLst>
              <a:ext uri="{FF2B5EF4-FFF2-40B4-BE49-F238E27FC236}">
                <a16:creationId xmlns:a16="http://schemas.microsoft.com/office/drawing/2014/main" id="{93C570AC-FC70-2746-A579-B4917CA63351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4863661" y="5394780"/>
            <a:ext cx="3256608" cy="1"/>
          </a:xfrm>
          <a:prstGeom prst="line">
            <a:avLst/>
          </a:prstGeom>
          <a:ln w="15875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8" name="Lige forbindelse 37">
            <a:extLst>
              <a:ext uri="{FF2B5EF4-FFF2-40B4-BE49-F238E27FC236}">
                <a16:creationId xmlns:a16="http://schemas.microsoft.com/office/drawing/2014/main" id="{11C95366-7F9F-9138-3625-D0EAAD2C00BF}"/>
              </a:ext>
            </a:extLst>
          </p:cNvPr>
          <p:cNvCxnSpPr>
            <a:cxnSpLocks/>
            <a:endCxn id="8" idx="0"/>
          </p:cNvCxnSpPr>
          <p:nvPr/>
        </p:nvCxnSpPr>
        <p:spPr>
          <a:xfrm flipH="1">
            <a:off x="6342993" y="3563007"/>
            <a:ext cx="13135" cy="302172"/>
          </a:xfrm>
          <a:prstGeom prst="line">
            <a:avLst/>
          </a:prstGeom>
          <a:ln w="15875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1" name="Lige forbindelse 40">
            <a:extLst>
              <a:ext uri="{FF2B5EF4-FFF2-40B4-BE49-F238E27FC236}">
                <a16:creationId xmlns:a16="http://schemas.microsoft.com/office/drawing/2014/main" id="{9AC76D38-216B-2261-2886-9733E6A312D5}"/>
              </a:ext>
            </a:extLst>
          </p:cNvPr>
          <p:cNvCxnSpPr>
            <a:cxnSpLocks/>
          </p:cNvCxnSpPr>
          <p:nvPr/>
        </p:nvCxnSpPr>
        <p:spPr>
          <a:xfrm>
            <a:off x="1765738" y="3563007"/>
            <a:ext cx="0" cy="320908"/>
          </a:xfrm>
          <a:prstGeom prst="line">
            <a:avLst/>
          </a:prstGeom>
          <a:ln w="15875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3" name="Lige forbindelse 42">
            <a:extLst>
              <a:ext uri="{FF2B5EF4-FFF2-40B4-BE49-F238E27FC236}">
                <a16:creationId xmlns:a16="http://schemas.microsoft.com/office/drawing/2014/main" id="{E5121398-4945-B7F8-020A-E3A98F9B13A9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1765738" y="4390697"/>
            <a:ext cx="0" cy="368034"/>
          </a:xfrm>
          <a:prstGeom prst="line">
            <a:avLst/>
          </a:prstGeom>
          <a:ln w="158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7" name="Lige forbindelse 46">
            <a:extLst>
              <a:ext uri="{FF2B5EF4-FFF2-40B4-BE49-F238E27FC236}">
                <a16:creationId xmlns:a16="http://schemas.microsoft.com/office/drawing/2014/main" id="{1C3FFA8D-9EB3-0AD0-3A65-F0EDEF2E8E49}"/>
              </a:ext>
            </a:extLst>
          </p:cNvPr>
          <p:cNvCxnSpPr>
            <a:cxnSpLocks/>
          </p:cNvCxnSpPr>
          <p:nvPr/>
        </p:nvCxnSpPr>
        <p:spPr>
          <a:xfrm>
            <a:off x="6342879" y="4390697"/>
            <a:ext cx="0" cy="368034"/>
          </a:xfrm>
          <a:prstGeom prst="line">
            <a:avLst/>
          </a:prstGeom>
          <a:ln w="158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9" name="Lige forbindelse 48">
            <a:extLst>
              <a:ext uri="{FF2B5EF4-FFF2-40B4-BE49-F238E27FC236}">
                <a16:creationId xmlns:a16="http://schemas.microsoft.com/office/drawing/2014/main" id="{49723FDC-B59C-BD17-67EB-2365386C9EF0}"/>
              </a:ext>
            </a:extLst>
          </p:cNvPr>
          <p:cNvCxnSpPr>
            <a:stCxn id="6" idx="0"/>
            <a:endCxn id="6" idx="4"/>
          </p:cNvCxnSpPr>
          <p:nvPr/>
        </p:nvCxnSpPr>
        <p:spPr>
          <a:xfrm>
            <a:off x="4017577" y="2019302"/>
            <a:ext cx="0" cy="121920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kstfelt 49">
            <a:extLst>
              <a:ext uri="{FF2B5EF4-FFF2-40B4-BE49-F238E27FC236}">
                <a16:creationId xmlns:a16="http://schemas.microsoft.com/office/drawing/2014/main" id="{C136B439-C69B-8D4A-DEC1-8ECB77F09BD7}"/>
              </a:ext>
            </a:extLst>
          </p:cNvPr>
          <p:cNvSpPr txBox="1"/>
          <p:nvPr/>
        </p:nvSpPr>
        <p:spPr>
          <a:xfrm>
            <a:off x="3393005" y="2366999"/>
            <a:ext cx="640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/>
              <a:t>SW</a:t>
            </a:r>
          </a:p>
        </p:txBody>
      </p:sp>
      <p:sp>
        <p:nvSpPr>
          <p:cNvPr id="51" name="Tekstfelt 50">
            <a:extLst>
              <a:ext uri="{FF2B5EF4-FFF2-40B4-BE49-F238E27FC236}">
                <a16:creationId xmlns:a16="http://schemas.microsoft.com/office/drawing/2014/main" id="{243B4578-6E84-E29F-7CA8-3B1A712557BE}"/>
              </a:ext>
            </a:extLst>
          </p:cNvPr>
          <p:cNvSpPr txBox="1"/>
          <p:nvPr/>
        </p:nvSpPr>
        <p:spPr>
          <a:xfrm>
            <a:off x="4000722" y="2356367"/>
            <a:ext cx="821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/>
              <a:t>OT</a:t>
            </a:r>
          </a:p>
        </p:txBody>
      </p:sp>
      <p:sp>
        <p:nvSpPr>
          <p:cNvPr id="52" name="Tekstfelt 51">
            <a:extLst>
              <a:ext uri="{FF2B5EF4-FFF2-40B4-BE49-F238E27FC236}">
                <a16:creationId xmlns:a16="http://schemas.microsoft.com/office/drawing/2014/main" id="{C4830B29-D9DD-1248-CBA9-686D0B4EA144}"/>
              </a:ext>
            </a:extLst>
          </p:cNvPr>
          <p:cNvSpPr txBox="1"/>
          <p:nvPr/>
        </p:nvSpPr>
        <p:spPr>
          <a:xfrm>
            <a:off x="4714114" y="1160359"/>
            <a:ext cx="24749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/>
              <a:t>PESTLE</a:t>
            </a:r>
          </a:p>
          <a:p>
            <a:r>
              <a:rPr lang="da-DK" sz="2400" dirty="0"/>
              <a:t>Porters 5 Forces</a:t>
            </a:r>
          </a:p>
        </p:txBody>
      </p:sp>
      <p:sp>
        <p:nvSpPr>
          <p:cNvPr id="53" name="Tekstfelt 52">
            <a:extLst>
              <a:ext uri="{FF2B5EF4-FFF2-40B4-BE49-F238E27FC236}">
                <a16:creationId xmlns:a16="http://schemas.microsoft.com/office/drawing/2014/main" id="{4D5A07D6-3501-ECA0-7986-FD6D3FBC2216}"/>
              </a:ext>
            </a:extLst>
          </p:cNvPr>
          <p:cNvSpPr txBox="1"/>
          <p:nvPr/>
        </p:nvSpPr>
        <p:spPr>
          <a:xfrm>
            <a:off x="4821785" y="268400"/>
            <a:ext cx="212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 err="1">
                <a:solidFill>
                  <a:srgbClr val="00B050"/>
                </a:solidFill>
              </a:rPr>
              <a:t>ÄUßERLICH</a:t>
            </a:r>
            <a:r>
              <a:rPr lang="da-DK" dirty="0">
                <a:solidFill>
                  <a:srgbClr val="00B050"/>
                </a:solidFill>
              </a:rPr>
              <a:t> - </a:t>
            </a:r>
            <a:r>
              <a:rPr lang="da-DK" dirty="0" err="1">
                <a:solidFill>
                  <a:srgbClr val="00B050"/>
                </a:solidFill>
              </a:rPr>
              <a:t>Welt</a:t>
            </a:r>
            <a:endParaRPr lang="da-DK" dirty="0">
              <a:solidFill>
                <a:srgbClr val="00B050"/>
              </a:solidFill>
            </a:endParaRPr>
          </a:p>
        </p:txBody>
      </p:sp>
      <p:sp>
        <p:nvSpPr>
          <p:cNvPr id="54" name="Tekstfelt 53">
            <a:extLst>
              <a:ext uri="{FF2B5EF4-FFF2-40B4-BE49-F238E27FC236}">
                <a16:creationId xmlns:a16="http://schemas.microsoft.com/office/drawing/2014/main" id="{C64583F4-5F0D-CA8E-2EEE-E9CB82CF2E42}"/>
              </a:ext>
            </a:extLst>
          </p:cNvPr>
          <p:cNvSpPr txBox="1"/>
          <p:nvPr/>
        </p:nvSpPr>
        <p:spPr>
          <a:xfrm>
            <a:off x="904126" y="448535"/>
            <a:ext cx="24959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Wirtschaftlich
Organisation
Management
Kultur
Produktportfolio
Wertschöpfungskette…</a:t>
            </a:r>
            <a:endParaRPr lang="da-DK" dirty="0"/>
          </a:p>
        </p:txBody>
      </p:sp>
      <p:sp>
        <p:nvSpPr>
          <p:cNvPr id="55" name="Tekstfelt 54">
            <a:extLst>
              <a:ext uri="{FF2B5EF4-FFF2-40B4-BE49-F238E27FC236}">
                <a16:creationId xmlns:a16="http://schemas.microsoft.com/office/drawing/2014/main" id="{D30C45B8-F5ED-2DC5-C1EC-427D507C7A01}"/>
              </a:ext>
            </a:extLst>
          </p:cNvPr>
          <p:cNvSpPr txBox="1"/>
          <p:nvPr/>
        </p:nvSpPr>
        <p:spPr>
          <a:xfrm>
            <a:off x="1087370" y="3875690"/>
            <a:ext cx="1524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/>
              <a:t>Mission</a:t>
            </a:r>
          </a:p>
        </p:txBody>
      </p:sp>
      <p:sp>
        <p:nvSpPr>
          <p:cNvPr id="56" name="Tekstfelt 55">
            <a:extLst>
              <a:ext uri="{FF2B5EF4-FFF2-40B4-BE49-F238E27FC236}">
                <a16:creationId xmlns:a16="http://schemas.microsoft.com/office/drawing/2014/main" id="{8AC2CC00-66D9-6447-518F-0DF92B651217}"/>
              </a:ext>
            </a:extLst>
          </p:cNvPr>
          <p:cNvSpPr txBox="1"/>
          <p:nvPr/>
        </p:nvSpPr>
        <p:spPr>
          <a:xfrm>
            <a:off x="3495043" y="3871583"/>
            <a:ext cx="1524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/>
              <a:t>Vision</a:t>
            </a:r>
          </a:p>
        </p:txBody>
      </p:sp>
      <p:sp>
        <p:nvSpPr>
          <p:cNvPr id="57" name="Tekstfelt 56">
            <a:extLst>
              <a:ext uri="{FF2B5EF4-FFF2-40B4-BE49-F238E27FC236}">
                <a16:creationId xmlns:a16="http://schemas.microsoft.com/office/drawing/2014/main" id="{62AB1234-1B14-0CED-1DFD-2EB012D6D495}"/>
              </a:ext>
            </a:extLst>
          </p:cNvPr>
          <p:cNvSpPr txBox="1"/>
          <p:nvPr/>
        </p:nvSpPr>
        <p:spPr>
          <a:xfrm>
            <a:off x="5791612" y="3839793"/>
            <a:ext cx="1524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 err="1"/>
              <a:t>Werte</a:t>
            </a:r>
            <a:endParaRPr lang="da-DK" sz="2800" dirty="0"/>
          </a:p>
        </p:txBody>
      </p:sp>
      <p:sp>
        <p:nvSpPr>
          <p:cNvPr id="58" name="Tekstfelt 57">
            <a:extLst>
              <a:ext uri="{FF2B5EF4-FFF2-40B4-BE49-F238E27FC236}">
                <a16:creationId xmlns:a16="http://schemas.microsoft.com/office/drawing/2014/main" id="{38AEAF70-F97B-CBFD-8B5F-2DB98E27B451}"/>
              </a:ext>
            </a:extLst>
          </p:cNvPr>
          <p:cNvSpPr txBox="1"/>
          <p:nvPr/>
        </p:nvSpPr>
        <p:spPr>
          <a:xfrm>
            <a:off x="3080468" y="5133170"/>
            <a:ext cx="1905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/>
              <a:t>STRATEGIE</a:t>
            </a:r>
          </a:p>
        </p:txBody>
      </p:sp>
      <p:sp>
        <p:nvSpPr>
          <p:cNvPr id="59" name="Tekstfelt 58">
            <a:extLst>
              <a:ext uri="{FF2B5EF4-FFF2-40B4-BE49-F238E27FC236}">
                <a16:creationId xmlns:a16="http://schemas.microsoft.com/office/drawing/2014/main" id="{7C8BD00E-F53F-7580-4665-FDFD0037FD8D}"/>
              </a:ext>
            </a:extLst>
          </p:cNvPr>
          <p:cNvSpPr txBox="1"/>
          <p:nvPr/>
        </p:nvSpPr>
        <p:spPr>
          <a:xfrm>
            <a:off x="1045828" y="273321"/>
            <a:ext cx="212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>
                <a:solidFill>
                  <a:srgbClr val="00B050"/>
                </a:solidFill>
              </a:rPr>
              <a:t>INTERN- Firma</a:t>
            </a:r>
          </a:p>
        </p:txBody>
      </p:sp>
      <p:sp>
        <p:nvSpPr>
          <p:cNvPr id="60" name="Tekstfelt 59">
            <a:extLst>
              <a:ext uri="{FF2B5EF4-FFF2-40B4-BE49-F238E27FC236}">
                <a16:creationId xmlns:a16="http://schemas.microsoft.com/office/drawing/2014/main" id="{B0DAFFA9-005A-B3B7-DC74-FBDEE552631F}"/>
              </a:ext>
            </a:extLst>
          </p:cNvPr>
          <p:cNvSpPr txBox="1"/>
          <p:nvPr/>
        </p:nvSpPr>
        <p:spPr>
          <a:xfrm>
            <a:off x="7438858" y="177977"/>
            <a:ext cx="4889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b="1" dirty="0" err="1"/>
              <a:t>Strategisches</a:t>
            </a:r>
            <a:r>
              <a:rPr lang="da-DK" sz="3600" b="1" dirty="0"/>
              <a:t> </a:t>
            </a:r>
            <a:r>
              <a:rPr lang="da-DK" sz="3600" b="1" dirty="0" err="1"/>
              <a:t>Modell</a:t>
            </a:r>
            <a:endParaRPr lang="da-DK" sz="3600" b="1" dirty="0"/>
          </a:p>
        </p:txBody>
      </p:sp>
      <p:sp>
        <p:nvSpPr>
          <p:cNvPr id="61" name="Tekstfelt 60">
            <a:extLst>
              <a:ext uri="{FF2B5EF4-FFF2-40B4-BE49-F238E27FC236}">
                <a16:creationId xmlns:a16="http://schemas.microsoft.com/office/drawing/2014/main" id="{B6956541-A68A-BFBA-FA51-3123EAB52C2D}"/>
              </a:ext>
            </a:extLst>
          </p:cNvPr>
          <p:cNvSpPr txBox="1"/>
          <p:nvPr/>
        </p:nvSpPr>
        <p:spPr>
          <a:xfrm>
            <a:off x="9205465" y="1351336"/>
            <a:ext cx="27330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CSRD (Englisch)
ESG (Englisch)
UN 17 Ziele für nachhaltige Entwicklung
Nachhaltigkeit</a:t>
            </a:r>
            <a:endParaRPr lang="da-DK" dirty="0"/>
          </a:p>
        </p:txBody>
      </p:sp>
      <p:sp>
        <p:nvSpPr>
          <p:cNvPr id="62" name="Pil: venstre 61">
            <a:extLst>
              <a:ext uri="{FF2B5EF4-FFF2-40B4-BE49-F238E27FC236}">
                <a16:creationId xmlns:a16="http://schemas.microsoft.com/office/drawing/2014/main" id="{EE809F83-72B7-F431-557D-FD5935239223}"/>
              </a:ext>
            </a:extLst>
          </p:cNvPr>
          <p:cNvSpPr/>
          <p:nvPr/>
        </p:nvSpPr>
        <p:spPr>
          <a:xfrm rot="199067">
            <a:off x="5951051" y="1384305"/>
            <a:ext cx="3026111" cy="163470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170" name="Picture 2" descr="Lær om SWOT analyse og hent en gratis skabelon">
            <a:extLst>
              <a:ext uri="{FF2B5EF4-FFF2-40B4-BE49-F238E27FC236}">
                <a16:creationId xmlns:a16="http://schemas.microsoft.com/office/drawing/2014/main" id="{3730DDB5-2B4A-F78D-0606-8C3EF3453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20503"/>
            <a:ext cx="2547469" cy="1431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573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713" y="365125"/>
            <a:ext cx="1114457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da-DK" sz="5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Interdisziplinarität</a:t>
            </a:r>
            <a:r>
              <a:rPr lang="da-DK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und </a:t>
            </a:r>
            <a:r>
              <a:rPr lang="da-DK" sz="5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Zusammenarbeit</a:t>
            </a:r>
            <a:endParaRPr sz="5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226" y="1484774"/>
            <a:ext cx="1177354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Integration von Finanzen, Strategie, Technologie und Nachhaltigkeit</a:t>
            </a:r>
          </a:p>
          <a:p>
            <a:pPr marL="0" indent="0">
              <a:buNone/>
            </a:pPr>
            <a:r>
              <a:rPr lang="de-D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
Gruppenarbeit und Peer-Feedback</a:t>
            </a:r>
          </a:p>
          <a:p>
            <a:pPr marL="0" indent="0">
              <a:buNone/>
            </a:pPr>
            <a:r>
              <a:rPr lang="de-D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
Fokus auf Zusammenarbeit und fachlichen Dialog</a:t>
            </a:r>
            <a:endParaRPr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50BFCCD8-9CCA-CBC4-CB28-EFD6CB55376C}"/>
              </a:ext>
            </a:extLst>
          </p:cNvPr>
          <p:cNvSpPr txBox="1"/>
          <p:nvPr/>
        </p:nvSpPr>
        <p:spPr>
          <a:xfrm>
            <a:off x="1785937" y="2810337"/>
            <a:ext cx="8667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i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CSRD (§99a), EGS, UN 17 Ziele für nachhaltige Entwicklung</a:t>
            </a:r>
            <a:endParaRPr lang="da-DK" sz="2800" i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Plakat, Poster Banner ESG - Environmental, Social and Corporate Governance  – Billede til Væggen | Europosters">
            <a:extLst>
              <a:ext uri="{FF2B5EF4-FFF2-40B4-BE49-F238E27FC236}">
                <a16:creationId xmlns:a16="http://schemas.microsoft.com/office/drawing/2014/main" id="{F074F048-1CC1-34A3-ED76-4B238009B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2125"/>
            <a:ext cx="3571875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sz="5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Anwendungsorientiertes</a:t>
            </a:r>
            <a:r>
              <a:rPr lang="da-DK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a-DK" sz="5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Lernen</a:t>
            </a:r>
            <a:endParaRPr sz="5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70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Bereitet die Studierende auf reale Aufgaben vor Kommunikation durch Pitch und Business Case</a:t>
            </a:r>
            <a:r>
              <a:rPr lang="de-D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
</a:t>
            </a:r>
          </a:p>
          <a:p>
            <a:pPr marL="0" indent="0">
              <a:buNone/>
            </a:pPr>
            <a:r>
              <a:rPr lang="de-DE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Fokus auf Kommunikation und praktische Anwendung</a:t>
            </a:r>
            <a:endParaRPr sz="4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 descr="Pitch din forretningsidé - RETNING">
            <a:extLst>
              <a:ext uri="{FF2B5EF4-FFF2-40B4-BE49-F238E27FC236}">
                <a16:creationId xmlns:a16="http://schemas.microsoft.com/office/drawing/2014/main" id="{48A7D21D-FACA-AEB9-EB55-2923A4ED8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497072"/>
            <a:ext cx="2045110" cy="136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325" y="0"/>
            <a:ext cx="1147935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da-DK" sz="5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Perspektiven</a:t>
            </a:r>
            <a:r>
              <a:rPr lang="da-DK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und </a:t>
            </a:r>
            <a:r>
              <a:rPr lang="da-DK" sz="5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akademischer</a:t>
            </a:r>
            <a:r>
              <a:rPr lang="da-DK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a-DK" sz="5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Fortschritt</a:t>
            </a:r>
            <a:endParaRPr sz="5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835" y="1253331"/>
            <a:ext cx="11090329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Verknüpfung von vergangenen und aktuellen Semestern</a:t>
            </a:r>
          </a:p>
          <a:p>
            <a:pPr marL="0" indent="0">
              <a:buNone/>
            </a:pPr>
            <a:r>
              <a:rPr lang="de-D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
Aufbauend auf Themen wie Energie &amp; Umwelt und Instandhaltungsmanagement</a:t>
            </a:r>
          </a:p>
          <a:p>
            <a:pPr marL="0" indent="0">
              <a:buNone/>
            </a:pPr>
            <a:r>
              <a:rPr lang="de-D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
Unterstützt die Rolle der </a:t>
            </a:r>
            <a:r>
              <a:rPr lang="de-DE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Machinenmeister</a:t>
            </a:r>
            <a:r>
              <a:rPr lang="de-D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als Generalist und Entscheidungsträger</a:t>
            </a:r>
            <a:endParaRPr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098" name="Picture 2" descr="En lille klods med stor virkning">
            <a:extLst>
              <a:ext uri="{FF2B5EF4-FFF2-40B4-BE49-F238E27FC236}">
                <a16:creationId xmlns:a16="http://schemas.microsoft.com/office/drawing/2014/main" id="{EDA6C1C7-3DAC-B3F2-5D9E-211937464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9998"/>
            <a:ext cx="1091381" cy="129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5000"/>
            <a:lum/>
          </a:blip>
          <a:srcRect/>
          <a:stretch>
            <a:fillRect l="54000" t="8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felt 3">
            <a:extLst>
              <a:ext uri="{FF2B5EF4-FFF2-40B4-BE49-F238E27FC236}">
                <a16:creationId xmlns:a16="http://schemas.microsoft.com/office/drawing/2014/main" id="{EF656D10-51E0-3772-154C-0DB2ADA45E35}"/>
              </a:ext>
            </a:extLst>
          </p:cNvPr>
          <p:cNvSpPr txBox="1"/>
          <p:nvPr/>
        </p:nvSpPr>
        <p:spPr>
          <a:xfrm>
            <a:off x="1186775" y="1128409"/>
            <a:ext cx="101167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Puzzles – als Dialogwerkzeug</a:t>
            </a:r>
          </a:p>
          <a:p>
            <a:pPr algn="ctr"/>
            <a:r>
              <a:rPr lang="de-DE" sz="4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
</a:t>
            </a:r>
            <a:r>
              <a:rPr lang="de-DE" sz="4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 Auch für den Einsatz im Lösungsprozess</a:t>
            </a:r>
            <a:endParaRPr lang="da-DK" sz="48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AutoShape 2" descr="50 Pcs Wooden Puzzle Pieces for Crafts - Unfinished Wood Cutouts for Scrapbooking, Fathers day, Wooden blanks for crafts, Fathers day craft, DIY">
            <a:extLst>
              <a:ext uri="{FF2B5EF4-FFF2-40B4-BE49-F238E27FC236}">
                <a16:creationId xmlns:a16="http://schemas.microsoft.com/office/drawing/2014/main" id="{4D7CB0C6-05A4-C47B-600C-0CD4D18E9C7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6" name="AutoShape 4" descr="50 Pcs Wooden Puzzle Pieces for Crafts - Unfinished Wood Cutouts for Scrapbooking, Fathers day, Wooden blanks for crafts, Fathers day craft, DIY">
            <a:extLst>
              <a:ext uri="{FF2B5EF4-FFF2-40B4-BE49-F238E27FC236}">
                <a16:creationId xmlns:a16="http://schemas.microsoft.com/office/drawing/2014/main" id="{DD47565F-F4FD-058E-E58E-4C0B446D378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5128" name="Picture 8" descr="Gratis billede: puslespil, brikker, symbol, forbinde, hånd, puslespil">
            <a:extLst>
              <a:ext uri="{FF2B5EF4-FFF2-40B4-BE49-F238E27FC236}">
                <a16:creationId xmlns:a16="http://schemas.microsoft.com/office/drawing/2014/main" id="{C491C4DF-D0EC-E029-24BB-D9E95B53A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14925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939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20AB507-33D8-445B-A579-F7D0CE4C9AA7}"/>
</file>

<file path=customXml/itemProps2.xml><?xml version="1.0" encoding="utf-8"?>
<ds:datastoreItem xmlns:ds="http://schemas.openxmlformats.org/officeDocument/2006/customXml" ds:itemID="{C618D7ED-D081-4BFA-AB35-98FDEF419778}"/>
</file>

<file path=customXml/itemProps3.xml><?xml version="1.0" encoding="utf-8"?>
<ds:datastoreItem xmlns:ds="http://schemas.openxmlformats.org/officeDocument/2006/customXml" ds:itemID="{92512BBE-7C71-4BCE-8B98-D75285A0F251}"/>
</file>

<file path=docProps/app.xml><?xml version="1.0" encoding="utf-8"?>
<Properties xmlns="http://schemas.openxmlformats.org/officeDocument/2006/extended-properties" xmlns:vt="http://schemas.openxmlformats.org/officeDocument/2006/docPropsVTypes">
  <TotalTime>8349</TotalTime>
  <Words>193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Office-tema</vt:lpstr>
      <vt:lpstr>PowerPoint-præsentation</vt:lpstr>
      <vt:lpstr>Pädagogische und didaktische Überlegungen</vt:lpstr>
      <vt:lpstr>PowerPoint-præsentation</vt:lpstr>
      <vt:lpstr>Interdisziplinarität und Zusammenarbeit</vt:lpstr>
      <vt:lpstr>Anwendungsorientiertes Lernen</vt:lpstr>
      <vt:lpstr>Perspektiven und akademischer Fortschritt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David Nguyen</dc:creator>
  <cp:lastModifiedBy>Jan Meincke Iversen</cp:lastModifiedBy>
  <cp:revision>15</cp:revision>
  <dcterms:created xsi:type="dcterms:W3CDTF">2024-11-11T07:27:29Z</dcterms:created>
  <dcterms:modified xsi:type="dcterms:W3CDTF">2025-10-19T14:02:18Z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  <property fmtid="{D5CDD505-2E9C-101B-9397-08002B2CF9AE}" pid="3" name="Order">
    <vt:r8>67900</vt:r8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bool>false</vt:bool>
  </property>
</Properties>
</file>