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p:restoredTop sz="74200" autoAdjust="0"/>
  </p:normalViewPr>
  <p:slideViewPr>
    <p:cSldViewPr snapToGrid="0">
      <p:cViewPr varScale="1">
        <p:scale>
          <a:sx n="71" d="100"/>
          <a:sy n="71" d="100"/>
        </p:scale>
        <p:origin x="15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userId="a4ea85f2-bdd2-4d4a-855b-19ebe7fc7cda" providerId="ADAL" clId="{A57A787F-CB6B-42AB-B5C7-FE5EBB6E79DE}"/>
    <pc:docChg chg="modSld">
      <pc:chgData name="Camilla Hyldahl Grøn" userId="a4ea85f2-bdd2-4d4a-855b-19ebe7fc7cda" providerId="ADAL" clId="{A57A787F-CB6B-42AB-B5C7-FE5EBB6E79DE}" dt="2026-04-27T06:40:35.732" v="12" actId="113"/>
      <pc:docMkLst>
        <pc:docMk/>
      </pc:docMkLst>
      <pc:sldChg chg="modSp mod">
        <pc:chgData name="Camilla Hyldahl Grøn" userId="a4ea85f2-bdd2-4d4a-855b-19ebe7fc7cda" providerId="ADAL" clId="{A57A787F-CB6B-42AB-B5C7-FE5EBB6E79DE}" dt="2026-04-27T06:40:35.732" v="12" actId="113"/>
        <pc:sldMkLst>
          <pc:docMk/>
          <pc:sldMk cId="4176396519" sldId="264"/>
        </pc:sldMkLst>
        <pc:spChg chg="mod">
          <ac:chgData name="Camilla Hyldahl Grøn" userId="a4ea85f2-bdd2-4d4a-855b-19ebe7fc7cda" providerId="ADAL" clId="{A57A787F-CB6B-42AB-B5C7-FE5EBB6E79DE}" dt="2026-04-27T06:40:35.732" v="12" actId="113"/>
          <ac:spMkLst>
            <pc:docMk/>
            <pc:sldMk cId="4176396519" sldId="264"/>
            <ac:spMk id="3" creationId="{C289A44E-EC44-2021-CF4C-42E89E0E101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4F3268-0ED0-46B1-A149-A1CB57F91770}" type="datetimeFigureOut">
              <a:rPr lang="da-DK" smtClean="0"/>
              <a:t>27-04-2026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DA6EED-9011-4540-89E9-EE072FD3C16D}" type="slidenum">
              <a:rPr lang="da-DK" smtClean="0"/>
              <a:t>‹nr.›</a:t>
            </a:fld>
            <a:endParaRPr lang="da-DK"/>
          </a:p>
        </p:txBody>
      </p:sp>
    </p:spTree>
    <p:extLst>
      <p:ext uri="{BB962C8B-B14F-4D97-AF65-F5344CB8AC3E}">
        <p14:creationId xmlns:p14="http://schemas.microsoft.com/office/powerpoint/2010/main" val="2165348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EDA6EED-9011-4540-89E9-EE072FD3C16D}" type="slidenum">
              <a:rPr lang="da-DK" smtClean="0"/>
              <a:t>9</a:t>
            </a:fld>
            <a:endParaRPr lang="da-DK"/>
          </a:p>
        </p:txBody>
      </p:sp>
    </p:spTree>
    <p:extLst>
      <p:ext uri="{BB962C8B-B14F-4D97-AF65-F5344CB8AC3E}">
        <p14:creationId xmlns:p14="http://schemas.microsoft.com/office/powerpoint/2010/main" val="4112117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EDA6EED-9011-4540-89E9-EE072FD3C16D}" type="slidenum">
              <a:rPr lang="da-DK" smtClean="0"/>
              <a:t>17</a:t>
            </a:fld>
            <a:endParaRPr lang="da-DK"/>
          </a:p>
        </p:txBody>
      </p:sp>
    </p:spTree>
    <p:extLst>
      <p:ext uri="{BB962C8B-B14F-4D97-AF65-F5344CB8AC3E}">
        <p14:creationId xmlns:p14="http://schemas.microsoft.com/office/powerpoint/2010/main" val="739236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27-04-2026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27-04-2026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retsinformation.dk/eli/lta/2023/5"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http://www.lca-center.dk/cms/webedit/images/cms__4/tlf%20p_1.bmp"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737A-EA7E-559E-BA94-B43E31BEF031}"/>
              </a:ext>
            </a:extLst>
          </p:cNvPr>
          <p:cNvSpPr>
            <a:spLocks noGrp="1"/>
          </p:cNvSpPr>
          <p:nvPr>
            <p:ph type="ctrTitle"/>
          </p:nvPr>
        </p:nvSpPr>
        <p:spPr>
          <a:xfrm>
            <a:off x="1959428" y="109991"/>
            <a:ext cx="9144000" cy="1751466"/>
          </a:xfrm>
        </p:spPr>
        <p:txBody>
          <a:bodyPr/>
          <a:lstStyle/>
          <a:p>
            <a:r>
              <a:rPr lang="da-DK" dirty="0" err="1"/>
              <a:t>Einführung</a:t>
            </a:r>
            <a:r>
              <a:rPr lang="da-DK" dirty="0"/>
              <a:t> in die </a:t>
            </a:r>
            <a:r>
              <a:rPr lang="da-DK" dirty="0" err="1"/>
              <a:t>Lebenszyklusanalyse</a:t>
            </a:r>
            <a:endParaRPr lang="da-DK" dirty="0"/>
          </a:p>
        </p:txBody>
      </p:sp>
      <p:pic>
        <p:nvPicPr>
          <p:cNvPr id="4" name="Billede 3">
            <a:extLst>
              <a:ext uri="{FF2B5EF4-FFF2-40B4-BE49-F238E27FC236}">
                <a16:creationId xmlns:a16="http://schemas.microsoft.com/office/drawing/2014/main" id="{CB8B53F9-75EE-CDE4-8D0D-801B3E76231C}"/>
              </a:ext>
            </a:extLst>
          </p:cNvPr>
          <p:cNvPicPr>
            <a:picLocks noChangeAspect="1"/>
          </p:cNvPicPr>
          <p:nvPr/>
        </p:nvPicPr>
        <p:blipFill>
          <a:blip r:embed="rId2"/>
          <a:stretch>
            <a:fillRect/>
          </a:stretch>
        </p:blipFill>
        <p:spPr>
          <a:xfrm>
            <a:off x="4201208" y="2293208"/>
            <a:ext cx="4464496" cy="2990531"/>
          </a:xfrm>
          <a:prstGeom prst="rect">
            <a:avLst/>
          </a:prstGeom>
        </p:spPr>
      </p:pic>
      <p:sp>
        <p:nvSpPr>
          <p:cNvPr id="5" name="Text Box 4">
            <a:extLst>
              <a:ext uri="{FF2B5EF4-FFF2-40B4-BE49-F238E27FC236}">
                <a16:creationId xmlns:a16="http://schemas.microsoft.com/office/drawing/2014/main" id="{7EBA6A7D-E2FF-7EDF-A220-9EEA59CE5315}"/>
              </a:ext>
            </a:extLst>
          </p:cNvPr>
          <p:cNvSpPr txBox="1">
            <a:spLocks noChangeArrowheads="1"/>
          </p:cNvSpPr>
          <p:nvPr/>
        </p:nvSpPr>
        <p:spPr bwMode="auto">
          <a:xfrm>
            <a:off x="139245" y="5998256"/>
            <a:ext cx="471578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1800" dirty="0"/>
              <a:t>På baggrund af kompendium af:</a:t>
            </a:r>
          </a:p>
          <a:p>
            <a:pPr algn="ctr" eaLnBrk="1" hangingPunct="1">
              <a:spcBef>
                <a:spcPct val="0"/>
              </a:spcBef>
              <a:buFontTx/>
              <a:buNone/>
            </a:pPr>
            <a:r>
              <a:rPr lang="da-DK" altLang="da-DK" sz="1800" dirty="0"/>
              <a:t>Jesper Nielsen og  Peter Skovgaard</a:t>
            </a:r>
          </a:p>
          <a:p>
            <a:pPr algn="ctr" eaLnBrk="1" hangingPunct="1">
              <a:spcBef>
                <a:spcPct val="0"/>
              </a:spcBef>
              <a:buFontTx/>
              <a:buNone/>
            </a:pPr>
            <a:r>
              <a:rPr lang="da-DK" altLang="da-DK" sz="1800" dirty="0"/>
              <a:t>Fredericia Maskinmesterskole</a:t>
            </a:r>
          </a:p>
        </p:txBody>
      </p:sp>
    </p:spTree>
    <p:extLst>
      <p:ext uri="{BB962C8B-B14F-4D97-AF65-F5344CB8AC3E}">
        <p14:creationId xmlns:p14="http://schemas.microsoft.com/office/powerpoint/2010/main" val="151555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0C2B97DC-06DD-6181-95C5-63C742BA9E21}"/>
              </a:ext>
            </a:extLst>
          </p:cNvPr>
          <p:cNvSpPr>
            <a:spLocks noChangeArrowheads="1"/>
          </p:cNvSpPr>
          <p:nvPr/>
        </p:nvSpPr>
        <p:spPr bwMode="auto">
          <a:xfrm>
            <a:off x="1524000" y="202474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da-DK" altLang="da-DK" sz="1800"/>
          </a:p>
        </p:txBody>
      </p:sp>
      <p:grpSp>
        <p:nvGrpSpPr>
          <p:cNvPr id="3" name="Group 7">
            <a:extLst>
              <a:ext uri="{FF2B5EF4-FFF2-40B4-BE49-F238E27FC236}">
                <a16:creationId xmlns:a16="http://schemas.microsoft.com/office/drawing/2014/main" id="{011DF9AD-62DC-A02D-5817-2EB820F1C4EA}"/>
              </a:ext>
            </a:extLst>
          </p:cNvPr>
          <p:cNvGrpSpPr>
            <a:grpSpLocks noChangeAspect="1"/>
          </p:cNvGrpSpPr>
          <p:nvPr/>
        </p:nvGrpSpPr>
        <p:grpSpPr bwMode="auto">
          <a:xfrm>
            <a:off x="1524000" y="538843"/>
            <a:ext cx="9144000" cy="4968875"/>
            <a:chOff x="2274" y="10398"/>
            <a:chExt cx="7200" cy="2700"/>
          </a:xfrm>
        </p:grpSpPr>
        <p:sp>
          <p:nvSpPr>
            <p:cNvPr id="4" name="AutoShape 18">
              <a:extLst>
                <a:ext uri="{FF2B5EF4-FFF2-40B4-BE49-F238E27FC236}">
                  <a16:creationId xmlns:a16="http://schemas.microsoft.com/office/drawing/2014/main" id="{02FCC7C2-5F95-9C16-8459-39EF0A1C0F3A}"/>
                </a:ext>
              </a:extLst>
            </p:cNvPr>
            <p:cNvSpPr>
              <a:spLocks noChangeAspect="1" noChangeArrowheads="1" noTextEdit="1"/>
            </p:cNvSpPr>
            <p:nvPr/>
          </p:nvSpPr>
          <p:spPr bwMode="auto">
            <a:xfrm>
              <a:off x="2274" y="10398"/>
              <a:ext cx="7200" cy="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a-DK"/>
            </a:p>
          </p:txBody>
        </p:sp>
        <p:grpSp>
          <p:nvGrpSpPr>
            <p:cNvPr id="5" name="Group 8">
              <a:extLst>
                <a:ext uri="{FF2B5EF4-FFF2-40B4-BE49-F238E27FC236}">
                  <a16:creationId xmlns:a16="http://schemas.microsoft.com/office/drawing/2014/main" id="{465CE92F-97AA-D85A-672A-C0708BA03ADB}"/>
                </a:ext>
              </a:extLst>
            </p:cNvPr>
            <p:cNvGrpSpPr>
              <a:grpSpLocks/>
            </p:cNvGrpSpPr>
            <p:nvPr/>
          </p:nvGrpSpPr>
          <p:grpSpPr bwMode="auto">
            <a:xfrm>
              <a:off x="2817" y="11073"/>
              <a:ext cx="6114" cy="1755"/>
              <a:chOff x="2817" y="11073"/>
              <a:chExt cx="6114" cy="1755"/>
            </a:xfrm>
          </p:grpSpPr>
          <p:sp>
            <p:nvSpPr>
              <p:cNvPr id="6" name="Text Box 17">
                <a:extLst>
                  <a:ext uri="{FF2B5EF4-FFF2-40B4-BE49-F238E27FC236}">
                    <a16:creationId xmlns:a16="http://schemas.microsoft.com/office/drawing/2014/main" id="{26D80261-CF53-DDD2-A8C6-F3A95ACA5294}"/>
                  </a:ext>
                </a:extLst>
              </p:cNvPr>
              <p:cNvSpPr txBox="1">
                <a:spLocks noChangeArrowheads="1"/>
              </p:cNvSpPr>
              <p:nvPr/>
            </p:nvSpPr>
            <p:spPr bwMode="auto">
              <a:xfrm>
                <a:off x="2817" y="11073"/>
                <a:ext cx="1631" cy="8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da-DK" sz="2400" dirty="0"/>
                  <a:t>Zweck und </a:t>
                </a:r>
                <a:r>
                  <a:rPr lang="da-DK" sz="2400" dirty="0" err="1"/>
                  <a:t>Abgrenzung</a:t>
                </a:r>
                <a:br>
                  <a:rPr lang="da-DK" sz="2400" dirty="0"/>
                </a:br>
                <a:endParaRPr lang="da-DK" sz="2400" dirty="0"/>
              </a:p>
            </p:txBody>
          </p:sp>
          <p:sp>
            <p:nvSpPr>
              <p:cNvPr id="7" name="Text Box 16">
                <a:extLst>
                  <a:ext uri="{FF2B5EF4-FFF2-40B4-BE49-F238E27FC236}">
                    <a16:creationId xmlns:a16="http://schemas.microsoft.com/office/drawing/2014/main" id="{B0306C13-7739-704D-A7F5-DF52EAD69AB0}"/>
                  </a:ext>
                </a:extLst>
              </p:cNvPr>
              <p:cNvSpPr txBox="1">
                <a:spLocks noChangeArrowheads="1"/>
              </p:cNvSpPr>
              <p:nvPr/>
            </p:nvSpPr>
            <p:spPr bwMode="auto">
              <a:xfrm>
                <a:off x="4991" y="11073"/>
                <a:ext cx="1629" cy="8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da-DK" sz="2000" dirty="0" err="1"/>
                  <a:t>Datenerhebung</a:t>
                </a:r>
                <a:br>
                  <a:rPr lang="da-DK" sz="2400" dirty="0"/>
                </a:br>
                <a:endParaRPr lang="da-DK" sz="2400" dirty="0"/>
              </a:p>
            </p:txBody>
          </p:sp>
          <p:sp>
            <p:nvSpPr>
              <p:cNvPr id="8" name="Text Box 15">
                <a:extLst>
                  <a:ext uri="{FF2B5EF4-FFF2-40B4-BE49-F238E27FC236}">
                    <a16:creationId xmlns:a16="http://schemas.microsoft.com/office/drawing/2014/main" id="{674CC231-F460-7FA4-A852-96B2D2518B67}"/>
                  </a:ext>
                </a:extLst>
              </p:cNvPr>
              <p:cNvSpPr txBox="1">
                <a:spLocks noChangeArrowheads="1"/>
              </p:cNvSpPr>
              <p:nvPr/>
            </p:nvSpPr>
            <p:spPr bwMode="auto">
              <a:xfrm>
                <a:off x="7165" y="11073"/>
                <a:ext cx="1766" cy="81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da-DK" sz="2400" dirty="0" err="1"/>
                  <a:t>Erfassung</a:t>
                </a:r>
                <a:r>
                  <a:rPr lang="da-DK" sz="2400" dirty="0"/>
                  <a:t> der </a:t>
                </a:r>
                <a:r>
                  <a:rPr lang="da-DK" sz="2400" dirty="0" err="1"/>
                  <a:t>Umwelt-wirkungen</a:t>
                </a:r>
                <a:br>
                  <a:rPr lang="da-DK" sz="2400" dirty="0"/>
                </a:br>
                <a:endParaRPr lang="da-DK" sz="2400" dirty="0"/>
              </a:p>
            </p:txBody>
          </p:sp>
          <p:sp>
            <p:nvSpPr>
              <p:cNvPr id="9" name="Line 14">
                <a:extLst>
                  <a:ext uri="{FF2B5EF4-FFF2-40B4-BE49-F238E27FC236}">
                    <a16:creationId xmlns:a16="http://schemas.microsoft.com/office/drawing/2014/main" id="{57E6BB55-0FCC-E13B-9AC2-E9542FD5B3D8}"/>
                  </a:ext>
                </a:extLst>
              </p:cNvPr>
              <p:cNvSpPr>
                <a:spLocks noChangeShapeType="1"/>
              </p:cNvSpPr>
              <p:nvPr/>
            </p:nvSpPr>
            <p:spPr bwMode="auto">
              <a:xfrm>
                <a:off x="4448" y="11478"/>
                <a:ext cx="542"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0" name="Line 13">
                <a:extLst>
                  <a:ext uri="{FF2B5EF4-FFF2-40B4-BE49-F238E27FC236}">
                    <a16:creationId xmlns:a16="http://schemas.microsoft.com/office/drawing/2014/main" id="{822CE841-5119-9D27-6A1E-6C574311458C}"/>
                  </a:ext>
                </a:extLst>
              </p:cNvPr>
              <p:cNvSpPr>
                <a:spLocks noChangeShapeType="1"/>
              </p:cNvSpPr>
              <p:nvPr/>
            </p:nvSpPr>
            <p:spPr bwMode="auto">
              <a:xfrm>
                <a:off x="6621" y="11478"/>
                <a:ext cx="543"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1" name="Text Box 12">
                <a:extLst>
                  <a:ext uri="{FF2B5EF4-FFF2-40B4-BE49-F238E27FC236}">
                    <a16:creationId xmlns:a16="http://schemas.microsoft.com/office/drawing/2014/main" id="{3C05AAEE-2F3C-1595-F8BE-EE5071A3C3BC}"/>
                  </a:ext>
                </a:extLst>
              </p:cNvPr>
              <p:cNvSpPr txBox="1">
                <a:spLocks noChangeArrowheads="1"/>
              </p:cNvSpPr>
              <p:nvPr/>
            </p:nvSpPr>
            <p:spPr bwMode="auto">
              <a:xfrm>
                <a:off x="3904" y="12423"/>
                <a:ext cx="3939" cy="405"/>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de-DE" sz="2400" dirty="0"/>
                  <a:t>Interpretation und Bewertung der Ergebnisse</a:t>
                </a:r>
                <a:endParaRPr lang="da-DK" altLang="da-DK" sz="2400" dirty="0"/>
              </a:p>
            </p:txBody>
          </p:sp>
          <p:sp>
            <p:nvSpPr>
              <p:cNvPr id="12" name="Line 11">
                <a:extLst>
                  <a:ext uri="{FF2B5EF4-FFF2-40B4-BE49-F238E27FC236}">
                    <a16:creationId xmlns:a16="http://schemas.microsoft.com/office/drawing/2014/main" id="{2074587B-2964-DC9A-8C2A-015970067E40}"/>
                  </a:ext>
                </a:extLst>
              </p:cNvPr>
              <p:cNvSpPr>
                <a:spLocks noChangeShapeType="1"/>
              </p:cNvSpPr>
              <p:nvPr/>
            </p:nvSpPr>
            <p:spPr bwMode="auto">
              <a:xfrm>
                <a:off x="5806" y="11883"/>
                <a:ext cx="0" cy="5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3" name="Line 10">
                <a:extLst>
                  <a:ext uri="{FF2B5EF4-FFF2-40B4-BE49-F238E27FC236}">
                    <a16:creationId xmlns:a16="http://schemas.microsoft.com/office/drawing/2014/main" id="{81225879-A70E-FA47-726F-5A34904C0DAF}"/>
                  </a:ext>
                </a:extLst>
              </p:cNvPr>
              <p:cNvSpPr>
                <a:spLocks noChangeShapeType="1"/>
              </p:cNvSpPr>
              <p:nvPr/>
            </p:nvSpPr>
            <p:spPr bwMode="auto">
              <a:xfrm flipH="1">
                <a:off x="7029" y="11883"/>
                <a:ext cx="815" cy="5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4" name="Line 9">
                <a:extLst>
                  <a:ext uri="{FF2B5EF4-FFF2-40B4-BE49-F238E27FC236}">
                    <a16:creationId xmlns:a16="http://schemas.microsoft.com/office/drawing/2014/main" id="{ABB7DB27-E60C-67C9-C2DC-1749B2C0B205}"/>
                  </a:ext>
                </a:extLst>
              </p:cNvPr>
              <p:cNvSpPr>
                <a:spLocks noChangeShapeType="1"/>
              </p:cNvSpPr>
              <p:nvPr/>
            </p:nvSpPr>
            <p:spPr bwMode="auto">
              <a:xfrm>
                <a:off x="3904" y="11883"/>
                <a:ext cx="815" cy="54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a-DK"/>
              </a:p>
            </p:txBody>
          </p:sp>
        </p:grpSp>
      </p:grpSp>
      <p:sp>
        <p:nvSpPr>
          <p:cNvPr id="15" name="Rectangle 24">
            <a:extLst>
              <a:ext uri="{FF2B5EF4-FFF2-40B4-BE49-F238E27FC236}">
                <a16:creationId xmlns:a16="http://schemas.microsoft.com/office/drawing/2014/main" id="{40967C07-08CF-2841-7BC3-ABA835BD8520}"/>
              </a:ext>
            </a:extLst>
          </p:cNvPr>
          <p:cNvSpPr>
            <a:spLocks noChangeArrowheads="1"/>
          </p:cNvSpPr>
          <p:nvPr/>
        </p:nvSpPr>
        <p:spPr bwMode="auto">
          <a:xfrm>
            <a:off x="3580722" y="5431587"/>
            <a:ext cx="485434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da-DK" altLang="da-DK" sz="2000" i="1" dirty="0">
              <a:latin typeface="Times New Roman" panose="02020603050405020304" pitchFamily="18" charset="0"/>
              <a:cs typeface="Times New Roman" panose="02020603050405020304" pitchFamily="18" charset="0"/>
            </a:endParaRPr>
          </a:p>
          <a:p>
            <a:pPr algn="ctr">
              <a:spcBef>
                <a:spcPct val="0"/>
              </a:spcBef>
              <a:buFontTx/>
              <a:buNone/>
            </a:pPr>
            <a:r>
              <a:rPr lang="da-DK" altLang="da-DK" sz="2000" i="1" dirty="0">
                <a:latin typeface="Times New Roman" panose="02020603050405020304" pitchFamily="18" charset="0"/>
                <a:cs typeface="Times New Roman" panose="02020603050405020304" pitchFamily="18" charset="0"/>
              </a:rPr>
              <a:t>Fig. 1: LCA-processen </a:t>
            </a:r>
            <a:r>
              <a:rPr lang="da-DK" sz="2000" dirty="0">
                <a:latin typeface="Times New Roman" panose="02020603050405020304" pitchFamily="18" charset="0"/>
                <a:cs typeface="Times New Roman" panose="02020603050405020304" pitchFamily="18" charset="0"/>
              </a:rPr>
              <a:t>jf. DS/EN ISO 14040 </a:t>
            </a:r>
            <a:endParaRPr lang="da-DK" altLang="da-DK" sz="1200" dirty="0">
              <a:latin typeface="Times New Roman" panose="02020603050405020304" pitchFamily="18" charset="0"/>
              <a:cs typeface="Times New Roman" panose="02020603050405020304" pitchFamily="18" charset="0"/>
            </a:endParaRPr>
          </a:p>
        </p:txBody>
      </p:sp>
      <p:sp>
        <p:nvSpPr>
          <p:cNvPr id="16" name="Tekstfelt 15">
            <a:extLst>
              <a:ext uri="{FF2B5EF4-FFF2-40B4-BE49-F238E27FC236}">
                <a16:creationId xmlns:a16="http://schemas.microsoft.com/office/drawing/2014/main" id="{8BA229CE-D1D2-E130-C974-F49AE7D6229B}"/>
              </a:ext>
            </a:extLst>
          </p:cNvPr>
          <p:cNvSpPr txBox="1"/>
          <p:nvPr/>
        </p:nvSpPr>
        <p:spPr>
          <a:xfrm>
            <a:off x="1919536" y="227991"/>
            <a:ext cx="6677094" cy="954107"/>
          </a:xfrm>
          <a:prstGeom prst="rect">
            <a:avLst/>
          </a:prstGeom>
          <a:noFill/>
        </p:spPr>
        <p:txBody>
          <a:bodyPr wrap="square" rtlCol="0">
            <a:spAutoFit/>
          </a:bodyPr>
          <a:lstStyle/>
          <a:p>
            <a:r>
              <a:rPr lang="de-DE" sz="2800" dirty="0"/>
              <a:t>Wie wird eine LCA durchgeführt?</a:t>
            </a:r>
            <a:br>
              <a:rPr lang="de-DE" sz="2800" dirty="0"/>
            </a:br>
            <a:endParaRPr lang="de-DE" sz="2800" dirty="0"/>
          </a:p>
        </p:txBody>
      </p:sp>
    </p:spTree>
    <p:extLst>
      <p:ext uri="{BB962C8B-B14F-4D97-AF65-F5344CB8AC3E}">
        <p14:creationId xmlns:p14="http://schemas.microsoft.com/office/powerpoint/2010/main" val="2148728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C0591C7-D2B1-B13B-684A-FC680F4AE8BB}"/>
              </a:ext>
            </a:extLst>
          </p:cNvPr>
          <p:cNvSpPr txBox="1">
            <a:spLocks noChangeArrowheads="1"/>
          </p:cNvSpPr>
          <p:nvPr/>
        </p:nvSpPr>
        <p:spPr>
          <a:xfrm>
            <a:off x="2409145" y="456292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ID4096" sz="2000" noProof="0" dirty="0">
                <a:latin typeface="Times New Roman" panose="02020603050405020304" pitchFamily="18" charset="0"/>
              </a:rPr>
              <a:t>Fig. 2: </a:t>
            </a:r>
            <a:r>
              <a:rPr lang="LID4096" sz="2000" noProof="0" dirty="0"/>
              <a:t>Der Lebenszyklus eines Produkts, schematisch</a:t>
            </a:r>
            <a:endParaRPr lang="LID4096" noProof="0" dirty="0"/>
          </a:p>
        </p:txBody>
      </p:sp>
      <p:grpSp>
        <p:nvGrpSpPr>
          <p:cNvPr id="3" name="Group 5">
            <a:extLst>
              <a:ext uri="{FF2B5EF4-FFF2-40B4-BE49-F238E27FC236}">
                <a16:creationId xmlns:a16="http://schemas.microsoft.com/office/drawing/2014/main" id="{58CC0C72-943A-ACA7-3AE1-9CC001FE87EA}"/>
              </a:ext>
            </a:extLst>
          </p:cNvPr>
          <p:cNvGrpSpPr>
            <a:grpSpLocks/>
          </p:cNvGrpSpPr>
          <p:nvPr/>
        </p:nvGrpSpPr>
        <p:grpSpPr bwMode="auto">
          <a:xfrm>
            <a:off x="2625045" y="819603"/>
            <a:ext cx="7939087" cy="3778250"/>
            <a:chOff x="1136" y="11502"/>
            <a:chExt cx="9940" cy="3692"/>
          </a:xfrm>
        </p:grpSpPr>
        <p:grpSp>
          <p:nvGrpSpPr>
            <p:cNvPr id="4" name="Group 6">
              <a:extLst>
                <a:ext uri="{FF2B5EF4-FFF2-40B4-BE49-F238E27FC236}">
                  <a16:creationId xmlns:a16="http://schemas.microsoft.com/office/drawing/2014/main" id="{7EB6E885-8889-F7B3-F253-AF9911617FA8}"/>
                </a:ext>
              </a:extLst>
            </p:cNvPr>
            <p:cNvGrpSpPr>
              <a:grpSpLocks/>
            </p:cNvGrpSpPr>
            <p:nvPr/>
          </p:nvGrpSpPr>
          <p:grpSpPr bwMode="auto">
            <a:xfrm>
              <a:off x="1136" y="12614"/>
              <a:ext cx="9940" cy="1420"/>
              <a:chOff x="710" y="12070"/>
              <a:chExt cx="9940" cy="1420"/>
            </a:xfrm>
          </p:grpSpPr>
          <p:sp>
            <p:nvSpPr>
              <p:cNvPr id="21" name="Rectangle 7">
                <a:extLst>
                  <a:ext uri="{FF2B5EF4-FFF2-40B4-BE49-F238E27FC236}">
                    <a16:creationId xmlns:a16="http://schemas.microsoft.com/office/drawing/2014/main" id="{B978CC93-0493-2681-3E0F-1102CF609C6C}"/>
                  </a:ext>
                </a:extLst>
              </p:cNvPr>
              <p:cNvSpPr>
                <a:spLocks noChangeArrowheads="1"/>
              </p:cNvSpPr>
              <p:nvPr/>
            </p:nvSpPr>
            <p:spPr bwMode="auto">
              <a:xfrm>
                <a:off x="8804" y="12070"/>
                <a:ext cx="1846" cy="142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ID4096" sz="1800" noProof="0" dirty="0"/>
              </a:p>
            </p:txBody>
          </p:sp>
          <p:sp>
            <p:nvSpPr>
              <p:cNvPr id="22" name="AutoShape 8">
                <a:extLst>
                  <a:ext uri="{FF2B5EF4-FFF2-40B4-BE49-F238E27FC236}">
                    <a16:creationId xmlns:a16="http://schemas.microsoft.com/office/drawing/2014/main" id="{107BC5E5-12AD-583F-1EA9-3A6BA01252F2}"/>
                  </a:ext>
                </a:extLst>
              </p:cNvPr>
              <p:cNvSpPr>
                <a:spLocks noChangeArrowheads="1"/>
              </p:cNvSpPr>
              <p:nvPr/>
            </p:nvSpPr>
            <p:spPr bwMode="auto">
              <a:xfrm>
                <a:off x="6106" y="12070"/>
                <a:ext cx="2698" cy="1420"/>
              </a:xfrm>
              <a:prstGeom prst="rightArrowCallout">
                <a:avLst>
                  <a:gd name="adj1" fmla="val 25000"/>
                  <a:gd name="adj2" fmla="val 25000"/>
                  <a:gd name="adj3" fmla="val 31667"/>
                  <a:gd name="adj4" fmla="val 6666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ID4096" sz="1800" noProof="0" dirty="0"/>
              </a:p>
            </p:txBody>
          </p:sp>
          <p:sp>
            <p:nvSpPr>
              <p:cNvPr id="23" name="AutoShape 9">
                <a:extLst>
                  <a:ext uri="{FF2B5EF4-FFF2-40B4-BE49-F238E27FC236}">
                    <a16:creationId xmlns:a16="http://schemas.microsoft.com/office/drawing/2014/main" id="{E41D01CE-E567-FDA2-3F3B-760FB9443DEB}"/>
                  </a:ext>
                </a:extLst>
              </p:cNvPr>
              <p:cNvSpPr>
                <a:spLocks noChangeArrowheads="1"/>
              </p:cNvSpPr>
              <p:nvPr/>
            </p:nvSpPr>
            <p:spPr bwMode="auto">
              <a:xfrm>
                <a:off x="710" y="12070"/>
                <a:ext cx="2698" cy="1420"/>
              </a:xfrm>
              <a:prstGeom prst="rightArrowCallout">
                <a:avLst>
                  <a:gd name="adj1" fmla="val 25000"/>
                  <a:gd name="adj2" fmla="val 25000"/>
                  <a:gd name="adj3" fmla="val 31667"/>
                  <a:gd name="adj4" fmla="val 6666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ID4096" sz="1800" noProof="0" dirty="0"/>
              </a:p>
            </p:txBody>
          </p:sp>
          <p:sp>
            <p:nvSpPr>
              <p:cNvPr id="24" name="AutoShape 10">
                <a:extLst>
                  <a:ext uri="{FF2B5EF4-FFF2-40B4-BE49-F238E27FC236}">
                    <a16:creationId xmlns:a16="http://schemas.microsoft.com/office/drawing/2014/main" id="{E064DF92-074A-D41E-81BC-4DA2286C769F}"/>
                  </a:ext>
                </a:extLst>
              </p:cNvPr>
              <p:cNvSpPr>
                <a:spLocks noChangeArrowheads="1"/>
              </p:cNvSpPr>
              <p:nvPr/>
            </p:nvSpPr>
            <p:spPr bwMode="auto">
              <a:xfrm>
                <a:off x="3408" y="12070"/>
                <a:ext cx="2698" cy="1420"/>
              </a:xfrm>
              <a:prstGeom prst="rightArrowCallout">
                <a:avLst>
                  <a:gd name="adj1" fmla="val 25000"/>
                  <a:gd name="adj2" fmla="val 25000"/>
                  <a:gd name="adj3" fmla="val 31667"/>
                  <a:gd name="adj4" fmla="val 66667"/>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ID4096" sz="1800" noProof="0" dirty="0"/>
              </a:p>
            </p:txBody>
          </p:sp>
          <p:sp>
            <p:nvSpPr>
              <p:cNvPr id="25" name="Text Box 11">
                <a:extLst>
                  <a:ext uri="{FF2B5EF4-FFF2-40B4-BE49-F238E27FC236}">
                    <a16:creationId xmlns:a16="http://schemas.microsoft.com/office/drawing/2014/main" id="{94020C57-FD4F-F831-DDDA-5D3D1DB1DA70}"/>
                  </a:ext>
                </a:extLst>
              </p:cNvPr>
              <p:cNvSpPr txBox="1">
                <a:spLocks noChangeArrowheads="1"/>
              </p:cNvSpPr>
              <p:nvPr/>
            </p:nvSpPr>
            <p:spPr bwMode="auto">
              <a:xfrm>
                <a:off x="710" y="12070"/>
                <a:ext cx="1846" cy="1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ID4096" sz="1600" noProof="0" dirty="0"/>
                  <a:t>Gewinnung der Materialien, Verarbeitung und Montage</a:t>
                </a:r>
              </a:p>
            </p:txBody>
          </p:sp>
          <p:sp>
            <p:nvSpPr>
              <p:cNvPr id="26" name="Text Box 12">
                <a:extLst>
                  <a:ext uri="{FF2B5EF4-FFF2-40B4-BE49-F238E27FC236}">
                    <a16:creationId xmlns:a16="http://schemas.microsoft.com/office/drawing/2014/main" id="{6A74BDDA-9AC8-FF7E-A5DB-125DFECFB6EB}"/>
                  </a:ext>
                </a:extLst>
              </p:cNvPr>
              <p:cNvSpPr txBox="1">
                <a:spLocks noChangeArrowheads="1"/>
              </p:cNvSpPr>
              <p:nvPr/>
            </p:nvSpPr>
            <p:spPr bwMode="auto">
              <a:xfrm>
                <a:off x="3692" y="12496"/>
                <a:ext cx="1278" cy="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ID4096" sz="1500" noProof="0" dirty="0"/>
                  <a:t>Transport</a:t>
                </a:r>
              </a:p>
            </p:txBody>
          </p:sp>
          <p:sp>
            <p:nvSpPr>
              <p:cNvPr id="27" name="Text Box 13">
                <a:extLst>
                  <a:ext uri="{FF2B5EF4-FFF2-40B4-BE49-F238E27FC236}">
                    <a16:creationId xmlns:a16="http://schemas.microsoft.com/office/drawing/2014/main" id="{D35BBBA6-80EF-3079-D611-0253B2EC8D58}"/>
                  </a:ext>
                </a:extLst>
              </p:cNvPr>
              <p:cNvSpPr txBox="1">
                <a:spLocks noChangeArrowheads="1"/>
              </p:cNvSpPr>
              <p:nvPr/>
            </p:nvSpPr>
            <p:spPr bwMode="auto">
              <a:xfrm>
                <a:off x="6532" y="12496"/>
                <a:ext cx="1420" cy="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ID4096" sz="1600" noProof="0" dirty="0"/>
                  <a:t>Nutzung</a:t>
                </a:r>
                <a:br>
                  <a:rPr lang="LID4096" sz="1600" noProof="0" dirty="0"/>
                </a:br>
                <a:endParaRPr lang="LID4096" sz="1600" noProof="0" dirty="0"/>
              </a:p>
              <a:p>
                <a:pPr eaLnBrk="1" hangingPunct="1">
                  <a:spcBef>
                    <a:spcPct val="0"/>
                  </a:spcBef>
                  <a:buFontTx/>
                  <a:buNone/>
                </a:pPr>
                <a:endParaRPr lang="LID4096" sz="1600" noProof="0" dirty="0"/>
              </a:p>
            </p:txBody>
          </p:sp>
          <p:sp>
            <p:nvSpPr>
              <p:cNvPr id="28" name="Text Box 14">
                <a:extLst>
                  <a:ext uri="{FF2B5EF4-FFF2-40B4-BE49-F238E27FC236}">
                    <a16:creationId xmlns:a16="http://schemas.microsoft.com/office/drawing/2014/main" id="{F330E0AC-585B-2667-8E38-D968EDFF45E7}"/>
                  </a:ext>
                </a:extLst>
              </p:cNvPr>
              <p:cNvSpPr txBox="1">
                <a:spLocks noChangeArrowheads="1"/>
              </p:cNvSpPr>
              <p:nvPr/>
            </p:nvSpPr>
            <p:spPr bwMode="auto">
              <a:xfrm>
                <a:off x="8946" y="12496"/>
                <a:ext cx="1704"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ID4096" sz="1600" noProof="0" dirty="0"/>
                  <a:t>Entsorgung</a:t>
                </a:r>
              </a:p>
            </p:txBody>
          </p:sp>
        </p:grpSp>
        <p:sp>
          <p:nvSpPr>
            <p:cNvPr id="5" name="Line 15">
              <a:extLst>
                <a:ext uri="{FF2B5EF4-FFF2-40B4-BE49-F238E27FC236}">
                  <a16:creationId xmlns:a16="http://schemas.microsoft.com/office/drawing/2014/main" id="{A921589C-67CA-7DAF-54C5-F31BEF62B164}"/>
                </a:ext>
              </a:extLst>
            </p:cNvPr>
            <p:cNvSpPr>
              <a:spLocks noChangeShapeType="1"/>
            </p:cNvSpPr>
            <p:nvPr/>
          </p:nvSpPr>
          <p:spPr bwMode="auto">
            <a:xfrm>
              <a:off x="1988" y="1218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LID4096" noProof="0" dirty="0"/>
            </a:p>
          </p:txBody>
        </p:sp>
        <p:sp>
          <p:nvSpPr>
            <p:cNvPr id="6" name="Line 16">
              <a:extLst>
                <a:ext uri="{FF2B5EF4-FFF2-40B4-BE49-F238E27FC236}">
                  <a16:creationId xmlns:a16="http://schemas.microsoft.com/office/drawing/2014/main" id="{91B8A337-A0E4-0DA9-3DFC-4FEAD589F573}"/>
                </a:ext>
              </a:extLst>
            </p:cNvPr>
            <p:cNvSpPr>
              <a:spLocks noChangeShapeType="1"/>
            </p:cNvSpPr>
            <p:nvPr/>
          </p:nvSpPr>
          <p:spPr bwMode="auto">
            <a:xfrm>
              <a:off x="10082" y="1218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LID4096" noProof="0" dirty="0"/>
            </a:p>
          </p:txBody>
        </p:sp>
        <p:sp>
          <p:nvSpPr>
            <p:cNvPr id="7" name="Line 17">
              <a:extLst>
                <a:ext uri="{FF2B5EF4-FFF2-40B4-BE49-F238E27FC236}">
                  <a16:creationId xmlns:a16="http://schemas.microsoft.com/office/drawing/2014/main" id="{5038B33A-1241-FEDA-74B6-F46F80C6464E}"/>
                </a:ext>
              </a:extLst>
            </p:cNvPr>
            <p:cNvSpPr>
              <a:spLocks noChangeShapeType="1"/>
            </p:cNvSpPr>
            <p:nvPr/>
          </p:nvSpPr>
          <p:spPr bwMode="auto">
            <a:xfrm>
              <a:off x="7384" y="1218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LID4096" noProof="0" dirty="0"/>
            </a:p>
          </p:txBody>
        </p:sp>
        <p:sp>
          <p:nvSpPr>
            <p:cNvPr id="8" name="Line 18">
              <a:extLst>
                <a:ext uri="{FF2B5EF4-FFF2-40B4-BE49-F238E27FC236}">
                  <a16:creationId xmlns:a16="http://schemas.microsoft.com/office/drawing/2014/main" id="{8BE0F197-E7DB-BA6B-1E19-BFC1005F6AE5}"/>
                </a:ext>
              </a:extLst>
            </p:cNvPr>
            <p:cNvSpPr>
              <a:spLocks noChangeShapeType="1"/>
            </p:cNvSpPr>
            <p:nvPr/>
          </p:nvSpPr>
          <p:spPr bwMode="auto">
            <a:xfrm>
              <a:off x="4686" y="1218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LID4096" noProof="0" dirty="0"/>
            </a:p>
          </p:txBody>
        </p:sp>
        <p:sp>
          <p:nvSpPr>
            <p:cNvPr id="9" name="Line 19">
              <a:extLst>
                <a:ext uri="{FF2B5EF4-FFF2-40B4-BE49-F238E27FC236}">
                  <a16:creationId xmlns:a16="http://schemas.microsoft.com/office/drawing/2014/main" id="{840F2A68-1A66-B83B-DD87-D92D5D047F2B}"/>
                </a:ext>
              </a:extLst>
            </p:cNvPr>
            <p:cNvSpPr>
              <a:spLocks noChangeShapeType="1"/>
            </p:cNvSpPr>
            <p:nvPr/>
          </p:nvSpPr>
          <p:spPr bwMode="auto">
            <a:xfrm>
              <a:off x="1988" y="14034"/>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LID4096" noProof="0" dirty="0"/>
            </a:p>
          </p:txBody>
        </p:sp>
        <p:sp>
          <p:nvSpPr>
            <p:cNvPr id="10" name="Line 20">
              <a:extLst>
                <a:ext uri="{FF2B5EF4-FFF2-40B4-BE49-F238E27FC236}">
                  <a16:creationId xmlns:a16="http://schemas.microsoft.com/office/drawing/2014/main" id="{94B83967-7DCA-504E-3411-217AF7EC1925}"/>
                </a:ext>
              </a:extLst>
            </p:cNvPr>
            <p:cNvSpPr>
              <a:spLocks noChangeShapeType="1"/>
            </p:cNvSpPr>
            <p:nvPr/>
          </p:nvSpPr>
          <p:spPr bwMode="auto">
            <a:xfrm>
              <a:off x="10082" y="14058"/>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LID4096" noProof="0" dirty="0"/>
            </a:p>
          </p:txBody>
        </p:sp>
        <p:sp>
          <p:nvSpPr>
            <p:cNvPr id="11" name="Line 21">
              <a:extLst>
                <a:ext uri="{FF2B5EF4-FFF2-40B4-BE49-F238E27FC236}">
                  <a16:creationId xmlns:a16="http://schemas.microsoft.com/office/drawing/2014/main" id="{5A8A4F39-E1C8-6BCC-B927-E049575C610F}"/>
                </a:ext>
              </a:extLst>
            </p:cNvPr>
            <p:cNvSpPr>
              <a:spLocks noChangeShapeType="1"/>
            </p:cNvSpPr>
            <p:nvPr/>
          </p:nvSpPr>
          <p:spPr bwMode="auto">
            <a:xfrm>
              <a:off x="7384" y="14034"/>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LID4096" noProof="0" dirty="0"/>
            </a:p>
          </p:txBody>
        </p:sp>
        <p:sp>
          <p:nvSpPr>
            <p:cNvPr id="12" name="Line 22">
              <a:extLst>
                <a:ext uri="{FF2B5EF4-FFF2-40B4-BE49-F238E27FC236}">
                  <a16:creationId xmlns:a16="http://schemas.microsoft.com/office/drawing/2014/main" id="{9A1D1803-3C0E-BD9B-7BD1-7099702FA0E6}"/>
                </a:ext>
              </a:extLst>
            </p:cNvPr>
            <p:cNvSpPr>
              <a:spLocks noChangeShapeType="1"/>
            </p:cNvSpPr>
            <p:nvPr/>
          </p:nvSpPr>
          <p:spPr bwMode="auto">
            <a:xfrm>
              <a:off x="4686" y="14034"/>
              <a:ext cx="0" cy="42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LID4096" noProof="0" dirty="0"/>
            </a:p>
          </p:txBody>
        </p:sp>
        <p:sp>
          <p:nvSpPr>
            <p:cNvPr id="13" name="Text Box 23">
              <a:extLst>
                <a:ext uri="{FF2B5EF4-FFF2-40B4-BE49-F238E27FC236}">
                  <a16:creationId xmlns:a16="http://schemas.microsoft.com/office/drawing/2014/main" id="{6B015AB1-14B9-4E77-FE71-AE656F18B29A}"/>
                </a:ext>
              </a:extLst>
            </p:cNvPr>
            <p:cNvSpPr txBox="1">
              <a:spLocks noChangeArrowheads="1"/>
            </p:cNvSpPr>
            <p:nvPr/>
          </p:nvSpPr>
          <p:spPr bwMode="auto">
            <a:xfrm>
              <a:off x="1136" y="11502"/>
              <a:ext cx="2215"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LID4096" sz="1600" noProof="0" dirty="0"/>
                <a:t>Rohmaterialien</a:t>
              </a:r>
              <a:br>
                <a:rPr lang="LID4096" sz="1600" noProof="0" dirty="0"/>
              </a:br>
              <a:r>
                <a:rPr lang="LID4096" sz="1600" noProof="0" dirty="0"/>
                <a:t>Energie</a:t>
              </a:r>
            </a:p>
            <a:p>
              <a:pPr eaLnBrk="1" hangingPunct="1">
                <a:spcBef>
                  <a:spcPct val="0"/>
                </a:spcBef>
                <a:buFontTx/>
                <a:buNone/>
              </a:pPr>
              <a:endParaRPr lang="LID4096" sz="2000" noProof="0" dirty="0"/>
            </a:p>
          </p:txBody>
        </p:sp>
        <p:sp>
          <p:nvSpPr>
            <p:cNvPr id="14" name="Text Box 24">
              <a:extLst>
                <a:ext uri="{FF2B5EF4-FFF2-40B4-BE49-F238E27FC236}">
                  <a16:creationId xmlns:a16="http://schemas.microsoft.com/office/drawing/2014/main" id="{A5E48CC8-9E72-6795-36A1-4A855944A261}"/>
                </a:ext>
              </a:extLst>
            </p:cNvPr>
            <p:cNvSpPr txBox="1">
              <a:spLocks noChangeArrowheads="1"/>
            </p:cNvSpPr>
            <p:nvPr/>
          </p:nvSpPr>
          <p:spPr bwMode="auto">
            <a:xfrm>
              <a:off x="3976" y="11502"/>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LID4096" sz="1200" i="1" noProof="0" dirty="0"/>
            </a:p>
            <a:p>
              <a:pPr algn="ctr" eaLnBrk="1" hangingPunct="1">
                <a:spcBef>
                  <a:spcPct val="0"/>
                </a:spcBef>
                <a:buFontTx/>
                <a:buNone/>
              </a:pPr>
              <a:r>
                <a:rPr lang="LID4096" sz="1600" i="1" noProof="0" dirty="0"/>
                <a:t>Energie</a:t>
              </a:r>
            </a:p>
            <a:p>
              <a:pPr eaLnBrk="1" hangingPunct="1">
                <a:spcBef>
                  <a:spcPct val="0"/>
                </a:spcBef>
                <a:buFontTx/>
                <a:buNone/>
              </a:pPr>
              <a:endParaRPr lang="LID4096" sz="1600" noProof="0" dirty="0"/>
            </a:p>
          </p:txBody>
        </p:sp>
        <p:sp>
          <p:nvSpPr>
            <p:cNvPr id="15" name="Text Box 25">
              <a:extLst>
                <a:ext uri="{FF2B5EF4-FFF2-40B4-BE49-F238E27FC236}">
                  <a16:creationId xmlns:a16="http://schemas.microsoft.com/office/drawing/2014/main" id="{6550730D-7DEF-1986-80F2-AEF39612F499}"/>
                </a:ext>
              </a:extLst>
            </p:cNvPr>
            <p:cNvSpPr txBox="1">
              <a:spLocks noChangeArrowheads="1"/>
            </p:cNvSpPr>
            <p:nvPr/>
          </p:nvSpPr>
          <p:spPr bwMode="auto">
            <a:xfrm>
              <a:off x="6674" y="11502"/>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LID4096" sz="1200" i="1" noProof="0" dirty="0"/>
            </a:p>
            <a:p>
              <a:pPr algn="ctr" eaLnBrk="1" hangingPunct="1">
                <a:spcBef>
                  <a:spcPct val="0"/>
                </a:spcBef>
                <a:buFontTx/>
                <a:buNone/>
              </a:pPr>
              <a:r>
                <a:rPr lang="LID4096" sz="1600" i="1" noProof="0" dirty="0"/>
                <a:t>Energie</a:t>
              </a:r>
            </a:p>
            <a:p>
              <a:pPr eaLnBrk="1" hangingPunct="1">
                <a:spcBef>
                  <a:spcPct val="0"/>
                </a:spcBef>
                <a:buFontTx/>
                <a:buNone/>
              </a:pPr>
              <a:endParaRPr lang="LID4096" sz="1600" noProof="0" dirty="0"/>
            </a:p>
          </p:txBody>
        </p:sp>
        <p:sp>
          <p:nvSpPr>
            <p:cNvPr id="16" name="Text Box 26">
              <a:extLst>
                <a:ext uri="{FF2B5EF4-FFF2-40B4-BE49-F238E27FC236}">
                  <a16:creationId xmlns:a16="http://schemas.microsoft.com/office/drawing/2014/main" id="{31C44B11-640E-BA20-D473-3544DB1D1DE0}"/>
                </a:ext>
              </a:extLst>
            </p:cNvPr>
            <p:cNvSpPr txBox="1">
              <a:spLocks noChangeArrowheads="1"/>
            </p:cNvSpPr>
            <p:nvPr/>
          </p:nvSpPr>
          <p:spPr bwMode="auto">
            <a:xfrm>
              <a:off x="9372" y="11502"/>
              <a:ext cx="1440"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LID4096" sz="1200" i="1" noProof="0" dirty="0"/>
            </a:p>
            <a:p>
              <a:pPr algn="ctr" eaLnBrk="1" hangingPunct="1">
                <a:spcBef>
                  <a:spcPct val="0"/>
                </a:spcBef>
                <a:buFontTx/>
                <a:buNone/>
              </a:pPr>
              <a:r>
                <a:rPr lang="LID4096" sz="1600" i="1" noProof="0" dirty="0"/>
                <a:t>Energie</a:t>
              </a:r>
            </a:p>
            <a:p>
              <a:pPr eaLnBrk="1" hangingPunct="1">
                <a:spcBef>
                  <a:spcPct val="0"/>
                </a:spcBef>
                <a:buFontTx/>
                <a:buNone/>
              </a:pPr>
              <a:endParaRPr lang="LID4096" sz="1600" noProof="0" dirty="0"/>
            </a:p>
          </p:txBody>
        </p:sp>
        <p:sp>
          <p:nvSpPr>
            <p:cNvPr id="17" name="Text Box 27">
              <a:extLst>
                <a:ext uri="{FF2B5EF4-FFF2-40B4-BE49-F238E27FC236}">
                  <a16:creationId xmlns:a16="http://schemas.microsoft.com/office/drawing/2014/main" id="{651E5FBF-A7F4-7276-8AB1-C82BACD730CA}"/>
                </a:ext>
              </a:extLst>
            </p:cNvPr>
            <p:cNvSpPr txBox="1">
              <a:spLocks noChangeArrowheads="1"/>
            </p:cNvSpPr>
            <p:nvPr/>
          </p:nvSpPr>
          <p:spPr bwMode="auto">
            <a:xfrm>
              <a:off x="1278" y="14484"/>
              <a:ext cx="1704"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LID4096" sz="1400" b="1" noProof="0" dirty="0"/>
                <a:t>Emissionen</a:t>
              </a:r>
              <a:br>
                <a:rPr lang="LID4096" sz="1400" b="1" noProof="0" dirty="0"/>
              </a:br>
              <a:r>
                <a:rPr lang="LID4096" sz="1400" b="1" noProof="0" dirty="0"/>
                <a:t>Abfall</a:t>
              </a:r>
            </a:p>
          </p:txBody>
        </p:sp>
        <p:sp>
          <p:nvSpPr>
            <p:cNvPr id="18" name="Text Box 28">
              <a:extLst>
                <a:ext uri="{FF2B5EF4-FFF2-40B4-BE49-F238E27FC236}">
                  <a16:creationId xmlns:a16="http://schemas.microsoft.com/office/drawing/2014/main" id="{0FC3C2DF-2FA1-37D3-CD27-4B5B38AE2485}"/>
                </a:ext>
              </a:extLst>
            </p:cNvPr>
            <p:cNvSpPr txBox="1">
              <a:spLocks noChangeArrowheads="1"/>
            </p:cNvSpPr>
            <p:nvPr/>
          </p:nvSpPr>
          <p:spPr bwMode="auto">
            <a:xfrm>
              <a:off x="3976" y="14484"/>
              <a:ext cx="1704"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LID4096" sz="1400" b="1" i="1" noProof="0" dirty="0"/>
                <a:t>Emissionen</a:t>
              </a:r>
              <a:endParaRPr lang="LID4096" sz="1400" noProof="0" dirty="0"/>
            </a:p>
          </p:txBody>
        </p:sp>
        <p:sp>
          <p:nvSpPr>
            <p:cNvPr id="19" name="Text Box 29">
              <a:extLst>
                <a:ext uri="{FF2B5EF4-FFF2-40B4-BE49-F238E27FC236}">
                  <a16:creationId xmlns:a16="http://schemas.microsoft.com/office/drawing/2014/main" id="{AA865655-EFF2-2C3E-E23D-759EC0B1F976}"/>
                </a:ext>
              </a:extLst>
            </p:cNvPr>
            <p:cNvSpPr txBox="1">
              <a:spLocks noChangeArrowheads="1"/>
            </p:cNvSpPr>
            <p:nvPr/>
          </p:nvSpPr>
          <p:spPr bwMode="auto">
            <a:xfrm>
              <a:off x="6674" y="14484"/>
              <a:ext cx="1605"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LID4096" sz="1400" b="1" i="1" noProof="0" dirty="0"/>
                <a:t>Emissionen</a:t>
              </a:r>
              <a:endParaRPr lang="LID4096" sz="1400" noProof="0" dirty="0"/>
            </a:p>
          </p:txBody>
        </p:sp>
        <p:sp>
          <p:nvSpPr>
            <p:cNvPr id="20" name="Text Box 30">
              <a:extLst>
                <a:ext uri="{FF2B5EF4-FFF2-40B4-BE49-F238E27FC236}">
                  <a16:creationId xmlns:a16="http://schemas.microsoft.com/office/drawing/2014/main" id="{89E3752B-E884-21CD-9DA6-B6ACC026A604}"/>
                </a:ext>
              </a:extLst>
            </p:cNvPr>
            <p:cNvSpPr txBox="1">
              <a:spLocks noChangeArrowheads="1"/>
            </p:cNvSpPr>
            <p:nvPr/>
          </p:nvSpPr>
          <p:spPr bwMode="auto">
            <a:xfrm>
              <a:off x="9352" y="14484"/>
              <a:ext cx="1724"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LID4096" sz="1400" b="1" noProof="0" dirty="0"/>
                <a:t>Emissionen</a:t>
              </a:r>
              <a:br>
                <a:rPr lang="LID4096" sz="1400" b="1" noProof="0" dirty="0"/>
              </a:br>
              <a:r>
                <a:rPr lang="LID4096" sz="1400" b="1" noProof="0" dirty="0"/>
                <a:t>Abfall</a:t>
              </a:r>
            </a:p>
          </p:txBody>
        </p:sp>
      </p:grpSp>
    </p:spTree>
    <p:extLst>
      <p:ext uri="{BB962C8B-B14F-4D97-AF65-F5344CB8AC3E}">
        <p14:creationId xmlns:p14="http://schemas.microsoft.com/office/powerpoint/2010/main" val="2518489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4">
            <a:extLst>
              <a:ext uri="{FF2B5EF4-FFF2-40B4-BE49-F238E27FC236}">
                <a16:creationId xmlns:a16="http://schemas.microsoft.com/office/drawing/2014/main" id="{EC790F6D-99F8-5B9E-206B-DB546AAD9F4E}"/>
              </a:ext>
            </a:extLst>
          </p:cNvPr>
          <p:cNvGraphicFramePr>
            <a:graphicFrameLocks noChangeAspect="1"/>
          </p:cNvGraphicFramePr>
          <p:nvPr>
            <p:extLst>
              <p:ext uri="{D42A27DB-BD31-4B8C-83A1-F6EECF244321}">
                <p14:modId xmlns:p14="http://schemas.microsoft.com/office/powerpoint/2010/main" val="639690061"/>
              </p:ext>
            </p:extLst>
          </p:nvPr>
        </p:nvGraphicFramePr>
        <p:xfrm>
          <a:off x="2510065" y="378279"/>
          <a:ext cx="8424863" cy="4467225"/>
        </p:xfrm>
        <a:graphic>
          <a:graphicData uri="http://schemas.openxmlformats.org/presentationml/2006/ole">
            <mc:AlternateContent xmlns:mc="http://schemas.openxmlformats.org/markup-compatibility/2006">
              <mc:Choice xmlns:v="urn:schemas-microsoft-com:vml" Requires="v">
                <p:oleObj name="Microsoft-tegning" r:id="rId2" imgW="5876925" imgH="3113088" progId="MSDraw">
                  <p:embed/>
                </p:oleObj>
              </mc:Choice>
              <mc:Fallback>
                <p:oleObj name="Microsoft-tegning" r:id="rId2" imgW="5876925" imgH="3113088" progId="MSDraw">
                  <p:embed/>
                  <p:pic>
                    <p:nvPicPr>
                      <p:cNvPr id="3" name="Object 4">
                        <a:extLst>
                          <a:ext uri="{FF2B5EF4-FFF2-40B4-BE49-F238E27FC236}">
                            <a16:creationId xmlns:a16="http://schemas.microsoft.com/office/drawing/2014/main" id="{EC790F6D-99F8-5B9E-206B-DB546AAD9F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0065" y="378279"/>
                        <a:ext cx="8424863"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ctangle 6">
            <a:extLst>
              <a:ext uri="{FF2B5EF4-FFF2-40B4-BE49-F238E27FC236}">
                <a16:creationId xmlns:a16="http://schemas.microsoft.com/office/drawing/2014/main" id="{E248B7F5-31B3-4AF3-9B64-B672A4500665}"/>
              </a:ext>
            </a:extLst>
          </p:cNvPr>
          <p:cNvSpPr>
            <a:spLocks noChangeArrowheads="1"/>
          </p:cNvSpPr>
          <p:nvPr/>
        </p:nvSpPr>
        <p:spPr bwMode="auto">
          <a:xfrm>
            <a:off x="1929040" y="5939292"/>
            <a:ext cx="5815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a-DK" altLang="da-DK" sz="2000" i="1" dirty="0">
                <a:latin typeface="Times New Roman" panose="02020603050405020304" pitchFamily="18" charset="0"/>
                <a:cs typeface="Times New Roman" panose="02020603050405020304" pitchFamily="18" charset="0"/>
              </a:rPr>
              <a:t>Fig. 3: Oversigt over stoffer og skadevirkninger (</a:t>
            </a:r>
            <a:r>
              <a:rPr lang="da-DK" altLang="da-DK" sz="2000" i="1" dirty="0" err="1">
                <a:latin typeface="Times New Roman" panose="02020603050405020304" pitchFamily="18" charset="0"/>
                <a:cs typeface="Times New Roman" panose="02020603050405020304" pitchFamily="18" charset="0"/>
              </a:rPr>
              <a:t>litt</a:t>
            </a:r>
            <a:r>
              <a:rPr lang="da-DK" altLang="da-DK" sz="2000" i="1" dirty="0">
                <a:latin typeface="Times New Roman" panose="02020603050405020304" pitchFamily="18" charset="0"/>
                <a:cs typeface="Times New Roman" panose="02020603050405020304" pitchFamily="18" charset="0"/>
              </a:rPr>
              <a:t>. 4)</a:t>
            </a:r>
            <a:endParaRPr lang="da-DK" altLang="da-DK" sz="2000" dirty="0">
              <a:latin typeface="Times New Roman" panose="02020603050405020304" pitchFamily="18" charset="0"/>
            </a:endParaRPr>
          </a:p>
        </p:txBody>
      </p:sp>
    </p:spTree>
    <p:extLst>
      <p:ext uri="{BB962C8B-B14F-4D97-AF65-F5344CB8AC3E}">
        <p14:creationId xmlns:p14="http://schemas.microsoft.com/office/powerpoint/2010/main" val="2248783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29">
            <a:extLst>
              <a:ext uri="{FF2B5EF4-FFF2-40B4-BE49-F238E27FC236}">
                <a16:creationId xmlns:a16="http://schemas.microsoft.com/office/drawing/2014/main" id="{BDBCA58A-1B9C-1849-53C5-BA921E8B152A}"/>
              </a:ext>
            </a:extLst>
          </p:cNvPr>
          <p:cNvGraphicFramePr>
            <a:graphicFrameLocks noGrp="1"/>
          </p:cNvGraphicFramePr>
          <p:nvPr>
            <p:extLst>
              <p:ext uri="{D42A27DB-BD31-4B8C-83A1-F6EECF244321}">
                <p14:modId xmlns:p14="http://schemas.microsoft.com/office/powerpoint/2010/main" val="1847708217"/>
              </p:ext>
            </p:extLst>
          </p:nvPr>
        </p:nvGraphicFramePr>
        <p:xfrm>
          <a:off x="3177153" y="609827"/>
          <a:ext cx="5564529" cy="4829618"/>
        </p:xfrm>
        <a:graphic>
          <a:graphicData uri="http://schemas.openxmlformats.org/drawingml/2006/table">
            <a:tbl>
              <a:tblPr/>
              <a:tblGrid>
                <a:gridCol w="2653916">
                  <a:extLst>
                    <a:ext uri="{9D8B030D-6E8A-4147-A177-3AD203B41FA5}">
                      <a16:colId xmlns:a16="http://schemas.microsoft.com/office/drawing/2014/main" val="20000"/>
                    </a:ext>
                  </a:extLst>
                </a:gridCol>
                <a:gridCol w="2910613">
                  <a:extLst>
                    <a:ext uri="{9D8B030D-6E8A-4147-A177-3AD203B41FA5}">
                      <a16:colId xmlns:a16="http://schemas.microsoft.com/office/drawing/2014/main" val="20001"/>
                    </a:ext>
                  </a:extLst>
                </a:gridCol>
              </a:tblGrid>
              <a:tr h="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sz="2000" b="1" dirty="0" err="1"/>
                        <a:t>Umweltwirkung</a:t>
                      </a:r>
                      <a:endParaRPr lang="da-DK" sz="2000" b="1" dirty="0"/>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DFD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err="1">
                          <a:ln>
                            <a:noFill/>
                          </a:ln>
                          <a:solidFill>
                            <a:schemeClr val="tx1"/>
                          </a:solidFill>
                          <a:effectLst/>
                          <a:latin typeface="Times New Roman" pitchFamily="18" charset="0"/>
                          <a:cs typeface="Times New Roman" pitchFamily="18" charset="0"/>
                        </a:rPr>
                        <a:t>Referenzstof</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DFDF"/>
                    </a:solidFill>
                  </a:tcPr>
                </a:tc>
                <a:extLst>
                  <a:ext uri="{0D108BD9-81ED-4DB2-BD59-A6C34878D82A}">
                    <a16:rowId xmlns:a16="http://schemas.microsoft.com/office/drawing/2014/main" val="10000"/>
                  </a:ext>
                </a:extLst>
              </a:tr>
              <a:tr h="396227">
                <a:tc>
                  <a:txBody>
                    <a:bodyPr/>
                    <a:lstStyle/>
                    <a:p>
                      <a:r>
                        <a:rPr lang="da-DK" sz="2000" dirty="0"/>
                        <a:t>Globale </a:t>
                      </a:r>
                      <a:r>
                        <a:rPr lang="da-DK" sz="2000" dirty="0" err="1"/>
                        <a:t>Erwärmung</a:t>
                      </a:r>
                      <a:endParaRPr lang="da-DK" sz="2000" dirty="0"/>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CO</a:t>
                      </a:r>
                      <a:r>
                        <a:rPr kumimoji="0" lang="da-DK" sz="2000" b="0" i="0" u="none" strike="noStrike" cap="none" normalizeH="0" baseline="-30000">
                          <a:ln>
                            <a:noFill/>
                          </a:ln>
                          <a:solidFill>
                            <a:schemeClr val="tx1"/>
                          </a:solidFill>
                          <a:effectLst/>
                          <a:latin typeface="Times New Roman" pitchFamily="18" charset="0"/>
                          <a:cs typeface="Times New Roman" pitchFamily="18" charset="0"/>
                        </a:rPr>
                        <a:t>2</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sz="2000" dirty="0" err="1"/>
                        <a:t>Abbau</a:t>
                      </a:r>
                      <a:r>
                        <a:rPr lang="da-DK" sz="2000" dirty="0"/>
                        <a:t> der </a:t>
                      </a:r>
                      <a:r>
                        <a:rPr lang="da-DK" sz="2000" dirty="0" err="1"/>
                        <a:t>Ozonschicht</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CFC 11</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sz="2000" dirty="0" err="1"/>
                        <a:t>Versauerung</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SO</a:t>
                      </a:r>
                      <a:r>
                        <a:rPr kumimoji="0" lang="da-DK" sz="2000" b="0" i="0" u="none" strike="noStrike" cap="none" normalizeH="0" baseline="-30000">
                          <a:ln>
                            <a:noFill/>
                          </a:ln>
                          <a:solidFill>
                            <a:schemeClr val="tx1"/>
                          </a:solidFill>
                          <a:effectLst/>
                          <a:latin typeface="Times New Roman" pitchFamily="18" charset="0"/>
                          <a:cs typeface="Times New Roman" pitchFamily="18" charset="0"/>
                        </a:rPr>
                        <a:t>2</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53966">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sz="2000" dirty="0" err="1"/>
                        <a:t>Nährstoffbelastung</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phosphat</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sz="2000" dirty="0" err="1"/>
                        <a:t>Schwermetalle</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chemeClr val="tx1"/>
                          </a:solidFill>
                          <a:effectLst/>
                          <a:latin typeface="Times New Roman" pitchFamily="18" charset="0"/>
                          <a:cs typeface="Times New Roman" pitchFamily="18" charset="0"/>
                        </a:rPr>
                        <a:t>kg Pb</a:t>
                      </a:r>
                      <a:endParaRPr kumimoji="0" lang="da-DK"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sz="2000" dirty="0" err="1"/>
                        <a:t>Pestizide</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kg </a:t>
                      </a:r>
                      <a:r>
                        <a:rPr kumimoji="0" lang="da-DK" sz="2000" b="0" i="0" u="none" strike="noStrike" cap="none" normalizeH="0" baseline="0" dirty="0" err="1">
                          <a:ln>
                            <a:noFill/>
                          </a:ln>
                          <a:solidFill>
                            <a:schemeClr val="tx1"/>
                          </a:solidFill>
                          <a:effectLst/>
                          <a:latin typeface="Times New Roman" pitchFamily="18" charset="0"/>
                          <a:cs typeface="Times New Roman" pitchFamily="18" charset="0"/>
                        </a:rPr>
                        <a:t>Wirkstoff</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01026">
                <a:tc>
                  <a:txBody>
                    <a:bodyPr/>
                    <a:lstStyle/>
                    <a:p>
                      <a:r>
                        <a:rPr lang="da-DK" sz="2000" dirty="0" err="1"/>
                        <a:t>Krebserzeugende</a:t>
                      </a:r>
                      <a:r>
                        <a:rPr lang="da-DK" sz="2000" dirty="0"/>
                        <a:t> </a:t>
                      </a:r>
                      <a:r>
                        <a:rPr lang="da-DK" sz="2000" dirty="0" err="1"/>
                        <a:t>Stoffe</a:t>
                      </a:r>
                      <a:endParaRPr lang="da-DK" sz="2000" dirty="0"/>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kg PAH</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Wintersmog</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kg SO</a:t>
                      </a:r>
                      <a:r>
                        <a:rPr kumimoji="0" lang="da-DK" sz="2000" b="0" i="0" u="none" strike="noStrike" cap="none" normalizeH="0" baseline="-30000" dirty="0">
                          <a:ln>
                            <a:noFill/>
                          </a:ln>
                          <a:solidFill>
                            <a:schemeClr val="tx1"/>
                          </a:solidFill>
                          <a:effectLst/>
                          <a:latin typeface="Times New Roman" pitchFamily="18" charset="0"/>
                          <a:cs typeface="Times New Roman" pitchFamily="18" charset="0"/>
                        </a:rPr>
                        <a:t>2</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96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Sommersmog</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a:ln>
                            <a:noFill/>
                          </a:ln>
                          <a:solidFill>
                            <a:schemeClr val="tx1"/>
                          </a:solidFill>
                          <a:effectLst/>
                          <a:latin typeface="Times New Roman" pitchFamily="18" charset="0"/>
                          <a:cs typeface="Times New Roman" pitchFamily="18" charset="0"/>
                        </a:rPr>
                        <a:t>kg </a:t>
                      </a:r>
                      <a:r>
                        <a:rPr kumimoji="0" lang="da-DK" sz="2000" b="0" i="0" u="none" strike="noStrike" cap="none" normalizeH="0" baseline="0" dirty="0" err="1">
                          <a:ln>
                            <a:noFill/>
                          </a:ln>
                          <a:solidFill>
                            <a:schemeClr val="tx1"/>
                          </a:solidFill>
                          <a:effectLst/>
                          <a:latin typeface="Times New Roman" pitchFamily="18" charset="0"/>
                          <a:cs typeface="Times New Roman" pitchFamily="18" charset="0"/>
                        </a:rPr>
                        <a:t>ethylen</a:t>
                      </a:r>
                      <a:endParaRPr kumimoji="0" lang="da-DK"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3" name="Rectangle 128">
            <a:extLst>
              <a:ext uri="{FF2B5EF4-FFF2-40B4-BE49-F238E27FC236}">
                <a16:creationId xmlns:a16="http://schemas.microsoft.com/office/drawing/2014/main" id="{54C3CFBC-1067-4240-06C4-1441A3046C33}"/>
              </a:ext>
            </a:extLst>
          </p:cNvPr>
          <p:cNvSpPr>
            <a:spLocks noChangeArrowheads="1"/>
          </p:cNvSpPr>
          <p:nvPr/>
        </p:nvSpPr>
        <p:spPr bwMode="auto">
          <a:xfrm>
            <a:off x="2614634" y="5516759"/>
            <a:ext cx="77995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tabLst>
                <a:tab pos="828675" algn="r"/>
                <a:tab pos="3060700" algn="ctr"/>
                <a:tab pos="6119813" algn="r"/>
              </a:tabLst>
              <a:defRPr sz="3200">
                <a:solidFill>
                  <a:schemeClr val="tx1"/>
                </a:solidFill>
                <a:latin typeface="Arial" panose="020B0604020202020204" pitchFamily="34" charset="0"/>
              </a:defRPr>
            </a:lvl1pPr>
            <a:lvl2pPr marL="742950" indent="-285750">
              <a:spcBef>
                <a:spcPct val="20000"/>
              </a:spcBef>
              <a:buChar char="–"/>
              <a:tabLst>
                <a:tab pos="828675" algn="r"/>
                <a:tab pos="3060700" algn="ctr"/>
                <a:tab pos="6119813" algn="r"/>
              </a:tabLst>
              <a:defRPr sz="2800">
                <a:solidFill>
                  <a:schemeClr val="tx1"/>
                </a:solidFill>
                <a:latin typeface="Arial" panose="020B0604020202020204" pitchFamily="34" charset="0"/>
              </a:defRPr>
            </a:lvl2pPr>
            <a:lvl3pPr marL="1143000" indent="-228600">
              <a:spcBef>
                <a:spcPct val="20000"/>
              </a:spcBef>
              <a:buChar char="•"/>
              <a:tabLst>
                <a:tab pos="828675" algn="r"/>
                <a:tab pos="3060700" algn="ctr"/>
                <a:tab pos="6119813" algn="r"/>
              </a:tabLst>
              <a:defRPr sz="2400">
                <a:solidFill>
                  <a:schemeClr val="tx1"/>
                </a:solidFill>
                <a:latin typeface="Arial" panose="020B0604020202020204" pitchFamily="34" charset="0"/>
              </a:defRPr>
            </a:lvl3pPr>
            <a:lvl4pPr marL="1600200" indent="-228600">
              <a:spcBef>
                <a:spcPct val="20000"/>
              </a:spcBef>
              <a:buChar char="–"/>
              <a:tabLst>
                <a:tab pos="828675" algn="r"/>
                <a:tab pos="3060700" algn="ctr"/>
                <a:tab pos="6119813" algn="r"/>
              </a:tabLst>
              <a:defRPr sz="2000">
                <a:solidFill>
                  <a:schemeClr val="tx1"/>
                </a:solidFill>
                <a:latin typeface="Arial" panose="020B0604020202020204" pitchFamily="34" charset="0"/>
              </a:defRPr>
            </a:lvl4pPr>
            <a:lvl5pPr marL="2057400" indent="-228600">
              <a:spcBef>
                <a:spcPct val="20000"/>
              </a:spcBef>
              <a:buChar char="»"/>
              <a:tabLst>
                <a:tab pos="828675" algn="r"/>
                <a:tab pos="3060700" algn="ctr"/>
                <a:tab pos="6119813" algn="r"/>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828675" algn="r"/>
                <a:tab pos="3060700" algn="ctr"/>
                <a:tab pos="6119813" algn="r"/>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828675" algn="r"/>
                <a:tab pos="3060700" algn="ctr"/>
                <a:tab pos="6119813" algn="r"/>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828675" algn="r"/>
                <a:tab pos="3060700" algn="ctr"/>
                <a:tab pos="6119813" algn="r"/>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828675" algn="r"/>
                <a:tab pos="3060700" algn="ctr"/>
                <a:tab pos="6119813" algn="r"/>
              </a:tabLst>
              <a:defRPr sz="2000">
                <a:solidFill>
                  <a:schemeClr val="tx1"/>
                </a:solidFill>
                <a:latin typeface="Arial" panose="020B0604020202020204" pitchFamily="34" charset="0"/>
              </a:defRPr>
            </a:lvl9pPr>
          </a:lstStyle>
          <a:p>
            <a:pPr algn="ctr">
              <a:spcBef>
                <a:spcPct val="0"/>
              </a:spcBef>
              <a:buNone/>
            </a:pPr>
            <a:r>
              <a:rPr lang="de-DE" sz="2000" dirty="0"/>
              <a:t>Tabelle 1: Referenzstoffe für die wichtigsten </a:t>
            </a:r>
            <a:r>
              <a:rPr lang="de-DE" sz="2000" dirty="0" err="1"/>
              <a:t>Umweltwirkunge</a:t>
            </a:r>
            <a:r>
              <a:rPr lang="da-DK" altLang="da-DK" sz="2000" i="1" dirty="0">
                <a:latin typeface="Times New Roman" panose="02020603050405020304" pitchFamily="18" charset="0"/>
                <a:cs typeface="Times New Roman" panose="02020603050405020304" pitchFamily="18" charset="0"/>
              </a:rPr>
              <a:t>(</a:t>
            </a:r>
            <a:r>
              <a:rPr lang="da-DK" altLang="da-DK" sz="2000" i="1" dirty="0" err="1">
                <a:latin typeface="Times New Roman" panose="02020603050405020304" pitchFamily="18" charset="0"/>
                <a:cs typeface="Times New Roman" panose="02020603050405020304" pitchFamily="18" charset="0"/>
              </a:rPr>
              <a:t>litt</a:t>
            </a:r>
            <a:r>
              <a:rPr lang="da-DK" altLang="da-DK" sz="2000" i="1" dirty="0">
                <a:latin typeface="Times New Roman" panose="02020603050405020304" pitchFamily="18" charset="0"/>
                <a:cs typeface="Times New Roman" panose="02020603050405020304" pitchFamily="18" charset="0"/>
              </a:rPr>
              <a:t>. 4)</a:t>
            </a:r>
            <a:endParaRPr lang="da-DK" altLang="da-DK" sz="2000" dirty="0">
              <a:latin typeface="Times New Roman" panose="02020603050405020304" pitchFamily="18" charset="0"/>
            </a:endParaRPr>
          </a:p>
        </p:txBody>
      </p:sp>
    </p:spTree>
    <p:extLst>
      <p:ext uri="{BB962C8B-B14F-4D97-AF65-F5344CB8AC3E}">
        <p14:creationId xmlns:p14="http://schemas.microsoft.com/office/powerpoint/2010/main" val="3684201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9">
            <a:extLst>
              <a:ext uri="{FF2B5EF4-FFF2-40B4-BE49-F238E27FC236}">
                <a16:creationId xmlns:a16="http://schemas.microsoft.com/office/drawing/2014/main" id="{B982A11B-EEB9-17E4-548E-48A05FE72EDF}"/>
              </a:ext>
            </a:extLst>
          </p:cNvPr>
          <p:cNvGraphicFramePr>
            <a:graphicFrameLocks noGrp="1"/>
          </p:cNvGraphicFramePr>
          <p:nvPr>
            <p:extLst>
              <p:ext uri="{D42A27DB-BD31-4B8C-83A1-F6EECF244321}">
                <p14:modId xmlns:p14="http://schemas.microsoft.com/office/powerpoint/2010/main" val="4057122770"/>
              </p:ext>
            </p:extLst>
          </p:nvPr>
        </p:nvGraphicFramePr>
        <p:xfrm>
          <a:off x="1069383" y="457428"/>
          <a:ext cx="9670941" cy="4853746"/>
        </p:xfrm>
        <a:graphic>
          <a:graphicData uri="http://schemas.openxmlformats.org/drawingml/2006/table">
            <a:tbl>
              <a:tblPr/>
              <a:tblGrid>
                <a:gridCol w="9670941">
                  <a:extLst>
                    <a:ext uri="{9D8B030D-6E8A-4147-A177-3AD203B41FA5}">
                      <a16:colId xmlns:a16="http://schemas.microsoft.com/office/drawing/2014/main" val="20000"/>
                    </a:ext>
                  </a:extLst>
                </a:gridCol>
              </a:tblGrid>
              <a:tr h="738958">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lang="de-DE" sz="2400" dirty="0">
                          <a:solidFill>
                            <a:schemeClr val="bg1"/>
                          </a:solidFill>
                        </a:rPr>
                        <a:t>Beispiel 3.1: Berechnung der Umweltwirkung, Treibhauseffekt</a:t>
                      </a:r>
                      <a:endParaRPr kumimoji="0" lang="da-DK" sz="2400" b="0" i="0" u="none" strike="noStrike" cap="none" normalizeH="0" baseline="0" dirty="0">
                        <a:ln>
                          <a:noFill/>
                        </a:ln>
                        <a:solidFill>
                          <a:schemeClr val="bg1"/>
                        </a:solidFill>
                        <a:effectLst/>
                        <a:latin typeface="Arial" charset="0"/>
                        <a:ea typeface="Times New Roman" pitchFamily="18" charset="0"/>
                        <a:cs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4017871">
                <a:tc>
                  <a:txBody>
                    <a:bodyPr/>
                    <a:lstStyle/>
                    <a:p>
                      <a:r>
                        <a:rPr lang="de-DE" sz="2400" dirty="0"/>
                        <a:t>Bei der Herstellung eines Produkts wurde unter anderem ein Ausstoß von 0,1 kg Methan und 1 kg CO₂ in die Atmosphäre berechnet. Beide Stoffe sind Treibhausgase, die zur globalen Erwärmung beitragen. Das Referenzstoff für die globale Erwärmung ist CO₂, das daher ein GWP = 1 (Global </a:t>
                      </a:r>
                      <a:r>
                        <a:rPr lang="de-DE" sz="2400" dirty="0" err="1"/>
                        <a:t>Warming</a:t>
                      </a:r>
                      <a:r>
                        <a:rPr lang="de-DE" sz="2400" dirty="0"/>
                        <a:t> Potential) hat.</a:t>
                      </a:r>
                    </a:p>
                    <a:p>
                      <a:br>
                        <a:rPr lang="de-DE" sz="2400" dirty="0"/>
                      </a:br>
                      <a:r>
                        <a:rPr lang="de-DE" sz="2400" dirty="0"/>
                        <a:t>Methan hat ein GWP = 25, was bedeutet, dass 1 kg Methan die gleiche Wirkung hat wie 25 kg CO₂. Die gesamte Treibhauswirkung bei der Herstellung des Produkts beträgt daher:</a:t>
                      </a:r>
                    </a:p>
                    <a:p>
                      <a:endParaRPr lang="de-DE" sz="2400" dirty="0"/>
                    </a:p>
                    <a:p>
                      <a:r>
                        <a:rPr lang="de-DE" sz="2400" dirty="0"/>
                        <a:t>(0,1 × 25) + (1 × 1) = 3,5 kg CO₂‑Äquivalente</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16220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1">
            <a:extLst>
              <a:ext uri="{FF2B5EF4-FFF2-40B4-BE49-F238E27FC236}">
                <a16:creationId xmlns:a16="http://schemas.microsoft.com/office/drawing/2014/main" id="{2C25FF5B-59C1-654A-05D1-0C80DB432940}"/>
              </a:ext>
            </a:extLst>
          </p:cNvPr>
          <p:cNvGraphicFramePr>
            <a:graphicFrameLocks noGrp="1"/>
          </p:cNvGraphicFramePr>
          <p:nvPr>
            <p:extLst>
              <p:ext uri="{D42A27DB-BD31-4B8C-83A1-F6EECF244321}">
                <p14:modId xmlns:p14="http://schemas.microsoft.com/office/powerpoint/2010/main" val="3218274671"/>
              </p:ext>
            </p:extLst>
          </p:nvPr>
        </p:nvGraphicFramePr>
        <p:xfrm>
          <a:off x="2061275" y="884465"/>
          <a:ext cx="8183105" cy="4206875"/>
        </p:xfrm>
        <a:graphic>
          <a:graphicData uri="http://schemas.openxmlformats.org/drawingml/2006/table">
            <a:tbl>
              <a:tblPr/>
              <a:tblGrid>
                <a:gridCol w="8183105">
                  <a:extLst>
                    <a:ext uri="{9D8B030D-6E8A-4147-A177-3AD203B41FA5}">
                      <a16:colId xmlns:a16="http://schemas.microsoft.com/office/drawing/2014/main" val="20000"/>
                    </a:ext>
                  </a:extLst>
                </a:gridCol>
              </a:tblGrid>
              <a:tr h="82308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r>
                        <a:rPr lang="de-DE" sz="2400" dirty="0">
                          <a:solidFill>
                            <a:schemeClr val="bg1"/>
                          </a:solidFill>
                        </a:rPr>
                        <a:t>Beispiel 3.2: Berechnung der Umweltwirkung, Sommersmog</a:t>
                      </a:r>
                      <a:endParaRPr kumimoji="0" lang="da-DK" sz="2400" b="0" i="0" u="none" strike="noStrike" cap="none" normalizeH="0" baseline="0" dirty="0">
                        <a:ln>
                          <a:noFill/>
                        </a:ln>
                        <a:solidFill>
                          <a:schemeClr val="bg1"/>
                        </a:solidFill>
                        <a:effectLst/>
                        <a:latin typeface="Arial" charset="0"/>
                        <a:ea typeface="Times New Roman" pitchFamily="18" charset="0"/>
                        <a:cs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3383791">
                <a:tc>
                  <a:txBody>
                    <a:bodyPr/>
                    <a:lstStyle/>
                    <a:p>
                      <a:r>
                        <a:rPr lang="da-DK" sz="2400" dirty="0" err="1"/>
                        <a:t>Ethylen</a:t>
                      </a:r>
                      <a:r>
                        <a:rPr lang="da-DK" sz="2400" dirty="0"/>
                        <a:t> mit </a:t>
                      </a:r>
                      <a:r>
                        <a:rPr lang="da-DK" sz="2400" dirty="0" err="1"/>
                        <a:t>einem</a:t>
                      </a:r>
                      <a:r>
                        <a:rPr lang="da-DK" sz="2400" dirty="0"/>
                        <a:t> Potential von POCP = 1 (</a:t>
                      </a:r>
                      <a:r>
                        <a:rPr lang="da-DK" sz="2400" dirty="0" err="1"/>
                        <a:t>Photochemical</a:t>
                      </a:r>
                      <a:r>
                        <a:rPr lang="da-DK" sz="2400" dirty="0"/>
                        <a:t> </a:t>
                      </a:r>
                      <a:r>
                        <a:rPr lang="da-DK" sz="2400" dirty="0" err="1"/>
                        <a:t>Ozone</a:t>
                      </a:r>
                      <a:r>
                        <a:rPr lang="da-DK" sz="2400" dirty="0"/>
                        <a:t> Creation Potential), und </a:t>
                      </a:r>
                      <a:r>
                        <a:rPr lang="da-DK" sz="2400" dirty="0" err="1"/>
                        <a:t>Methan</a:t>
                      </a:r>
                      <a:r>
                        <a:rPr lang="da-DK" sz="2400" dirty="0"/>
                        <a:t> hat </a:t>
                      </a:r>
                      <a:r>
                        <a:rPr lang="da-DK" sz="2400" dirty="0" err="1"/>
                        <a:t>einen</a:t>
                      </a:r>
                      <a:r>
                        <a:rPr lang="da-DK" sz="2400" dirty="0"/>
                        <a:t> POCP‑</a:t>
                      </a:r>
                      <a:r>
                        <a:rPr lang="da-DK" sz="2400" dirty="0" err="1"/>
                        <a:t>Wert</a:t>
                      </a:r>
                      <a:r>
                        <a:rPr lang="da-DK" sz="2400" dirty="0"/>
                        <a:t> von 0,007, </a:t>
                      </a:r>
                      <a:r>
                        <a:rPr lang="da-DK" sz="2400" dirty="0" err="1"/>
                        <a:t>was</a:t>
                      </a:r>
                      <a:r>
                        <a:rPr lang="da-DK" sz="2400" dirty="0"/>
                        <a:t> bedeutet, </a:t>
                      </a:r>
                      <a:r>
                        <a:rPr lang="da-DK" sz="2400" dirty="0" err="1"/>
                        <a:t>dass</a:t>
                      </a:r>
                      <a:r>
                        <a:rPr lang="da-DK" sz="2400" dirty="0"/>
                        <a:t> 1 kg </a:t>
                      </a:r>
                      <a:r>
                        <a:rPr lang="da-DK" sz="2400" dirty="0" err="1"/>
                        <a:t>Methan</a:t>
                      </a:r>
                      <a:r>
                        <a:rPr lang="da-DK" sz="2400" dirty="0"/>
                        <a:t> die </a:t>
                      </a:r>
                      <a:r>
                        <a:rPr lang="da-DK" sz="2400" dirty="0" err="1"/>
                        <a:t>gleiche</a:t>
                      </a:r>
                      <a:r>
                        <a:rPr lang="da-DK" sz="2400" dirty="0"/>
                        <a:t> </a:t>
                      </a:r>
                      <a:r>
                        <a:rPr lang="da-DK" sz="2400" dirty="0" err="1"/>
                        <a:t>Wirkung</a:t>
                      </a:r>
                      <a:r>
                        <a:rPr lang="da-DK" sz="2400" dirty="0"/>
                        <a:t> hat </a:t>
                      </a:r>
                      <a:r>
                        <a:rPr lang="da-DK" sz="2400" dirty="0" err="1"/>
                        <a:t>wie</a:t>
                      </a:r>
                      <a:r>
                        <a:rPr lang="da-DK" sz="2400" dirty="0"/>
                        <a:t> 0,007 kg </a:t>
                      </a:r>
                      <a:r>
                        <a:rPr lang="da-DK" sz="2400" dirty="0" err="1"/>
                        <a:t>Ethylen</a:t>
                      </a:r>
                      <a:r>
                        <a:rPr lang="da-DK" sz="2400" dirty="0"/>
                        <a:t>.</a:t>
                      </a:r>
                    </a:p>
                    <a:p>
                      <a:br>
                        <a:rPr lang="da-DK" sz="2400" dirty="0"/>
                      </a:br>
                      <a:r>
                        <a:rPr lang="da-DK" sz="2400" dirty="0"/>
                        <a:t>Die </a:t>
                      </a:r>
                      <a:r>
                        <a:rPr lang="da-DK" sz="2400" dirty="0" err="1"/>
                        <a:t>Smogbildung</a:t>
                      </a:r>
                      <a:r>
                        <a:rPr lang="da-DK" sz="2400" dirty="0"/>
                        <a:t> </a:t>
                      </a:r>
                      <a:r>
                        <a:rPr lang="da-DK" sz="2400" dirty="0" err="1"/>
                        <a:t>bei</a:t>
                      </a:r>
                      <a:r>
                        <a:rPr lang="da-DK" sz="2400" dirty="0"/>
                        <a:t> der </a:t>
                      </a:r>
                      <a:r>
                        <a:rPr lang="da-DK" sz="2400" dirty="0" err="1"/>
                        <a:t>Herstellung</a:t>
                      </a:r>
                      <a:r>
                        <a:rPr lang="da-DK" sz="2400" dirty="0"/>
                        <a:t> des Produkts </a:t>
                      </a:r>
                      <a:r>
                        <a:rPr lang="da-DK" sz="2400" dirty="0" err="1"/>
                        <a:t>beträgt</a:t>
                      </a:r>
                      <a:r>
                        <a:rPr lang="da-DK" sz="2400" dirty="0"/>
                        <a:t> </a:t>
                      </a:r>
                      <a:r>
                        <a:rPr lang="da-DK" sz="2400" dirty="0" err="1"/>
                        <a:t>daher</a:t>
                      </a:r>
                      <a:r>
                        <a:rPr lang="da-DK" sz="2400" dirty="0"/>
                        <a:t>:</a:t>
                      </a:r>
                    </a:p>
                    <a:p>
                      <a:endParaRPr lang="da-DK" sz="2400" dirty="0"/>
                    </a:p>
                    <a:p>
                      <a:r>
                        <a:rPr lang="da-DK" sz="2400" dirty="0"/>
                        <a:t>0,1 × 0,007 = 0,0007 kg </a:t>
                      </a:r>
                      <a:r>
                        <a:rPr lang="da-DK" sz="2400" dirty="0" err="1"/>
                        <a:t>Ethylen‑Äquivalente</a:t>
                      </a:r>
                      <a:endParaRPr lang="da-DK" sz="2400" dirty="0"/>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16765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5">
            <a:extLst>
              <a:ext uri="{FF2B5EF4-FFF2-40B4-BE49-F238E27FC236}">
                <a16:creationId xmlns:a16="http://schemas.microsoft.com/office/drawing/2014/main" id="{75D6FEAE-7E42-A983-3A6B-7E3D86DDEB7A}"/>
              </a:ext>
            </a:extLst>
          </p:cNvPr>
          <p:cNvGraphicFramePr>
            <a:graphicFrameLocks noGrp="1"/>
          </p:cNvGraphicFramePr>
          <p:nvPr>
            <p:extLst>
              <p:ext uri="{D42A27DB-BD31-4B8C-83A1-F6EECF244321}">
                <p14:modId xmlns:p14="http://schemas.microsoft.com/office/powerpoint/2010/main" val="2612741343"/>
              </p:ext>
            </p:extLst>
          </p:nvPr>
        </p:nvGraphicFramePr>
        <p:xfrm>
          <a:off x="2137002" y="853395"/>
          <a:ext cx="8208962" cy="4131266"/>
        </p:xfrm>
        <a:graphic>
          <a:graphicData uri="http://schemas.openxmlformats.org/drawingml/2006/table">
            <a:tbl>
              <a:tblPr/>
              <a:tblGrid>
                <a:gridCol w="8208962">
                  <a:extLst>
                    <a:ext uri="{9D8B030D-6E8A-4147-A177-3AD203B41FA5}">
                      <a16:colId xmlns:a16="http://schemas.microsoft.com/office/drawing/2014/main" val="20000"/>
                    </a:ext>
                  </a:extLst>
                </a:gridCol>
              </a:tblGrid>
              <a:tr h="712516">
                <a:tc>
                  <a:txBody>
                    <a:bodyPr/>
                    <a:lstStyle/>
                    <a:p>
                      <a:r>
                        <a:rPr lang="da-DK" sz="2400" dirty="0" err="1">
                          <a:solidFill>
                            <a:schemeClr val="bg1"/>
                          </a:solidFill>
                        </a:rPr>
                        <a:t>Beispiel</a:t>
                      </a:r>
                      <a:r>
                        <a:rPr lang="da-DK" sz="2400" dirty="0">
                          <a:solidFill>
                            <a:schemeClr val="bg1"/>
                          </a:solidFill>
                        </a:rPr>
                        <a:t> 3.3: </a:t>
                      </a:r>
                      <a:r>
                        <a:rPr lang="da-DK" sz="2400" dirty="0" err="1">
                          <a:solidFill>
                            <a:schemeClr val="bg1"/>
                          </a:solidFill>
                        </a:rPr>
                        <a:t>Normalisierung</a:t>
                      </a:r>
                      <a:br>
                        <a:rPr lang="da-DK" sz="2400" dirty="0"/>
                      </a:br>
                      <a:endParaRPr lang="da-DK" sz="2400"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3308306">
                <a:tc>
                  <a:txBody>
                    <a:bodyPr/>
                    <a:lstStyle/>
                    <a:p>
                      <a:r>
                        <a:rPr lang="de-DE" sz="2400" dirty="0"/>
                        <a:t>Der berechnete Wert von 3,5 kg CO₂‑Äquivalenten wird in Beziehung zur jährlichen Belastung pro Person gesetzt:</a:t>
                      </a:r>
                    </a:p>
                    <a:p>
                      <a:endParaRPr lang="de-DE" sz="2400" dirty="0"/>
                    </a:p>
                    <a:p>
                      <a:r>
                        <a:rPr lang="de-DE" sz="2400" dirty="0"/>
                        <a:t>(3,5/8700) × 1000 = 0,402 </a:t>
                      </a:r>
                      <a:r>
                        <a:rPr lang="de-DE" sz="2400" dirty="0" err="1"/>
                        <a:t>mPE</a:t>
                      </a:r>
                      <a:r>
                        <a:rPr lang="de-DE" sz="2400" dirty="0"/>
                        <a:t> (Milli‑Personen‑Äquivalente)</a:t>
                      </a:r>
                    </a:p>
                    <a:p>
                      <a:r>
                        <a:rPr lang="de-DE" sz="2400" dirty="0"/>
                        <a:t>Auf die gleiche Weise wird der Wert für die Smogbildung normalisiert:</a:t>
                      </a:r>
                    </a:p>
                    <a:p>
                      <a:endParaRPr lang="de-DE" sz="2400" dirty="0"/>
                    </a:p>
                    <a:p>
                      <a:r>
                        <a:rPr lang="de-DE" sz="2400" dirty="0"/>
                        <a:t>(0,0007/20) × 1000 = 0,035 </a:t>
                      </a:r>
                      <a:r>
                        <a:rPr lang="de-DE" sz="2400" dirty="0" err="1"/>
                        <a:t>mPE</a:t>
                      </a:r>
                      <a:endParaRPr lang="de-DE" sz="2400"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87543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63">
            <a:extLst>
              <a:ext uri="{FF2B5EF4-FFF2-40B4-BE49-F238E27FC236}">
                <a16:creationId xmlns:a16="http://schemas.microsoft.com/office/drawing/2014/main" id="{BBCC47A1-5FB2-2EA4-53A9-E3D032391C85}"/>
              </a:ext>
            </a:extLst>
          </p:cNvPr>
          <p:cNvGraphicFramePr>
            <a:graphicFrameLocks noGrp="1"/>
          </p:cNvGraphicFramePr>
          <p:nvPr>
            <p:extLst>
              <p:ext uri="{D42A27DB-BD31-4B8C-83A1-F6EECF244321}">
                <p14:modId xmlns:p14="http://schemas.microsoft.com/office/powerpoint/2010/main" val="3982865234"/>
              </p:ext>
            </p:extLst>
          </p:nvPr>
        </p:nvGraphicFramePr>
        <p:xfrm>
          <a:off x="929898" y="193553"/>
          <a:ext cx="10755824" cy="6548210"/>
        </p:xfrm>
        <a:graphic>
          <a:graphicData uri="http://schemas.openxmlformats.org/drawingml/2006/table">
            <a:tbl>
              <a:tblPr/>
              <a:tblGrid>
                <a:gridCol w="10755824">
                  <a:extLst>
                    <a:ext uri="{9D8B030D-6E8A-4147-A177-3AD203B41FA5}">
                      <a16:colId xmlns:a16="http://schemas.microsoft.com/office/drawing/2014/main" val="20000"/>
                    </a:ext>
                  </a:extLst>
                </a:gridCol>
              </a:tblGrid>
              <a:tr h="841913">
                <a:tc>
                  <a:txBody>
                    <a:bodyPr/>
                    <a:lstStyle/>
                    <a:p>
                      <a:r>
                        <a:rPr lang="da-DK" sz="2400" dirty="0" err="1">
                          <a:solidFill>
                            <a:schemeClr val="bg1"/>
                          </a:solidFill>
                        </a:rPr>
                        <a:t>Beispiel</a:t>
                      </a:r>
                      <a:r>
                        <a:rPr lang="da-DK" sz="2400" dirty="0">
                          <a:solidFill>
                            <a:schemeClr val="bg1"/>
                          </a:solidFill>
                        </a:rPr>
                        <a:t> 3.4: </a:t>
                      </a:r>
                      <a:r>
                        <a:rPr lang="da-DK" sz="2400" dirty="0" err="1">
                          <a:solidFill>
                            <a:schemeClr val="bg1"/>
                          </a:solidFill>
                        </a:rPr>
                        <a:t>Gewichtung</a:t>
                      </a:r>
                      <a:br>
                        <a:rPr lang="da-DK" sz="2400" dirty="0"/>
                      </a:br>
                      <a:endParaRPr lang="da-DK" sz="2400"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5706297">
                <a:tc>
                  <a:txBody>
                    <a:bodyPr/>
                    <a:lstStyle/>
                    <a:p>
                      <a:r>
                        <a:rPr lang="de-DE" sz="2000" dirty="0"/>
                        <a:t>Der tatsächliche Ausstoß von Treibhausgasen betrug im Jahr 1990 4,59 × 10¹⁰ Tonnen CO₂‑Äquivalente, und es wurde im Laufe der 1990er‑Jahre auf internationalen Umweltkonferenzen beschlossen, diesen Wert bis zum Jahr 2000 auf 3,69 × 10¹⁰ Tonnen zu senken. Diese Werte wurden unter anderem zur Berechnung des Gewichtungsfaktors verwendet:</a:t>
                      </a:r>
                    </a:p>
                    <a:p>
                      <a:endParaRPr lang="de-DE" sz="2000" dirty="0"/>
                    </a:p>
                    <a:p>
                      <a:r>
                        <a:rPr lang="de-DE" sz="2000" dirty="0"/>
                        <a:t>GF = (4,59/3,69) = 1,3</a:t>
                      </a:r>
                    </a:p>
                    <a:p>
                      <a:pPr marL="0" marR="0" lvl="0" indent="0" algn="l" defTabSz="914400" rtl="0" eaLnBrk="1" fontAlgn="base" latinLnBrk="0" hangingPunct="1">
                        <a:lnSpc>
                          <a:spcPct val="100000"/>
                        </a:lnSpc>
                        <a:spcBef>
                          <a:spcPct val="0"/>
                        </a:spcBef>
                        <a:spcAft>
                          <a:spcPct val="0"/>
                        </a:spcAft>
                        <a:buClrTx/>
                        <a:buSzTx/>
                        <a:buFontTx/>
                        <a:buNone/>
                        <a:tabLst>
                          <a:tab pos="828675" algn="r"/>
                          <a:tab pos="3060700" algn="ctr"/>
                          <a:tab pos="6119813" algn="r"/>
                        </a:tabLst>
                      </a:pPr>
                      <a:endParaRPr kumimoji="0" lang="da-DK" sz="2000" b="0" i="0" u="none" strike="noStrike" cap="none" normalizeH="0" baseline="0" dirty="0">
                        <a:ln>
                          <a:noFill/>
                        </a:ln>
                        <a:solidFill>
                          <a:schemeClr val="tx1"/>
                        </a:solidFill>
                        <a:effectLst/>
                        <a:latin typeface="Times New Roman" pitchFamily="18" charset="0"/>
                        <a:cs typeface="Times New Roman" pitchFamily="18" charset="0"/>
                      </a:endParaRPr>
                    </a:p>
                    <a:p>
                      <a:r>
                        <a:rPr lang="de-DE" sz="2000" dirty="0"/>
                        <a:t>Für die Smogbildung wurde der Gewichtungsfaktor auf die gleiche Weise zu 1,2 berechnet.</a:t>
                      </a:r>
                      <a:br>
                        <a:rPr lang="de-DE" sz="2000" dirty="0"/>
                      </a:br>
                      <a:r>
                        <a:rPr lang="de-DE" sz="2000" dirty="0"/>
                        <a:t>Die endgültigen Werte für die Umweltwirkungen lauten daher:</a:t>
                      </a:r>
                    </a:p>
                    <a:p>
                      <a:r>
                        <a:rPr lang="de-DE" sz="2000" dirty="0"/>
                        <a:t>Treibhauseffekt: 0,402 × 1,3 = 0,523 </a:t>
                      </a:r>
                      <a:r>
                        <a:rPr lang="de-DE" sz="2000" dirty="0" err="1"/>
                        <a:t>mPE</a:t>
                      </a:r>
                      <a:br>
                        <a:rPr lang="de-DE" sz="2000" dirty="0"/>
                      </a:br>
                      <a:r>
                        <a:rPr lang="de-DE" sz="2000" u="sng" dirty="0"/>
                        <a:t>Smogbildung: 0,035 × 1,2 = 0,042 </a:t>
                      </a:r>
                      <a:r>
                        <a:rPr lang="de-DE" sz="2000" u="sng" dirty="0" err="1"/>
                        <a:t>mPE</a:t>
                      </a:r>
                      <a:br>
                        <a:rPr lang="de-DE" sz="2000" dirty="0"/>
                      </a:br>
                      <a:r>
                        <a:rPr kumimoji="0" lang="da-DK" sz="2000" b="0" i="0" u="sng" strike="noStrike" cap="none" normalizeH="0" baseline="0" dirty="0" err="1">
                          <a:ln>
                            <a:noFill/>
                          </a:ln>
                          <a:solidFill>
                            <a:schemeClr val="tx1"/>
                          </a:solidFill>
                          <a:effectLst/>
                          <a:latin typeface="Times New Roman" pitchFamily="18" charset="0"/>
                          <a:cs typeface="Times New Roman" pitchFamily="18" charset="0"/>
                          <a:sym typeface="Symbol" pitchFamily="18" charset="2"/>
                        </a:rPr>
                        <a:t>Gesamt</a:t>
                      </a:r>
                      <a:r>
                        <a:rPr kumimoji="0" lang="da-DK" sz="2000" b="0" i="0" u="sng" strike="noStrike" cap="none" normalizeH="0" baseline="0" dirty="0">
                          <a:ln>
                            <a:noFill/>
                          </a:ln>
                          <a:solidFill>
                            <a:schemeClr val="tx1"/>
                          </a:solidFill>
                          <a:effectLst/>
                          <a:latin typeface="Times New Roman" pitchFamily="18" charset="0"/>
                          <a:cs typeface="Times New Roman" pitchFamily="18" charset="0"/>
                          <a:sym typeface="Symbol" pitchFamily="18" charset="2"/>
                        </a:rPr>
                        <a:t>:                                  0,565 </a:t>
                      </a:r>
                      <a:r>
                        <a:rPr kumimoji="0" lang="da-DK" sz="2000" b="0" i="0" u="sng" strike="noStrike" cap="none" normalizeH="0" baseline="0" dirty="0" err="1">
                          <a:ln>
                            <a:noFill/>
                          </a:ln>
                          <a:solidFill>
                            <a:schemeClr val="tx1"/>
                          </a:solidFill>
                          <a:effectLst/>
                          <a:latin typeface="Times New Roman" pitchFamily="18" charset="0"/>
                          <a:cs typeface="Times New Roman" pitchFamily="18" charset="0"/>
                          <a:sym typeface="Symbol" pitchFamily="18" charset="2"/>
                        </a:rPr>
                        <a:t>mPE</a:t>
                      </a:r>
                      <a:endParaRPr kumimoji="0" lang="da-DK" sz="2000" b="0" i="0" u="sng"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endParaRPr kumimoji="0" lang="da-DK" sz="20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828675" algn="r"/>
                          <a:tab pos="3060700" algn="ctr"/>
                          <a:tab pos="6119813" algn="r"/>
                        </a:tabLst>
                      </a:pPr>
                      <a:r>
                        <a:rPr lang="de-DE" sz="2000" dirty="0"/>
                        <a:t>Je nach Zielsetzung der LCA kann dieser Wert verringert werden, indem man andere Materialien oder Prozesse mit geringeren Emissionen, z. B. von Methan, auswählt. Er kann auch mit dem Wert eines anderen Produkts verglichen werden, das nach derselben Methode berechnet wurde.</a:t>
                      </a:r>
                      <a:endParaRPr kumimoji="0" lang="da-DK" sz="20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99106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21E7C525-A055-8242-B721-DA0D13F78A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7847" y="395968"/>
            <a:ext cx="7015163" cy="528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6">
            <a:extLst>
              <a:ext uri="{FF2B5EF4-FFF2-40B4-BE49-F238E27FC236}">
                <a16:creationId xmlns:a16="http://schemas.microsoft.com/office/drawing/2014/main" id="{C68AB852-5A8E-3921-5B67-69E425CADDB9}"/>
              </a:ext>
            </a:extLst>
          </p:cNvPr>
          <p:cNvSpPr>
            <a:spLocks noChangeArrowheads="1"/>
          </p:cNvSpPr>
          <p:nvPr/>
        </p:nvSpPr>
        <p:spPr bwMode="auto">
          <a:xfrm>
            <a:off x="974778" y="95264"/>
            <a:ext cx="423224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endParaRPr lang="da-DK" sz="2000" dirty="0"/>
          </a:p>
          <a:p>
            <a:pPr>
              <a:buNone/>
            </a:pPr>
            <a:r>
              <a:rPr lang="da-DK" sz="2000" dirty="0"/>
              <a:t>Figur 4: </a:t>
            </a:r>
            <a:r>
              <a:rPr lang="da-DK" sz="2000" dirty="0" err="1"/>
              <a:t>Speck</a:t>
            </a:r>
            <a:r>
              <a:rPr lang="da-DK" sz="2000" dirty="0"/>
              <a:t> PM10 </a:t>
            </a:r>
            <a:r>
              <a:rPr lang="da-DK" sz="2000" dirty="0" err="1"/>
              <a:t>Kolbenpumpe</a:t>
            </a:r>
            <a:br>
              <a:rPr lang="da-DK" sz="2000" dirty="0"/>
            </a:br>
            <a:endParaRPr lang="da-DK" sz="2000" dirty="0"/>
          </a:p>
        </p:txBody>
      </p:sp>
      <p:sp>
        <p:nvSpPr>
          <p:cNvPr id="4" name="Rektangel 3">
            <a:extLst>
              <a:ext uri="{FF2B5EF4-FFF2-40B4-BE49-F238E27FC236}">
                <a16:creationId xmlns:a16="http://schemas.microsoft.com/office/drawing/2014/main" id="{4EB7F349-2698-2799-E054-997D3ABC5337}"/>
              </a:ext>
            </a:extLst>
          </p:cNvPr>
          <p:cNvSpPr/>
          <p:nvPr/>
        </p:nvSpPr>
        <p:spPr>
          <a:xfrm>
            <a:off x="336037" y="5685518"/>
            <a:ext cx="7776864" cy="923330"/>
          </a:xfrm>
          <a:prstGeom prst="rect">
            <a:avLst/>
          </a:prstGeom>
        </p:spPr>
        <p:txBody>
          <a:bodyPr wrap="square">
            <a:spAutoFit/>
          </a:bodyPr>
          <a:lstStyle/>
          <a:p>
            <a:r>
              <a:rPr lang="de-DE" dirty="0"/>
              <a:t>Bestimmen Sie die Umweltwirkung bei Herstellung, Transport, Nutzung und Entsorgung und untersuchen Sie anschließend die Möglichkeiten, diese zu verringern.</a:t>
            </a:r>
            <a:endParaRPr lang="da-DK" dirty="0"/>
          </a:p>
        </p:txBody>
      </p:sp>
    </p:spTree>
    <p:extLst>
      <p:ext uri="{BB962C8B-B14F-4D97-AF65-F5344CB8AC3E}">
        <p14:creationId xmlns:p14="http://schemas.microsoft.com/office/powerpoint/2010/main" val="1980525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peck PM10 expl">
            <a:extLst>
              <a:ext uri="{FF2B5EF4-FFF2-40B4-BE49-F238E27FC236}">
                <a16:creationId xmlns:a16="http://schemas.microsoft.com/office/drawing/2014/main" id="{E1E5FCC0-916F-62BA-1DFE-9D8B5A3284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345"/>
          <a:stretch>
            <a:fillRect/>
          </a:stretch>
        </p:blipFill>
        <p:spPr bwMode="auto">
          <a:xfrm>
            <a:off x="4652967" y="1505862"/>
            <a:ext cx="7393322" cy="3422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5">
            <a:extLst>
              <a:ext uri="{FF2B5EF4-FFF2-40B4-BE49-F238E27FC236}">
                <a16:creationId xmlns:a16="http://schemas.microsoft.com/office/drawing/2014/main" id="{B3A0C9DB-02CE-EC92-F265-1B47DA6F388B}"/>
              </a:ext>
            </a:extLst>
          </p:cNvPr>
          <p:cNvSpPr>
            <a:spLocks noChangeArrowheads="1"/>
          </p:cNvSpPr>
          <p:nvPr/>
        </p:nvSpPr>
        <p:spPr bwMode="auto">
          <a:xfrm>
            <a:off x="5719213" y="5633705"/>
            <a:ext cx="43300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de-DE" sz="2000" dirty="0"/>
              <a:t>Figur 5: Stückzeichnung der Pumpe.</a:t>
            </a:r>
          </a:p>
        </p:txBody>
      </p:sp>
      <p:sp>
        <p:nvSpPr>
          <p:cNvPr id="4" name="Rektangel 3">
            <a:extLst>
              <a:ext uri="{FF2B5EF4-FFF2-40B4-BE49-F238E27FC236}">
                <a16:creationId xmlns:a16="http://schemas.microsoft.com/office/drawing/2014/main" id="{DB346F43-93BB-FB5A-8A49-0F2C58AC1A74}"/>
              </a:ext>
            </a:extLst>
          </p:cNvPr>
          <p:cNvSpPr/>
          <p:nvPr/>
        </p:nvSpPr>
        <p:spPr>
          <a:xfrm>
            <a:off x="467118" y="1166842"/>
            <a:ext cx="4554333" cy="4524315"/>
          </a:xfrm>
          <a:prstGeom prst="rect">
            <a:avLst/>
          </a:prstGeom>
        </p:spPr>
        <p:txBody>
          <a:bodyPr wrap="square">
            <a:spAutoFit/>
          </a:bodyPr>
          <a:lstStyle/>
          <a:p>
            <a:r>
              <a:rPr lang="de-DE" dirty="0"/>
              <a:t>Außerdem wird die Systemgrenze festgelegt. Es wurde entschieden, ausschließlich die Pumpe zu betrachten und nur die Herstellung, den Transport vom Herstellungsort zum Einsatzort, die Nutzung der Pumpe über 10 Jahre sowie die Entsorgung mit größtmöglicher Wiederverwertung der Materialien einzubeziehen.</a:t>
            </a:r>
          </a:p>
          <a:p>
            <a:br>
              <a:rPr lang="de-DE" dirty="0"/>
            </a:br>
            <a:r>
              <a:rPr lang="de-DE" dirty="0"/>
              <a:t>Es wird also beispielsweise auf Elektromotor, Antrieb, Installation und Reparaturen während der Nutzung verzichtet, um die LCA zunächst nicht zu umfangreich und unübersichtlich zu machen.</a:t>
            </a:r>
          </a:p>
        </p:txBody>
      </p:sp>
    </p:spTree>
    <p:extLst>
      <p:ext uri="{BB962C8B-B14F-4D97-AF65-F5344CB8AC3E}">
        <p14:creationId xmlns:p14="http://schemas.microsoft.com/office/powerpoint/2010/main" val="307433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D5FBCE56-6BCB-2FD5-93AA-B54EBD0B6301}"/>
              </a:ext>
            </a:extLst>
          </p:cNvPr>
          <p:cNvSpPr txBox="1">
            <a:spLocks noChangeArrowheads="1"/>
          </p:cNvSpPr>
          <p:nvPr/>
        </p:nvSpPr>
        <p:spPr bwMode="auto">
          <a:xfrm>
            <a:off x="1340408" y="958957"/>
            <a:ext cx="4755592" cy="284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r>
              <a:rPr lang="de-DE" sz="2000" dirty="0" err="1"/>
              <a:t>Lies</a:t>
            </a:r>
            <a:r>
              <a:rPr lang="de-DE" sz="2000" dirty="0"/>
              <a:t> das Kompendium</a:t>
            </a:r>
          </a:p>
          <a:p>
            <a:pPr marL="342900" indent="-342900"/>
            <a:r>
              <a:rPr lang="de-DE" sz="2000" dirty="0"/>
              <a:t>Klassendiskussion</a:t>
            </a:r>
          </a:p>
          <a:p>
            <a:pPr marL="1085850" lvl="1" indent="-342900"/>
            <a:r>
              <a:rPr lang="de-DE" sz="1600" dirty="0"/>
              <a:t>Woran hast du dich besonders festgehalten</a:t>
            </a:r>
          </a:p>
          <a:p>
            <a:pPr marL="1085850" lvl="1" indent="-342900"/>
            <a:r>
              <a:rPr lang="de-DE" sz="1600" dirty="0"/>
              <a:t>Was gibt dir Anlass zum Staunen</a:t>
            </a:r>
          </a:p>
          <a:p>
            <a:pPr marL="1085850" lvl="1" indent="-342900"/>
            <a:r>
              <a:rPr lang="de-DE" sz="1600" dirty="0"/>
              <a:t>Was hast du gelernt</a:t>
            </a:r>
          </a:p>
          <a:p>
            <a:pPr marL="1085850" lvl="1" indent="-342900"/>
            <a:r>
              <a:rPr lang="de-DE" sz="1600" dirty="0"/>
              <a:t>Was hast du in dein Portfolio aufgenommen</a:t>
            </a:r>
          </a:p>
          <a:p>
            <a:pPr marL="285750" indent="-285750" eaLnBrk="1" hangingPunct="1">
              <a:lnSpc>
                <a:spcPct val="150000"/>
              </a:lnSpc>
              <a:spcBef>
                <a:spcPct val="0"/>
              </a:spcBef>
            </a:pPr>
            <a:endParaRPr lang="da-DK" altLang="da-DK" sz="2000" dirty="0"/>
          </a:p>
        </p:txBody>
      </p:sp>
      <p:pic>
        <p:nvPicPr>
          <p:cNvPr id="3" name="Billede 2">
            <a:extLst>
              <a:ext uri="{FF2B5EF4-FFF2-40B4-BE49-F238E27FC236}">
                <a16:creationId xmlns:a16="http://schemas.microsoft.com/office/drawing/2014/main" id="{92123FCC-8131-B229-52B5-9A3D4AEB4347}"/>
              </a:ext>
            </a:extLst>
          </p:cNvPr>
          <p:cNvPicPr>
            <a:picLocks noChangeAspect="1"/>
          </p:cNvPicPr>
          <p:nvPr/>
        </p:nvPicPr>
        <p:blipFill>
          <a:blip r:embed="rId2"/>
          <a:stretch>
            <a:fillRect/>
          </a:stretch>
        </p:blipFill>
        <p:spPr>
          <a:xfrm>
            <a:off x="6422571" y="958957"/>
            <a:ext cx="4182817" cy="45569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0236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605">
            <a:extLst>
              <a:ext uri="{FF2B5EF4-FFF2-40B4-BE49-F238E27FC236}">
                <a16:creationId xmlns:a16="http://schemas.microsoft.com/office/drawing/2014/main" id="{73295F30-C23B-5E90-6C09-D9EF5FFD0C8C}"/>
              </a:ext>
            </a:extLst>
          </p:cNvPr>
          <p:cNvGraphicFramePr>
            <a:graphicFrameLocks noGrp="1"/>
          </p:cNvGraphicFramePr>
          <p:nvPr>
            <p:extLst>
              <p:ext uri="{D42A27DB-BD31-4B8C-83A1-F6EECF244321}">
                <p14:modId xmlns:p14="http://schemas.microsoft.com/office/powerpoint/2010/main" val="1383999803"/>
              </p:ext>
            </p:extLst>
          </p:nvPr>
        </p:nvGraphicFramePr>
        <p:xfrm>
          <a:off x="511445" y="1297226"/>
          <a:ext cx="11182025" cy="4749483"/>
        </p:xfrm>
        <a:graphic>
          <a:graphicData uri="http://schemas.openxmlformats.org/drawingml/2006/table">
            <a:tbl>
              <a:tblPr/>
              <a:tblGrid>
                <a:gridCol w="3060637">
                  <a:extLst>
                    <a:ext uri="{9D8B030D-6E8A-4147-A177-3AD203B41FA5}">
                      <a16:colId xmlns:a16="http://schemas.microsoft.com/office/drawing/2014/main" val="20000"/>
                    </a:ext>
                  </a:extLst>
                </a:gridCol>
                <a:gridCol w="1697771">
                  <a:extLst>
                    <a:ext uri="{9D8B030D-6E8A-4147-A177-3AD203B41FA5}">
                      <a16:colId xmlns:a16="http://schemas.microsoft.com/office/drawing/2014/main" val="20001"/>
                    </a:ext>
                  </a:extLst>
                </a:gridCol>
                <a:gridCol w="1607068">
                  <a:extLst>
                    <a:ext uri="{9D8B030D-6E8A-4147-A177-3AD203B41FA5}">
                      <a16:colId xmlns:a16="http://schemas.microsoft.com/office/drawing/2014/main" val="20002"/>
                    </a:ext>
                  </a:extLst>
                </a:gridCol>
                <a:gridCol w="1604741">
                  <a:extLst>
                    <a:ext uri="{9D8B030D-6E8A-4147-A177-3AD203B41FA5}">
                      <a16:colId xmlns:a16="http://schemas.microsoft.com/office/drawing/2014/main" val="20003"/>
                    </a:ext>
                  </a:extLst>
                </a:gridCol>
                <a:gridCol w="1607067">
                  <a:extLst>
                    <a:ext uri="{9D8B030D-6E8A-4147-A177-3AD203B41FA5}">
                      <a16:colId xmlns:a16="http://schemas.microsoft.com/office/drawing/2014/main" val="20004"/>
                    </a:ext>
                  </a:extLst>
                </a:gridCol>
                <a:gridCol w="1604741">
                  <a:extLst>
                    <a:ext uri="{9D8B030D-6E8A-4147-A177-3AD203B41FA5}">
                      <a16:colId xmlns:a16="http://schemas.microsoft.com/office/drawing/2014/main" val="20005"/>
                    </a:ext>
                  </a:extLst>
                </a:gridCol>
              </a:tblGrid>
              <a:tr h="360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cap="flat">
                      <a:noFill/>
                    </a:lnL>
                    <a:lnR w="127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a-DK" b="1" dirty="0" err="1"/>
                        <a:t>Gusseisen</a:t>
                      </a:r>
                      <a:endParaRPr lang="da-DK" b="1" dirty="0"/>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a:ln>
                            <a:noFill/>
                          </a:ln>
                          <a:solidFill>
                            <a:srgbClr val="000000"/>
                          </a:solidFill>
                          <a:effectLst/>
                          <a:latin typeface="Times New Roman" pitchFamily="18" charset="0"/>
                          <a:cs typeface="Times New Roman" pitchFamily="18" charset="0"/>
                        </a:rPr>
                        <a:t>Stahl</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err="1">
                          <a:ln>
                            <a:noFill/>
                          </a:ln>
                          <a:solidFill>
                            <a:srgbClr val="000000"/>
                          </a:solidFill>
                          <a:effectLst/>
                          <a:latin typeface="Times New Roman" pitchFamily="18" charset="0"/>
                          <a:cs typeface="Times New Roman" pitchFamily="18" charset="0"/>
                        </a:rPr>
                        <a:t>Edelstahl</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a:ln>
                            <a:noFill/>
                          </a:ln>
                          <a:solidFill>
                            <a:srgbClr val="000000"/>
                          </a:solidFill>
                          <a:effectLst/>
                          <a:latin typeface="Times New Roman" pitchFamily="18" charset="0"/>
                          <a:cs typeface="Times New Roman" pitchFamily="18" charset="0"/>
                        </a:rPr>
                        <a:t>Messing</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Gummi</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9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cap="flat">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dirty="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200" b="0" i="1" u="none" strike="noStrike" cap="none" normalizeH="0" baseline="0">
                          <a:ln>
                            <a:noFill/>
                          </a:ln>
                          <a:solidFill>
                            <a:srgbClr val="000000"/>
                          </a:solidFill>
                          <a:effectLst/>
                          <a:latin typeface="Times New Roman" pitchFamily="18" charset="0"/>
                          <a:cs typeface="Times New Roman" pitchFamily="18" charset="0"/>
                        </a:rPr>
                        <a:t>[g]</a:t>
                      </a:r>
                      <a:endParaRPr kumimoji="0" lang="da-DK" sz="12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7800">
                <a:tc>
                  <a:txBody>
                    <a:bodyPr/>
                    <a:lstStyle/>
                    <a:p>
                      <a:r>
                        <a:rPr lang="da-DK" dirty="0" err="1"/>
                        <a:t>Pumpengehäuse</a:t>
                      </a:r>
                      <a:r>
                        <a:rPr lang="da-DK" dirty="0"/>
                        <a:t>, </a:t>
                      </a:r>
                      <a:r>
                        <a:rPr lang="da-DK" dirty="0" err="1"/>
                        <a:t>Unterteil</a:t>
                      </a:r>
                      <a:endParaRPr lang="da-DK" dirty="0"/>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5.955</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7800">
                <a:tc>
                  <a:txBody>
                    <a:bodyPr/>
                    <a:lstStyle/>
                    <a:p>
                      <a:r>
                        <a:rPr lang="da-DK" dirty="0" err="1"/>
                        <a:t>Stehbolzen</a:t>
                      </a:r>
                      <a:r>
                        <a:rPr lang="da-DK" dirty="0"/>
                        <a:t> </a:t>
                      </a:r>
                      <a:r>
                        <a:rPr lang="da-DK" dirty="0" err="1"/>
                        <a:t>im</a:t>
                      </a:r>
                      <a:r>
                        <a:rPr lang="da-DK" dirty="0"/>
                        <a:t> </a:t>
                      </a:r>
                      <a:r>
                        <a:rPr lang="da-DK" dirty="0" err="1"/>
                        <a:t>Pumpengehäuse</a:t>
                      </a:r>
                      <a:endParaRPr lang="da-DK" dirty="0"/>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75</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Ventileinheiten</a:t>
                      </a:r>
                      <a:endParaRPr lang="da-DK" dirty="0"/>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368</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20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Ventildeckel</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480</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77800">
                <a:tc>
                  <a:txBody>
                    <a:bodyPr/>
                    <a:lstStyle/>
                    <a:p>
                      <a:r>
                        <a:rPr lang="da-DK" dirty="0" err="1"/>
                        <a:t>Deckel</a:t>
                      </a:r>
                      <a:r>
                        <a:rPr lang="da-DK" dirty="0"/>
                        <a:t> </a:t>
                      </a:r>
                      <a:r>
                        <a:rPr lang="da-DK" dirty="0" err="1"/>
                        <a:t>für</a:t>
                      </a:r>
                      <a:r>
                        <a:rPr lang="da-DK" dirty="0"/>
                        <a:t> </a:t>
                      </a:r>
                      <a:r>
                        <a:rPr lang="da-DK" dirty="0" err="1"/>
                        <a:t>Pumpengehäuse</a:t>
                      </a:r>
                      <a:endParaRPr lang="da-DK" dirty="0"/>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120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77800">
                <a:tc>
                  <a:txBody>
                    <a:bodyPr/>
                    <a:lstStyle/>
                    <a:p>
                      <a:r>
                        <a:rPr lang="da-DK" dirty="0" err="1"/>
                        <a:t>Schrauben</a:t>
                      </a:r>
                      <a:r>
                        <a:rPr lang="da-DK" dirty="0"/>
                        <a:t> </a:t>
                      </a:r>
                      <a:r>
                        <a:rPr lang="da-DK" dirty="0" err="1"/>
                        <a:t>insgesamt</a:t>
                      </a:r>
                      <a:endParaRPr lang="da-DK" dirty="0"/>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16</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91</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a:t>Dichtungen</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49</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Kolbenstange</a:t>
                      </a:r>
                      <a:endParaRPr lang="da-DK" dirty="0"/>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75</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err="1">
                          <a:ln>
                            <a:noFill/>
                          </a:ln>
                          <a:solidFill>
                            <a:srgbClr val="000000"/>
                          </a:solidFill>
                          <a:effectLst/>
                          <a:latin typeface="Times New Roman" pitchFamily="18" charset="0"/>
                          <a:cs typeface="Times New Roman" pitchFamily="18" charset="0"/>
                        </a:rPr>
                        <a:t>Flansch</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450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77800">
                <a:tc>
                  <a:txBody>
                    <a:bodyPr/>
                    <a:lstStyle/>
                    <a:p>
                      <a:r>
                        <a:rPr lang="da-DK" dirty="0" err="1"/>
                        <a:t>Pumpengehäuse</a:t>
                      </a:r>
                      <a:r>
                        <a:rPr lang="da-DK" dirty="0"/>
                        <a:t>, </a:t>
                      </a:r>
                      <a:r>
                        <a:rPr lang="da-DK" dirty="0" err="1"/>
                        <a:t>Oberteil</a:t>
                      </a:r>
                      <a:endParaRPr lang="da-DK" dirty="0"/>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4.000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Windkessel</a:t>
                      </a:r>
                      <a:endParaRPr lang="da-DK" dirty="0"/>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2.800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a-DK" dirty="0"/>
                        <a:t>Diverse </a:t>
                      </a:r>
                      <a:r>
                        <a:rPr lang="da-DK" dirty="0" err="1"/>
                        <a:t>Muttern</a:t>
                      </a:r>
                      <a:r>
                        <a:rPr lang="da-DK" dirty="0"/>
                        <a:t> und </a:t>
                      </a:r>
                      <a:r>
                        <a:rPr lang="da-DK" dirty="0" err="1"/>
                        <a:t>Schrauben</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100</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63</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193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err="1">
                          <a:ln>
                            <a:noFill/>
                          </a:ln>
                          <a:solidFill>
                            <a:srgbClr val="000000"/>
                          </a:solidFill>
                          <a:effectLst/>
                          <a:latin typeface="Times New Roman" pitchFamily="18" charset="0"/>
                          <a:cs typeface="Times New Roman" pitchFamily="18" charset="0"/>
                        </a:rPr>
                        <a:t>Gesamt</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11.005</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2.991</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75</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522</a:t>
                      </a:r>
                      <a:endParaRPr kumimoji="0" lang="da-DK" sz="1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a:ln>
                            <a:noFill/>
                          </a:ln>
                          <a:solidFill>
                            <a:srgbClr val="000000"/>
                          </a:solidFill>
                          <a:effectLst/>
                          <a:latin typeface="Times New Roman" pitchFamily="18" charset="0"/>
                          <a:cs typeface="Times New Roman" pitchFamily="18" charset="0"/>
                        </a:rPr>
                        <a:t>69</a:t>
                      </a:r>
                      <a:endParaRPr kumimoji="0" lang="da-DK" sz="1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
        <p:nvSpPr>
          <p:cNvPr id="3" name="Rectangle 606">
            <a:extLst>
              <a:ext uri="{FF2B5EF4-FFF2-40B4-BE49-F238E27FC236}">
                <a16:creationId xmlns:a16="http://schemas.microsoft.com/office/drawing/2014/main" id="{9BDE2459-842A-373F-180F-E7A78E35BAD0}"/>
              </a:ext>
            </a:extLst>
          </p:cNvPr>
          <p:cNvSpPr>
            <a:spLocks noChangeArrowheads="1"/>
          </p:cNvSpPr>
          <p:nvPr/>
        </p:nvSpPr>
        <p:spPr bwMode="auto">
          <a:xfrm>
            <a:off x="2453971" y="6179359"/>
            <a:ext cx="534357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de-DE" sz="2000" dirty="0"/>
              <a:t>Tabelle 2: Übersicht über die Materialmengen</a:t>
            </a:r>
            <a:endParaRPr lang="da-DK" altLang="da-DK" sz="2000" i="1" dirty="0">
              <a:latin typeface="Times New Roman" panose="02020603050405020304" pitchFamily="18" charset="0"/>
            </a:endParaRPr>
          </a:p>
        </p:txBody>
      </p:sp>
      <p:sp>
        <p:nvSpPr>
          <p:cNvPr id="4" name="Rektangel 3">
            <a:extLst>
              <a:ext uri="{FF2B5EF4-FFF2-40B4-BE49-F238E27FC236}">
                <a16:creationId xmlns:a16="http://schemas.microsoft.com/office/drawing/2014/main" id="{9AF5CC5A-85D4-15D3-2E0E-461FFCF1DFC5}"/>
              </a:ext>
            </a:extLst>
          </p:cNvPr>
          <p:cNvSpPr/>
          <p:nvPr/>
        </p:nvSpPr>
        <p:spPr>
          <a:xfrm>
            <a:off x="511445" y="280148"/>
            <a:ext cx="11182026" cy="923330"/>
          </a:xfrm>
          <a:prstGeom prst="rect">
            <a:avLst/>
          </a:prstGeom>
        </p:spPr>
        <p:txBody>
          <a:bodyPr wrap="square">
            <a:spAutoFit/>
          </a:bodyPr>
          <a:lstStyle/>
          <a:p>
            <a:r>
              <a:rPr lang="de-DE" dirty="0"/>
              <a:t>Nun muss eine Übersicht über die Materialien und deren Mengen erstellt werden:</a:t>
            </a:r>
            <a:br>
              <a:rPr lang="de-DE" dirty="0"/>
            </a:br>
            <a:r>
              <a:rPr lang="de-DE" dirty="0"/>
              <a:t>Die Pumpe wird zerlegt (Fig. 5), die Materialien werden nach Typen sortiert und gewogen.</a:t>
            </a:r>
            <a:br>
              <a:rPr lang="de-DE" dirty="0"/>
            </a:br>
            <a:r>
              <a:rPr lang="de-DE" dirty="0"/>
              <a:t>Das Ergebnis dieser Erfassung ist in Tabelle 2 dargestellt.</a:t>
            </a:r>
          </a:p>
        </p:txBody>
      </p:sp>
    </p:spTree>
    <p:extLst>
      <p:ext uri="{BB962C8B-B14F-4D97-AF65-F5344CB8AC3E}">
        <p14:creationId xmlns:p14="http://schemas.microsoft.com/office/powerpoint/2010/main" val="4039430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CCEB6369-4EA1-208C-0BEE-4E73976EA721}"/>
              </a:ext>
            </a:extLst>
          </p:cNvPr>
          <p:cNvGrpSpPr>
            <a:grpSpLocks/>
          </p:cNvGrpSpPr>
          <p:nvPr/>
        </p:nvGrpSpPr>
        <p:grpSpPr bwMode="auto">
          <a:xfrm>
            <a:off x="2451554" y="1256740"/>
            <a:ext cx="7739063" cy="4587875"/>
            <a:chOff x="994" y="2982"/>
            <a:chExt cx="9656" cy="5822"/>
          </a:xfrm>
        </p:grpSpPr>
        <p:sp>
          <p:nvSpPr>
            <p:cNvPr id="3" name="Text Box 5">
              <a:extLst>
                <a:ext uri="{FF2B5EF4-FFF2-40B4-BE49-F238E27FC236}">
                  <a16:creationId xmlns:a16="http://schemas.microsoft.com/office/drawing/2014/main" id="{5C6C6745-6CFE-EC3A-DCB7-210594EA9FC5}"/>
                </a:ext>
              </a:extLst>
            </p:cNvPr>
            <p:cNvSpPr txBox="1">
              <a:spLocks noChangeArrowheads="1"/>
            </p:cNvSpPr>
            <p:nvPr/>
          </p:nvSpPr>
          <p:spPr bwMode="auto">
            <a:xfrm>
              <a:off x="3124" y="2982"/>
              <a:ext cx="1136"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Messing</a:t>
              </a:r>
              <a:endParaRPr lang="da-DK" altLang="da-DK" sz="1800"/>
            </a:p>
          </p:txBody>
        </p:sp>
        <p:sp>
          <p:nvSpPr>
            <p:cNvPr id="4" name="Text Box 6">
              <a:extLst>
                <a:ext uri="{FF2B5EF4-FFF2-40B4-BE49-F238E27FC236}">
                  <a16:creationId xmlns:a16="http://schemas.microsoft.com/office/drawing/2014/main" id="{43BC3D6C-EAF3-CAC7-1D39-3CCF111E9F6B}"/>
                </a:ext>
              </a:extLst>
            </p:cNvPr>
            <p:cNvSpPr txBox="1">
              <a:spLocks noChangeArrowheads="1"/>
            </p:cNvSpPr>
            <p:nvPr/>
          </p:nvSpPr>
          <p:spPr bwMode="auto">
            <a:xfrm>
              <a:off x="3124" y="4260"/>
              <a:ext cx="1278"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Gießen</a:t>
              </a:r>
              <a:br>
                <a:rPr lang="da-DK" sz="1200" dirty="0"/>
              </a:br>
              <a:endParaRPr lang="da-DK" sz="1200" dirty="0"/>
            </a:p>
            <a:p>
              <a:pPr eaLnBrk="1" hangingPunct="1">
                <a:spcBef>
                  <a:spcPct val="0"/>
                </a:spcBef>
                <a:buFontTx/>
                <a:buNone/>
              </a:pPr>
              <a:endParaRPr lang="da-DK" altLang="da-DK" sz="1800" dirty="0"/>
            </a:p>
          </p:txBody>
        </p:sp>
        <p:sp>
          <p:nvSpPr>
            <p:cNvPr id="5" name="Text Box 7">
              <a:extLst>
                <a:ext uri="{FF2B5EF4-FFF2-40B4-BE49-F238E27FC236}">
                  <a16:creationId xmlns:a16="http://schemas.microsoft.com/office/drawing/2014/main" id="{7AAF5D35-4DBA-AD21-EA7E-EC3727061662}"/>
                </a:ext>
              </a:extLst>
            </p:cNvPr>
            <p:cNvSpPr txBox="1">
              <a:spLocks noChangeArrowheads="1"/>
            </p:cNvSpPr>
            <p:nvPr/>
          </p:nvSpPr>
          <p:spPr bwMode="auto">
            <a:xfrm>
              <a:off x="3124" y="5396"/>
              <a:ext cx="1278"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Drehen</a:t>
              </a:r>
              <a:br>
                <a:rPr lang="da-DK" sz="1200" dirty="0"/>
              </a:br>
              <a:endParaRPr lang="da-DK" sz="1200" dirty="0"/>
            </a:p>
            <a:p>
              <a:pPr eaLnBrk="1" hangingPunct="1">
                <a:spcBef>
                  <a:spcPct val="0"/>
                </a:spcBef>
                <a:buFontTx/>
                <a:buNone/>
              </a:pPr>
              <a:endParaRPr lang="da-DK" altLang="da-DK" sz="1800" dirty="0"/>
            </a:p>
          </p:txBody>
        </p:sp>
        <p:sp>
          <p:nvSpPr>
            <p:cNvPr id="6" name="Text Box 8">
              <a:extLst>
                <a:ext uri="{FF2B5EF4-FFF2-40B4-BE49-F238E27FC236}">
                  <a16:creationId xmlns:a16="http://schemas.microsoft.com/office/drawing/2014/main" id="{CCC5B60D-E9E8-8DF5-D7F4-7E6E72289071}"/>
                </a:ext>
              </a:extLst>
            </p:cNvPr>
            <p:cNvSpPr txBox="1">
              <a:spLocks noChangeArrowheads="1"/>
            </p:cNvSpPr>
            <p:nvPr/>
          </p:nvSpPr>
          <p:spPr bwMode="auto">
            <a:xfrm>
              <a:off x="3408" y="8236"/>
              <a:ext cx="5822" cy="568"/>
            </a:xfrm>
            <a:prstGeom prst="rect">
              <a:avLst/>
            </a:prstGeom>
            <a:solidFill>
              <a:srgbClr val="CCFFCC"/>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   	                 Montage</a:t>
              </a:r>
              <a:endParaRPr lang="da-DK" altLang="da-DK" sz="1800"/>
            </a:p>
          </p:txBody>
        </p:sp>
        <p:sp>
          <p:nvSpPr>
            <p:cNvPr id="7" name="Line 9">
              <a:extLst>
                <a:ext uri="{FF2B5EF4-FFF2-40B4-BE49-F238E27FC236}">
                  <a16:creationId xmlns:a16="http://schemas.microsoft.com/office/drawing/2014/main" id="{04F5DCE8-9ACC-F349-12C1-B369F0EBB009}"/>
                </a:ext>
              </a:extLst>
            </p:cNvPr>
            <p:cNvSpPr>
              <a:spLocks noChangeShapeType="1"/>
            </p:cNvSpPr>
            <p:nvPr/>
          </p:nvSpPr>
          <p:spPr bwMode="auto">
            <a:xfrm>
              <a:off x="3692" y="3550"/>
              <a:ext cx="0" cy="7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8" name="Line 10">
              <a:extLst>
                <a:ext uri="{FF2B5EF4-FFF2-40B4-BE49-F238E27FC236}">
                  <a16:creationId xmlns:a16="http://schemas.microsoft.com/office/drawing/2014/main" id="{A59B1973-CF49-8B48-8E91-B5A0EF817037}"/>
                </a:ext>
              </a:extLst>
            </p:cNvPr>
            <p:cNvSpPr>
              <a:spLocks noChangeShapeType="1"/>
            </p:cNvSpPr>
            <p:nvPr/>
          </p:nvSpPr>
          <p:spPr bwMode="auto">
            <a:xfrm>
              <a:off x="3692" y="4828"/>
              <a:ext cx="0" cy="5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9" name="Line 11">
              <a:extLst>
                <a:ext uri="{FF2B5EF4-FFF2-40B4-BE49-F238E27FC236}">
                  <a16:creationId xmlns:a16="http://schemas.microsoft.com/office/drawing/2014/main" id="{060C7DC8-1638-C386-77CE-6C0E8F1D8C3F}"/>
                </a:ext>
              </a:extLst>
            </p:cNvPr>
            <p:cNvSpPr>
              <a:spLocks noChangeShapeType="1"/>
            </p:cNvSpPr>
            <p:nvPr/>
          </p:nvSpPr>
          <p:spPr bwMode="auto">
            <a:xfrm>
              <a:off x="3692" y="5964"/>
              <a:ext cx="994" cy="22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0" name="Text Box 12">
              <a:extLst>
                <a:ext uri="{FF2B5EF4-FFF2-40B4-BE49-F238E27FC236}">
                  <a16:creationId xmlns:a16="http://schemas.microsoft.com/office/drawing/2014/main" id="{69D3CEDD-0E13-B1DD-430A-1C8B9059EAFA}"/>
                </a:ext>
              </a:extLst>
            </p:cNvPr>
            <p:cNvSpPr txBox="1">
              <a:spLocks noChangeArrowheads="1"/>
            </p:cNvSpPr>
            <p:nvPr/>
          </p:nvSpPr>
          <p:spPr bwMode="auto">
            <a:xfrm>
              <a:off x="5112" y="2982"/>
              <a:ext cx="1278"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Gusseisen</a:t>
              </a:r>
              <a:endParaRPr lang="da-DK" altLang="da-DK" sz="1800" dirty="0"/>
            </a:p>
          </p:txBody>
        </p:sp>
        <p:sp>
          <p:nvSpPr>
            <p:cNvPr id="11" name="Text Box 13">
              <a:extLst>
                <a:ext uri="{FF2B5EF4-FFF2-40B4-BE49-F238E27FC236}">
                  <a16:creationId xmlns:a16="http://schemas.microsoft.com/office/drawing/2014/main" id="{4B3753B4-8236-B1B9-1C3F-18A154507701}"/>
                </a:ext>
              </a:extLst>
            </p:cNvPr>
            <p:cNvSpPr txBox="1">
              <a:spLocks noChangeArrowheads="1"/>
            </p:cNvSpPr>
            <p:nvPr/>
          </p:nvSpPr>
          <p:spPr bwMode="auto">
            <a:xfrm>
              <a:off x="5112" y="4260"/>
              <a:ext cx="1278"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Gießen</a:t>
              </a:r>
              <a:br>
                <a:rPr lang="da-DK" sz="1200" dirty="0"/>
              </a:br>
              <a:endParaRPr lang="da-DK" sz="1200" dirty="0"/>
            </a:p>
            <a:p>
              <a:pPr eaLnBrk="1" hangingPunct="1">
                <a:spcBef>
                  <a:spcPct val="0"/>
                </a:spcBef>
                <a:buFontTx/>
                <a:buNone/>
              </a:pPr>
              <a:endParaRPr lang="da-DK" altLang="da-DK" sz="1800" dirty="0"/>
            </a:p>
          </p:txBody>
        </p:sp>
        <p:sp>
          <p:nvSpPr>
            <p:cNvPr id="12" name="Text Box 14">
              <a:extLst>
                <a:ext uri="{FF2B5EF4-FFF2-40B4-BE49-F238E27FC236}">
                  <a16:creationId xmlns:a16="http://schemas.microsoft.com/office/drawing/2014/main" id="{7CE6DAA9-A0D9-1258-B4D4-ED4E55C8D920}"/>
                </a:ext>
              </a:extLst>
            </p:cNvPr>
            <p:cNvSpPr txBox="1">
              <a:spLocks noChangeArrowheads="1"/>
            </p:cNvSpPr>
            <p:nvPr/>
          </p:nvSpPr>
          <p:spPr bwMode="auto">
            <a:xfrm>
              <a:off x="4686" y="5396"/>
              <a:ext cx="2130"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Fräsen</a:t>
              </a:r>
              <a:r>
                <a:rPr lang="da-DK" sz="1200" dirty="0"/>
                <a:t> </a:t>
              </a:r>
              <a:r>
                <a:rPr lang="da-DK" altLang="da-DK" sz="1200" dirty="0"/>
                <a:t>/</a:t>
              </a:r>
              <a:r>
                <a:rPr lang="da-DK" sz="1200" dirty="0"/>
                <a:t> </a:t>
              </a:r>
              <a:r>
                <a:rPr lang="da-DK" sz="1200" dirty="0" err="1"/>
                <a:t>Drehen</a:t>
              </a:r>
              <a:br>
                <a:rPr lang="da-DK" sz="1200" dirty="0"/>
              </a:br>
              <a:endParaRPr lang="da-DK" sz="1200" dirty="0"/>
            </a:p>
            <a:p>
              <a:pPr eaLnBrk="1" hangingPunct="1">
                <a:spcBef>
                  <a:spcPct val="0"/>
                </a:spcBef>
                <a:buFontTx/>
                <a:buNone/>
              </a:pPr>
              <a:endParaRPr lang="da-DK" altLang="da-DK" sz="1800" dirty="0"/>
            </a:p>
          </p:txBody>
        </p:sp>
        <p:sp>
          <p:nvSpPr>
            <p:cNvPr id="13" name="Text Box 15">
              <a:extLst>
                <a:ext uri="{FF2B5EF4-FFF2-40B4-BE49-F238E27FC236}">
                  <a16:creationId xmlns:a16="http://schemas.microsoft.com/office/drawing/2014/main" id="{673AA4B2-100B-7DB0-B970-14DF5D968611}"/>
                </a:ext>
              </a:extLst>
            </p:cNvPr>
            <p:cNvSpPr txBox="1">
              <a:spLocks noChangeArrowheads="1"/>
            </p:cNvSpPr>
            <p:nvPr/>
          </p:nvSpPr>
          <p:spPr bwMode="auto">
            <a:xfrm>
              <a:off x="5254" y="6532"/>
              <a:ext cx="1278" cy="568"/>
            </a:xfrm>
            <a:prstGeom prst="rect">
              <a:avLst/>
            </a:prstGeom>
            <a:solidFill>
              <a:srgbClr val="33CCCC"/>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Lackierung</a:t>
              </a:r>
              <a:endParaRPr lang="da-DK" altLang="da-DK" sz="1800" dirty="0"/>
            </a:p>
          </p:txBody>
        </p:sp>
        <p:sp>
          <p:nvSpPr>
            <p:cNvPr id="14" name="Line 16">
              <a:extLst>
                <a:ext uri="{FF2B5EF4-FFF2-40B4-BE49-F238E27FC236}">
                  <a16:creationId xmlns:a16="http://schemas.microsoft.com/office/drawing/2014/main" id="{66101443-88DD-9041-58F4-0EAA3A5333FE}"/>
                </a:ext>
              </a:extLst>
            </p:cNvPr>
            <p:cNvSpPr>
              <a:spLocks noChangeShapeType="1"/>
            </p:cNvSpPr>
            <p:nvPr/>
          </p:nvSpPr>
          <p:spPr bwMode="auto">
            <a:xfrm>
              <a:off x="5822" y="3550"/>
              <a:ext cx="0" cy="7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5" name="Line 17">
              <a:extLst>
                <a:ext uri="{FF2B5EF4-FFF2-40B4-BE49-F238E27FC236}">
                  <a16:creationId xmlns:a16="http://schemas.microsoft.com/office/drawing/2014/main" id="{9C32C2B7-4CD4-34C8-8F64-7431C6BDEB23}"/>
                </a:ext>
              </a:extLst>
            </p:cNvPr>
            <p:cNvSpPr>
              <a:spLocks noChangeShapeType="1"/>
            </p:cNvSpPr>
            <p:nvPr/>
          </p:nvSpPr>
          <p:spPr bwMode="auto">
            <a:xfrm>
              <a:off x="5822" y="4828"/>
              <a:ext cx="0" cy="5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6" name="Line 18">
              <a:extLst>
                <a:ext uri="{FF2B5EF4-FFF2-40B4-BE49-F238E27FC236}">
                  <a16:creationId xmlns:a16="http://schemas.microsoft.com/office/drawing/2014/main" id="{7B660616-FAD2-0AA1-229D-9F67E924AEA4}"/>
                </a:ext>
              </a:extLst>
            </p:cNvPr>
            <p:cNvSpPr>
              <a:spLocks noChangeShapeType="1"/>
            </p:cNvSpPr>
            <p:nvPr/>
          </p:nvSpPr>
          <p:spPr bwMode="auto">
            <a:xfrm>
              <a:off x="5822" y="5964"/>
              <a:ext cx="0" cy="5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17" name="Text Box 19">
              <a:extLst>
                <a:ext uri="{FF2B5EF4-FFF2-40B4-BE49-F238E27FC236}">
                  <a16:creationId xmlns:a16="http://schemas.microsoft.com/office/drawing/2014/main" id="{649CCD59-4C0D-CFFB-BC7F-BF560D1A7BB5}"/>
                </a:ext>
              </a:extLst>
            </p:cNvPr>
            <p:cNvSpPr txBox="1">
              <a:spLocks noChangeArrowheads="1"/>
            </p:cNvSpPr>
            <p:nvPr/>
          </p:nvSpPr>
          <p:spPr bwMode="auto">
            <a:xfrm>
              <a:off x="7100" y="2982"/>
              <a:ext cx="852"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dirty="0"/>
                <a:t>Stahl</a:t>
              </a:r>
              <a:endParaRPr lang="da-DK" altLang="da-DK" sz="1800" dirty="0"/>
            </a:p>
          </p:txBody>
        </p:sp>
        <p:sp>
          <p:nvSpPr>
            <p:cNvPr id="18" name="Text Box 20">
              <a:extLst>
                <a:ext uri="{FF2B5EF4-FFF2-40B4-BE49-F238E27FC236}">
                  <a16:creationId xmlns:a16="http://schemas.microsoft.com/office/drawing/2014/main" id="{41BE7117-B85F-A1BB-192E-D5E6C6A0B656}"/>
                </a:ext>
              </a:extLst>
            </p:cNvPr>
            <p:cNvSpPr txBox="1">
              <a:spLocks noChangeArrowheads="1"/>
            </p:cNvSpPr>
            <p:nvPr/>
          </p:nvSpPr>
          <p:spPr bwMode="auto">
            <a:xfrm>
              <a:off x="6816" y="4260"/>
              <a:ext cx="1704" cy="852"/>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da-DK" sz="1200" dirty="0"/>
                <a:t>Stanzen und </a:t>
              </a:r>
              <a:r>
                <a:rPr lang="da-DK" sz="1200" dirty="0" err="1"/>
                <a:t>Ziehen</a:t>
              </a:r>
              <a:br>
                <a:rPr lang="da-DK" sz="1200" dirty="0"/>
              </a:br>
              <a:endParaRPr lang="da-DK" sz="1200" dirty="0"/>
            </a:p>
          </p:txBody>
        </p:sp>
        <p:sp>
          <p:nvSpPr>
            <p:cNvPr id="19" name="Text Box 21">
              <a:extLst>
                <a:ext uri="{FF2B5EF4-FFF2-40B4-BE49-F238E27FC236}">
                  <a16:creationId xmlns:a16="http://schemas.microsoft.com/office/drawing/2014/main" id="{49233068-ACEF-54B9-11F9-BB61AE837C6D}"/>
                </a:ext>
              </a:extLst>
            </p:cNvPr>
            <p:cNvSpPr txBox="1">
              <a:spLocks noChangeArrowheads="1"/>
            </p:cNvSpPr>
            <p:nvPr/>
          </p:nvSpPr>
          <p:spPr bwMode="auto">
            <a:xfrm>
              <a:off x="6958" y="5396"/>
              <a:ext cx="1420"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Schweißen</a:t>
              </a:r>
              <a:br>
                <a:rPr lang="da-DK" sz="1200" dirty="0"/>
              </a:br>
              <a:endParaRPr lang="da-DK" sz="1200" dirty="0"/>
            </a:p>
            <a:p>
              <a:pPr eaLnBrk="1" hangingPunct="1">
                <a:spcBef>
                  <a:spcPct val="0"/>
                </a:spcBef>
                <a:buFontTx/>
                <a:buNone/>
              </a:pPr>
              <a:endParaRPr lang="da-DK" altLang="da-DK" sz="1800" dirty="0"/>
            </a:p>
          </p:txBody>
        </p:sp>
        <p:sp>
          <p:nvSpPr>
            <p:cNvPr id="20" name="Text Box 22">
              <a:extLst>
                <a:ext uri="{FF2B5EF4-FFF2-40B4-BE49-F238E27FC236}">
                  <a16:creationId xmlns:a16="http://schemas.microsoft.com/office/drawing/2014/main" id="{C64ADCDD-1498-7131-09D5-77F07AFA9496}"/>
                </a:ext>
              </a:extLst>
            </p:cNvPr>
            <p:cNvSpPr txBox="1">
              <a:spLocks noChangeArrowheads="1"/>
            </p:cNvSpPr>
            <p:nvPr/>
          </p:nvSpPr>
          <p:spPr bwMode="auto">
            <a:xfrm>
              <a:off x="7100" y="6532"/>
              <a:ext cx="1278" cy="568"/>
            </a:xfrm>
            <a:prstGeom prst="rect">
              <a:avLst/>
            </a:prstGeom>
            <a:solidFill>
              <a:srgbClr val="33CCCC"/>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Lackierung</a:t>
              </a:r>
              <a:endParaRPr lang="da-DK" altLang="da-DK" sz="1800" dirty="0"/>
            </a:p>
          </p:txBody>
        </p:sp>
        <p:sp>
          <p:nvSpPr>
            <p:cNvPr id="21" name="Line 23">
              <a:extLst>
                <a:ext uri="{FF2B5EF4-FFF2-40B4-BE49-F238E27FC236}">
                  <a16:creationId xmlns:a16="http://schemas.microsoft.com/office/drawing/2014/main" id="{6F0F9AC0-375A-8B68-0538-3ADD4FD8E46C}"/>
                </a:ext>
              </a:extLst>
            </p:cNvPr>
            <p:cNvSpPr>
              <a:spLocks noChangeShapeType="1"/>
            </p:cNvSpPr>
            <p:nvPr/>
          </p:nvSpPr>
          <p:spPr bwMode="auto">
            <a:xfrm>
              <a:off x="7526" y="3550"/>
              <a:ext cx="0" cy="7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2" name="Line 24">
              <a:extLst>
                <a:ext uri="{FF2B5EF4-FFF2-40B4-BE49-F238E27FC236}">
                  <a16:creationId xmlns:a16="http://schemas.microsoft.com/office/drawing/2014/main" id="{D8F97A91-A268-4ACC-5FD1-7235C2E867E9}"/>
                </a:ext>
              </a:extLst>
            </p:cNvPr>
            <p:cNvSpPr>
              <a:spLocks noChangeShapeType="1"/>
            </p:cNvSpPr>
            <p:nvPr/>
          </p:nvSpPr>
          <p:spPr bwMode="auto">
            <a:xfrm>
              <a:off x="7668" y="5112"/>
              <a:ext cx="0" cy="28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3" name="Line 25">
              <a:extLst>
                <a:ext uri="{FF2B5EF4-FFF2-40B4-BE49-F238E27FC236}">
                  <a16:creationId xmlns:a16="http://schemas.microsoft.com/office/drawing/2014/main" id="{58AD1DE2-90A6-27D1-88FB-79ADB7FA3AF5}"/>
                </a:ext>
              </a:extLst>
            </p:cNvPr>
            <p:cNvSpPr>
              <a:spLocks noChangeShapeType="1"/>
            </p:cNvSpPr>
            <p:nvPr/>
          </p:nvSpPr>
          <p:spPr bwMode="auto">
            <a:xfrm>
              <a:off x="7668" y="5964"/>
              <a:ext cx="0" cy="5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4" name="Line 26">
              <a:extLst>
                <a:ext uri="{FF2B5EF4-FFF2-40B4-BE49-F238E27FC236}">
                  <a16:creationId xmlns:a16="http://schemas.microsoft.com/office/drawing/2014/main" id="{268A51E5-39C8-9E18-B6C7-433996479E3C}"/>
                </a:ext>
              </a:extLst>
            </p:cNvPr>
            <p:cNvSpPr>
              <a:spLocks noChangeShapeType="1"/>
            </p:cNvSpPr>
            <p:nvPr/>
          </p:nvSpPr>
          <p:spPr bwMode="auto">
            <a:xfrm flipH="1">
              <a:off x="5822" y="7100"/>
              <a:ext cx="0" cy="11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5" name="Line 27">
              <a:extLst>
                <a:ext uri="{FF2B5EF4-FFF2-40B4-BE49-F238E27FC236}">
                  <a16:creationId xmlns:a16="http://schemas.microsoft.com/office/drawing/2014/main" id="{8E623082-B52E-DEDF-D324-0B60C8B36784}"/>
                </a:ext>
              </a:extLst>
            </p:cNvPr>
            <p:cNvSpPr>
              <a:spLocks noChangeShapeType="1"/>
            </p:cNvSpPr>
            <p:nvPr/>
          </p:nvSpPr>
          <p:spPr bwMode="auto">
            <a:xfrm flipH="1">
              <a:off x="7668" y="7100"/>
              <a:ext cx="0" cy="11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6" name="Text Box 28">
              <a:extLst>
                <a:ext uri="{FF2B5EF4-FFF2-40B4-BE49-F238E27FC236}">
                  <a16:creationId xmlns:a16="http://schemas.microsoft.com/office/drawing/2014/main" id="{6281D5C9-1128-5DB5-B3EC-6918C2F894B6}"/>
                </a:ext>
              </a:extLst>
            </p:cNvPr>
            <p:cNvSpPr txBox="1">
              <a:spLocks noChangeArrowheads="1"/>
            </p:cNvSpPr>
            <p:nvPr/>
          </p:nvSpPr>
          <p:spPr bwMode="auto">
            <a:xfrm>
              <a:off x="994" y="2982"/>
              <a:ext cx="1420"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a:t>Gummi </a:t>
              </a:r>
              <a:endParaRPr lang="da-DK" altLang="da-DK" sz="1800"/>
            </a:p>
          </p:txBody>
        </p:sp>
        <p:sp>
          <p:nvSpPr>
            <p:cNvPr id="27" name="Text Box 29">
              <a:extLst>
                <a:ext uri="{FF2B5EF4-FFF2-40B4-BE49-F238E27FC236}">
                  <a16:creationId xmlns:a16="http://schemas.microsoft.com/office/drawing/2014/main" id="{939619FE-8CC2-2307-C2F8-34BBB63A15F2}"/>
                </a:ext>
              </a:extLst>
            </p:cNvPr>
            <p:cNvSpPr txBox="1">
              <a:spLocks noChangeArrowheads="1"/>
            </p:cNvSpPr>
            <p:nvPr/>
          </p:nvSpPr>
          <p:spPr bwMode="auto">
            <a:xfrm>
              <a:off x="994" y="5396"/>
              <a:ext cx="1420"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Gießen</a:t>
              </a:r>
              <a:br>
                <a:rPr lang="da-DK" sz="1200" dirty="0"/>
              </a:br>
              <a:endParaRPr lang="da-DK" sz="1200" dirty="0"/>
            </a:p>
            <a:p>
              <a:pPr eaLnBrk="1" hangingPunct="1">
                <a:spcBef>
                  <a:spcPct val="0"/>
                </a:spcBef>
                <a:buFontTx/>
                <a:buNone/>
              </a:pPr>
              <a:endParaRPr lang="da-DK" altLang="da-DK" sz="1800" dirty="0"/>
            </a:p>
          </p:txBody>
        </p:sp>
        <p:sp>
          <p:nvSpPr>
            <p:cNvPr id="28" name="Line 30">
              <a:extLst>
                <a:ext uri="{FF2B5EF4-FFF2-40B4-BE49-F238E27FC236}">
                  <a16:creationId xmlns:a16="http://schemas.microsoft.com/office/drawing/2014/main" id="{CA0DA551-E3B9-CBD1-AFED-3B6051A3DD75}"/>
                </a:ext>
              </a:extLst>
            </p:cNvPr>
            <p:cNvSpPr>
              <a:spLocks noChangeShapeType="1"/>
            </p:cNvSpPr>
            <p:nvPr/>
          </p:nvSpPr>
          <p:spPr bwMode="auto">
            <a:xfrm>
              <a:off x="1704" y="3550"/>
              <a:ext cx="0" cy="184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29" name="Line 31">
              <a:extLst>
                <a:ext uri="{FF2B5EF4-FFF2-40B4-BE49-F238E27FC236}">
                  <a16:creationId xmlns:a16="http://schemas.microsoft.com/office/drawing/2014/main" id="{B0C3AD65-78AE-0349-0B43-47E5D3D8DD5C}"/>
                </a:ext>
              </a:extLst>
            </p:cNvPr>
            <p:cNvSpPr>
              <a:spLocks noChangeShapeType="1"/>
            </p:cNvSpPr>
            <p:nvPr/>
          </p:nvSpPr>
          <p:spPr bwMode="auto">
            <a:xfrm flipH="1">
              <a:off x="2414" y="5680"/>
              <a:ext cx="71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30" name="Line 32">
              <a:extLst>
                <a:ext uri="{FF2B5EF4-FFF2-40B4-BE49-F238E27FC236}">
                  <a16:creationId xmlns:a16="http://schemas.microsoft.com/office/drawing/2014/main" id="{168A4195-2A75-3F25-2DD1-B161964C367C}"/>
                </a:ext>
              </a:extLst>
            </p:cNvPr>
            <p:cNvSpPr>
              <a:spLocks noChangeShapeType="1"/>
            </p:cNvSpPr>
            <p:nvPr/>
          </p:nvSpPr>
          <p:spPr bwMode="auto">
            <a:xfrm>
              <a:off x="1846" y="5964"/>
              <a:ext cx="2130" cy="22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31" name="Text Box 33">
              <a:extLst>
                <a:ext uri="{FF2B5EF4-FFF2-40B4-BE49-F238E27FC236}">
                  <a16:creationId xmlns:a16="http://schemas.microsoft.com/office/drawing/2014/main" id="{0795855E-1D90-2117-6BCA-71764CEE58C2}"/>
                </a:ext>
              </a:extLst>
            </p:cNvPr>
            <p:cNvSpPr txBox="1">
              <a:spLocks noChangeArrowheads="1"/>
            </p:cNvSpPr>
            <p:nvPr/>
          </p:nvSpPr>
          <p:spPr bwMode="auto">
            <a:xfrm>
              <a:off x="8662" y="2982"/>
              <a:ext cx="1704" cy="568"/>
            </a:xfrm>
            <a:prstGeom prst="rect">
              <a:avLst/>
            </a:prstGeom>
            <a:solidFill>
              <a:srgbClr val="FF99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200" dirty="0" err="1"/>
                <a:t>Edelstahl</a:t>
              </a:r>
              <a:endParaRPr lang="da-DK" altLang="da-DK" sz="1800" dirty="0"/>
            </a:p>
          </p:txBody>
        </p:sp>
        <p:sp>
          <p:nvSpPr>
            <p:cNvPr id="32" name="Text Box 34">
              <a:extLst>
                <a:ext uri="{FF2B5EF4-FFF2-40B4-BE49-F238E27FC236}">
                  <a16:creationId xmlns:a16="http://schemas.microsoft.com/office/drawing/2014/main" id="{389C2060-8A9B-803D-223B-2AEF96895789}"/>
                </a:ext>
              </a:extLst>
            </p:cNvPr>
            <p:cNvSpPr txBox="1">
              <a:spLocks noChangeArrowheads="1"/>
            </p:cNvSpPr>
            <p:nvPr/>
          </p:nvSpPr>
          <p:spPr bwMode="auto">
            <a:xfrm>
              <a:off x="8804" y="4260"/>
              <a:ext cx="1846" cy="852"/>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da-DK" sz="1200" dirty="0" err="1"/>
                <a:t>Drehen</a:t>
              </a:r>
              <a:r>
                <a:rPr lang="da-DK" sz="1200" dirty="0"/>
                <a:t> und </a:t>
              </a:r>
              <a:r>
                <a:rPr lang="da-DK" sz="1200" dirty="0" err="1"/>
                <a:t>Gewindeschneiden</a:t>
              </a:r>
              <a:br>
                <a:rPr lang="da-DK" sz="1200" dirty="0"/>
              </a:br>
              <a:endParaRPr lang="da-DK" sz="1200" dirty="0"/>
            </a:p>
          </p:txBody>
        </p:sp>
        <p:sp>
          <p:nvSpPr>
            <p:cNvPr id="33" name="Text Box 35">
              <a:extLst>
                <a:ext uri="{FF2B5EF4-FFF2-40B4-BE49-F238E27FC236}">
                  <a16:creationId xmlns:a16="http://schemas.microsoft.com/office/drawing/2014/main" id="{B91AC3DA-4893-3758-2D24-08689E3D8B5C}"/>
                </a:ext>
              </a:extLst>
            </p:cNvPr>
            <p:cNvSpPr txBox="1">
              <a:spLocks noChangeArrowheads="1"/>
            </p:cNvSpPr>
            <p:nvPr/>
          </p:nvSpPr>
          <p:spPr bwMode="auto">
            <a:xfrm>
              <a:off x="8946" y="5396"/>
              <a:ext cx="1420" cy="568"/>
            </a:xfrm>
            <a:prstGeom prst="rect">
              <a:avLst/>
            </a:prstGeom>
            <a:solidFill>
              <a:srgbClr val="FFFF99"/>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sz="1200" dirty="0" err="1"/>
                <a:t>Polieren</a:t>
              </a:r>
              <a:br>
                <a:rPr lang="da-DK" sz="1200" dirty="0"/>
              </a:br>
              <a:endParaRPr lang="da-DK" sz="1200" dirty="0"/>
            </a:p>
            <a:p>
              <a:pPr eaLnBrk="1" hangingPunct="1">
                <a:spcBef>
                  <a:spcPct val="0"/>
                </a:spcBef>
                <a:buFontTx/>
                <a:buNone/>
              </a:pPr>
              <a:endParaRPr lang="da-DK" altLang="da-DK" sz="1800" dirty="0"/>
            </a:p>
          </p:txBody>
        </p:sp>
        <p:sp>
          <p:nvSpPr>
            <p:cNvPr id="34" name="Line 36">
              <a:extLst>
                <a:ext uri="{FF2B5EF4-FFF2-40B4-BE49-F238E27FC236}">
                  <a16:creationId xmlns:a16="http://schemas.microsoft.com/office/drawing/2014/main" id="{32A016C3-04DB-58B4-D03B-71C6351F95AC}"/>
                </a:ext>
              </a:extLst>
            </p:cNvPr>
            <p:cNvSpPr>
              <a:spLocks noChangeShapeType="1"/>
            </p:cNvSpPr>
            <p:nvPr/>
          </p:nvSpPr>
          <p:spPr bwMode="auto">
            <a:xfrm>
              <a:off x="9514" y="3550"/>
              <a:ext cx="0" cy="7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35" name="Line 37">
              <a:extLst>
                <a:ext uri="{FF2B5EF4-FFF2-40B4-BE49-F238E27FC236}">
                  <a16:creationId xmlns:a16="http://schemas.microsoft.com/office/drawing/2014/main" id="{01446B0C-F076-2640-19B1-54CDE9FB9FDA}"/>
                </a:ext>
              </a:extLst>
            </p:cNvPr>
            <p:cNvSpPr>
              <a:spLocks noChangeShapeType="1"/>
            </p:cNvSpPr>
            <p:nvPr/>
          </p:nvSpPr>
          <p:spPr bwMode="auto">
            <a:xfrm>
              <a:off x="9514" y="5112"/>
              <a:ext cx="0" cy="28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sp>
          <p:nvSpPr>
            <p:cNvPr id="36" name="Line 38">
              <a:extLst>
                <a:ext uri="{FF2B5EF4-FFF2-40B4-BE49-F238E27FC236}">
                  <a16:creationId xmlns:a16="http://schemas.microsoft.com/office/drawing/2014/main" id="{73CA2B60-D88B-EF38-7D7F-454D6F8C78C4}"/>
                </a:ext>
              </a:extLst>
            </p:cNvPr>
            <p:cNvSpPr>
              <a:spLocks noChangeShapeType="1"/>
            </p:cNvSpPr>
            <p:nvPr/>
          </p:nvSpPr>
          <p:spPr bwMode="auto">
            <a:xfrm flipH="1">
              <a:off x="9088" y="5964"/>
              <a:ext cx="426" cy="22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da-DK"/>
            </a:p>
          </p:txBody>
        </p:sp>
      </p:grpSp>
      <p:sp>
        <p:nvSpPr>
          <p:cNvPr id="37" name="Rectangle 39">
            <a:extLst>
              <a:ext uri="{FF2B5EF4-FFF2-40B4-BE49-F238E27FC236}">
                <a16:creationId xmlns:a16="http://schemas.microsoft.com/office/drawing/2014/main" id="{50C5DE24-AD30-D7BB-53F8-6B0A467130A6}"/>
              </a:ext>
            </a:extLst>
          </p:cNvPr>
          <p:cNvSpPr>
            <a:spLocks noChangeArrowheads="1"/>
          </p:cNvSpPr>
          <p:nvPr/>
        </p:nvSpPr>
        <p:spPr bwMode="auto">
          <a:xfrm>
            <a:off x="4143260" y="6094194"/>
            <a:ext cx="3860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de-DE" sz="2000" dirty="0"/>
              <a:t>Fig. 4: Materialien und Prozesse</a:t>
            </a:r>
            <a:endParaRPr lang="da-DK" altLang="da-DK" sz="2000" i="1" dirty="0">
              <a:latin typeface="Times New Roman" panose="02020603050405020304" pitchFamily="18" charset="0"/>
            </a:endParaRPr>
          </a:p>
        </p:txBody>
      </p:sp>
      <p:sp>
        <p:nvSpPr>
          <p:cNvPr id="38" name="Rektangel 37">
            <a:extLst>
              <a:ext uri="{FF2B5EF4-FFF2-40B4-BE49-F238E27FC236}">
                <a16:creationId xmlns:a16="http://schemas.microsoft.com/office/drawing/2014/main" id="{D9293DD4-F2FF-7459-A657-A79D191EF857}"/>
              </a:ext>
            </a:extLst>
          </p:cNvPr>
          <p:cNvSpPr/>
          <p:nvPr/>
        </p:nvSpPr>
        <p:spPr>
          <a:xfrm>
            <a:off x="993543" y="328308"/>
            <a:ext cx="10655085" cy="646331"/>
          </a:xfrm>
          <a:prstGeom prst="rect">
            <a:avLst/>
          </a:prstGeom>
        </p:spPr>
        <p:txBody>
          <a:bodyPr wrap="square">
            <a:spAutoFit/>
          </a:bodyPr>
          <a:lstStyle/>
          <a:p>
            <a:r>
              <a:rPr lang="de-DE" dirty="0"/>
              <a:t>Außerdem wird erfasst, welche Prozesse die verschiedenen Materialien durchlaufen haben (Gießen, Fräsen, Schweißen usw.).</a:t>
            </a:r>
            <a:endParaRPr lang="da-DK" dirty="0"/>
          </a:p>
        </p:txBody>
      </p:sp>
    </p:spTree>
    <p:extLst>
      <p:ext uri="{BB962C8B-B14F-4D97-AF65-F5344CB8AC3E}">
        <p14:creationId xmlns:p14="http://schemas.microsoft.com/office/powerpoint/2010/main" val="1758915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485">
            <a:extLst>
              <a:ext uri="{FF2B5EF4-FFF2-40B4-BE49-F238E27FC236}">
                <a16:creationId xmlns:a16="http://schemas.microsoft.com/office/drawing/2014/main" id="{3047DF01-42CA-B045-7147-3C8ABB33718E}"/>
              </a:ext>
            </a:extLst>
          </p:cNvPr>
          <p:cNvGraphicFramePr>
            <a:graphicFrameLocks noGrp="1"/>
          </p:cNvGraphicFramePr>
          <p:nvPr>
            <p:extLst>
              <p:ext uri="{D42A27DB-BD31-4B8C-83A1-F6EECF244321}">
                <p14:modId xmlns:p14="http://schemas.microsoft.com/office/powerpoint/2010/main" val="2521873847"/>
              </p:ext>
            </p:extLst>
          </p:nvPr>
        </p:nvGraphicFramePr>
        <p:xfrm>
          <a:off x="1053885" y="661456"/>
          <a:ext cx="9613661" cy="5486400"/>
        </p:xfrm>
        <a:graphic>
          <a:graphicData uri="http://schemas.openxmlformats.org/drawingml/2006/table">
            <a:tbl>
              <a:tblPr/>
              <a:tblGrid>
                <a:gridCol w="1402139">
                  <a:extLst>
                    <a:ext uri="{9D8B030D-6E8A-4147-A177-3AD203B41FA5}">
                      <a16:colId xmlns:a16="http://schemas.microsoft.com/office/drawing/2014/main" val="20000"/>
                    </a:ext>
                  </a:extLst>
                </a:gridCol>
                <a:gridCol w="1402139">
                  <a:extLst>
                    <a:ext uri="{9D8B030D-6E8A-4147-A177-3AD203B41FA5}">
                      <a16:colId xmlns:a16="http://schemas.microsoft.com/office/drawing/2014/main" val="20001"/>
                    </a:ext>
                  </a:extLst>
                </a:gridCol>
                <a:gridCol w="648093">
                  <a:extLst>
                    <a:ext uri="{9D8B030D-6E8A-4147-A177-3AD203B41FA5}">
                      <a16:colId xmlns:a16="http://schemas.microsoft.com/office/drawing/2014/main" val="20002"/>
                    </a:ext>
                  </a:extLst>
                </a:gridCol>
                <a:gridCol w="1193761">
                  <a:extLst>
                    <a:ext uri="{9D8B030D-6E8A-4147-A177-3AD203B41FA5}">
                      <a16:colId xmlns:a16="http://schemas.microsoft.com/office/drawing/2014/main" val="20003"/>
                    </a:ext>
                  </a:extLst>
                </a:gridCol>
                <a:gridCol w="1041892">
                  <a:extLst>
                    <a:ext uri="{9D8B030D-6E8A-4147-A177-3AD203B41FA5}">
                      <a16:colId xmlns:a16="http://schemas.microsoft.com/office/drawing/2014/main" val="20004"/>
                    </a:ext>
                  </a:extLst>
                </a:gridCol>
                <a:gridCol w="3925637">
                  <a:extLst>
                    <a:ext uri="{9D8B030D-6E8A-4147-A177-3AD203B41FA5}">
                      <a16:colId xmlns:a16="http://schemas.microsoft.com/office/drawing/2014/main" val="20005"/>
                    </a:ext>
                  </a:extLst>
                </a:gridCol>
              </a:tblGrid>
              <a:tr h="3417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err="1">
                          <a:ln>
                            <a:noFill/>
                          </a:ln>
                          <a:solidFill>
                            <a:srgbClr val="000000"/>
                          </a:solidFill>
                          <a:effectLst/>
                          <a:latin typeface="Times New Roman" pitchFamily="18" charset="0"/>
                          <a:cs typeface="Times New Roman" pitchFamily="18" charset="0"/>
                        </a:rPr>
                        <a:t>Material</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err="1">
                          <a:ln>
                            <a:noFill/>
                          </a:ln>
                          <a:solidFill>
                            <a:srgbClr val="000000"/>
                          </a:solidFill>
                          <a:effectLst/>
                          <a:latin typeface="Times New Roman" pitchFamily="18" charset="0"/>
                          <a:cs typeface="Times New Roman" pitchFamily="18" charset="0"/>
                        </a:rPr>
                        <a:t>Prozess</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Kg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mPt/kg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err="1">
                          <a:ln>
                            <a:noFill/>
                          </a:ln>
                          <a:solidFill>
                            <a:srgbClr val="000000"/>
                          </a:solidFill>
                          <a:effectLst/>
                          <a:latin typeface="Times New Roman" pitchFamily="18" charset="0"/>
                          <a:cs typeface="Times New Roman" pitchFamily="18" charset="0"/>
                        </a:rPr>
                        <a:t>mPt</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err="1">
                          <a:ln>
                            <a:noFill/>
                          </a:ln>
                          <a:solidFill>
                            <a:srgbClr val="000000"/>
                          </a:solidFill>
                          <a:effectLst/>
                          <a:latin typeface="Times New Roman" pitchFamily="18" charset="0"/>
                          <a:cs typeface="Times New Roman" pitchFamily="18" charset="0"/>
                        </a:rPr>
                        <a:t>Bemerkung</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a-DK" dirty="0" err="1"/>
                        <a:t>Gusseisen</a:t>
                      </a:r>
                      <a:r>
                        <a:rPr lang="da-DK" dirty="0"/>
                        <a:t> </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Gewinnung</a:t>
                      </a:r>
                      <a:endParaRPr lang="da-DK"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13</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26,00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a-DK" dirty="0" err="1"/>
                        <a:t>Geschätzter</a:t>
                      </a:r>
                      <a:r>
                        <a:rPr lang="da-DK" dirty="0"/>
                        <a:t> </a:t>
                      </a:r>
                      <a:r>
                        <a:rPr lang="da-DK" dirty="0" err="1"/>
                        <a:t>Wert</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Fräsen</a:t>
                      </a:r>
                      <a:endParaRPr lang="da-DK"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0,42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0,42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80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EPDM-gummi</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Extrusion</a:t>
                      </a:r>
                      <a:br>
                        <a:rPr lang="da-DK" dirty="0"/>
                      </a:br>
                      <a:endParaRPr lang="da-DK"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0,069</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4,1</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0,28</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Stahl</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Gewinnung</a:t>
                      </a:r>
                      <a:endParaRPr lang="da-DK"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3</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4,3</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12,90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17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Ziehen</a:t>
                      </a:r>
                      <a:endParaRPr lang="da-DK"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3</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0,58</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1,74</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80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Schweißen</a:t>
                      </a:r>
                      <a:endParaRPr lang="da-DK"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500</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0,0074</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3,70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Die Schweißnaht wurde als 500 Punktschweißungen angesetzt.</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err="1">
                          <a:ln>
                            <a:noFill/>
                          </a:ln>
                          <a:solidFill>
                            <a:srgbClr val="000000"/>
                          </a:solidFill>
                          <a:effectLst/>
                          <a:latin typeface="Times New Roman" pitchFamily="18" charset="0"/>
                          <a:cs typeface="Times New Roman" pitchFamily="18" charset="0"/>
                        </a:rPr>
                        <a:t>Edelstahl</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Gewinnung</a:t>
                      </a:r>
                      <a:endParaRPr lang="da-DK"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0,1</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17</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1,70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980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a-DK" dirty="0" err="1"/>
                        <a:t>Drehen</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0,025</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0,42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rgbClr val="000000"/>
                          </a:solidFill>
                          <a:effectLst/>
                          <a:latin typeface="Times New Roman" pitchFamily="18" charset="0"/>
                          <a:cs typeface="Times New Roman" pitchFamily="18" charset="0"/>
                        </a:rPr>
                        <a:t>0,01</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Messing</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dirty="0" err="1"/>
                        <a:t>Gewinnung</a:t>
                      </a:r>
                      <a:endParaRPr lang="da-DK"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0,6</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125</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75,00</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a-DK" dirty="0" err="1"/>
                        <a:t>Geschätzter</a:t>
                      </a:r>
                      <a:r>
                        <a:rPr lang="da-DK" dirty="0"/>
                        <a:t> </a:t>
                      </a:r>
                      <a:r>
                        <a:rPr lang="da-DK" dirty="0" err="1"/>
                        <a:t>Wert</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5980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a-DK" dirty="0" err="1"/>
                        <a:t>Drehen</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0,078</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0,12</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0" i="0" u="none" strike="noStrike" cap="none" normalizeH="0" baseline="0">
                          <a:ln>
                            <a:noFill/>
                          </a:ln>
                          <a:solidFill>
                            <a:srgbClr val="000000"/>
                          </a:solidFill>
                          <a:effectLst/>
                          <a:latin typeface="Times New Roman" pitchFamily="18" charset="0"/>
                          <a:cs typeface="Times New Roman" pitchFamily="18" charset="0"/>
                        </a:rPr>
                        <a:t>0,01</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dirty="0"/>
                        <a:t>Der Wert für Aluminium wurde verwendet.</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41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dirty="0" err="1">
                          <a:ln>
                            <a:noFill/>
                          </a:ln>
                          <a:solidFill>
                            <a:srgbClr val="000000"/>
                          </a:solidFill>
                          <a:effectLst/>
                          <a:latin typeface="Times New Roman" pitchFamily="18" charset="0"/>
                          <a:cs typeface="Times New Roman" pitchFamily="18" charset="0"/>
                        </a:rPr>
                        <a:t>Gesamt</a:t>
                      </a: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none" strike="noStrike" cap="none" normalizeH="0" baseline="0">
                          <a:ln>
                            <a:noFill/>
                          </a:ln>
                          <a:solidFill>
                            <a:srgbClr val="000000"/>
                          </a:solidFill>
                          <a:effectLst/>
                          <a:latin typeface="Times New Roman" pitchFamily="18" charset="0"/>
                          <a:cs typeface="Times New Roman" pitchFamily="18" charset="0"/>
                        </a:rPr>
                        <a:t>15</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1800" b="1" i="0" u="sng" strike="noStrike" cap="none" normalizeH="0" baseline="0">
                          <a:ln>
                            <a:noFill/>
                          </a:ln>
                          <a:solidFill>
                            <a:srgbClr val="000000"/>
                          </a:solidFill>
                          <a:effectLst/>
                          <a:latin typeface="Times New Roman" pitchFamily="18" charset="0"/>
                          <a:cs typeface="Times New Roman" pitchFamily="18" charset="0"/>
                        </a:rPr>
                        <a:t>121,76</a:t>
                      </a:r>
                      <a:endParaRPr kumimoji="0" lang="da-DK" sz="1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18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3" name="Rectangle 486">
            <a:extLst>
              <a:ext uri="{FF2B5EF4-FFF2-40B4-BE49-F238E27FC236}">
                <a16:creationId xmlns:a16="http://schemas.microsoft.com/office/drawing/2014/main" id="{7AB82C42-57EC-FB46-FF79-C648D86AEE5F}"/>
              </a:ext>
            </a:extLst>
          </p:cNvPr>
          <p:cNvSpPr>
            <a:spLocks noChangeArrowheads="1"/>
          </p:cNvSpPr>
          <p:nvPr/>
        </p:nvSpPr>
        <p:spPr bwMode="auto">
          <a:xfrm>
            <a:off x="1053885" y="6341780"/>
            <a:ext cx="668131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de-DE" sz="1600" dirty="0"/>
              <a:t>Tabelle 3: Erfassung der Umweltwirkung bei der Herstellung der Pumpe</a:t>
            </a:r>
          </a:p>
        </p:txBody>
      </p:sp>
      <p:sp>
        <p:nvSpPr>
          <p:cNvPr id="4" name="Rektangel 3">
            <a:extLst>
              <a:ext uri="{FF2B5EF4-FFF2-40B4-BE49-F238E27FC236}">
                <a16:creationId xmlns:a16="http://schemas.microsoft.com/office/drawing/2014/main" id="{E21029E9-B249-2AB2-4680-19CEC7205C81}"/>
              </a:ext>
            </a:extLst>
          </p:cNvPr>
          <p:cNvSpPr/>
          <p:nvPr/>
        </p:nvSpPr>
        <p:spPr>
          <a:xfrm>
            <a:off x="2025195" y="-10886"/>
            <a:ext cx="8642349" cy="646331"/>
          </a:xfrm>
          <a:prstGeom prst="rect">
            <a:avLst/>
          </a:prstGeom>
        </p:spPr>
        <p:txBody>
          <a:bodyPr wrap="square">
            <a:spAutoFit/>
          </a:bodyPr>
          <a:lstStyle/>
          <a:p>
            <a:r>
              <a:rPr lang="de-DE" dirty="0"/>
              <a:t>Nun kann die Umweltwirkung anhand von Tabellen oder mit Hilfe der genannten Software ermittelt werden.</a:t>
            </a:r>
            <a:endParaRPr lang="da-DK" dirty="0"/>
          </a:p>
        </p:txBody>
      </p:sp>
    </p:spTree>
    <p:extLst>
      <p:ext uri="{BB962C8B-B14F-4D97-AF65-F5344CB8AC3E}">
        <p14:creationId xmlns:p14="http://schemas.microsoft.com/office/powerpoint/2010/main" val="368293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9E58C1D-6A3F-0D8F-0826-C471F8B19CEB}"/>
              </a:ext>
            </a:extLst>
          </p:cNvPr>
          <p:cNvSpPr/>
          <p:nvPr/>
        </p:nvSpPr>
        <p:spPr>
          <a:xfrm>
            <a:off x="782663" y="557875"/>
            <a:ext cx="10693831" cy="5632311"/>
          </a:xfrm>
          <a:prstGeom prst="rect">
            <a:avLst/>
          </a:prstGeom>
        </p:spPr>
        <p:txBody>
          <a:bodyPr wrap="square">
            <a:spAutoFit/>
          </a:bodyPr>
          <a:lstStyle/>
          <a:p>
            <a:r>
              <a:rPr lang="de-DE" b="1" dirty="0"/>
              <a:t>Transport vom Produktionsstandort in Deutschland zu einem Schiff in Dänemark</a:t>
            </a:r>
            <a:br>
              <a:rPr lang="de-DE" dirty="0"/>
            </a:br>
            <a:r>
              <a:rPr lang="de-DE" dirty="0"/>
              <a:t>Die nächste Phase im Lebenszyklus der Pumpe ist der Transport vom Herstellungsort zum Einsatzort.</a:t>
            </a:r>
            <a:br>
              <a:rPr lang="de-DE" dirty="0"/>
            </a:br>
            <a:r>
              <a:rPr lang="de-DE" dirty="0"/>
              <a:t>Die Pumpe wird in Süddeutschland gefertigt und soll auf einem Schiff in Dänemark installiert werden, daher wird mit LKW‑Transport gerechnet.</a:t>
            </a:r>
          </a:p>
          <a:p>
            <a:br>
              <a:rPr lang="de-DE" dirty="0"/>
            </a:br>
            <a:r>
              <a:rPr lang="de-DE" dirty="0"/>
              <a:t>Die fertige Pumpe wiegt 15 kg und muss 1200 km transportiert werden, entsprechend 0,015 × 1200 = 18 </a:t>
            </a:r>
            <a:r>
              <a:rPr lang="de-DE" dirty="0" err="1"/>
              <a:t>Tonnen·km</a:t>
            </a:r>
            <a:r>
              <a:rPr lang="de-DE" dirty="0"/>
              <a:t>.</a:t>
            </a:r>
            <a:br>
              <a:rPr lang="de-DE" dirty="0"/>
            </a:br>
            <a:endParaRPr lang="de-DE" dirty="0"/>
          </a:p>
          <a:p>
            <a:r>
              <a:rPr lang="de-DE" dirty="0"/>
              <a:t>Laut </a:t>
            </a:r>
            <a:r>
              <a:rPr lang="de-DE" dirty="0" err="1"/>
              <a:t>Ecoscan</a:t>
            </a:r>
            <a:r>
              <a:rPr lang="de-DE" dirty="0"/>
              <a:t> beträgt die Umweltbelastung beim LKW‑Transport 0,34 </a:t>
            </a:r>
            <a:r>
              <a:rPr lang="de-DE" dirty="0" err="1"/>
              <a:t>mPt</a:t>
            </a:r>
            <a:r>
              <a:rPr lang="de-DE" dirty="0"/>
              <a:t>/(</a:t>
            </a:r>
            <a:r>
              <a:rPr lang="de-DE" dirty="0" err="1"/>
              <a:t>Tonnen·km</a:t>
            </a:r>
            <a:r>
              <a:rPr lang="de-DE" dirty="0"/>
              <a:t>), sodass die gesamte Belastung durch den Transport 18 × 0,34 = 6,12 </a:t>
            </a:r>
            <a:r>
              <a:rPr lang="de-DE" dirty="0" err="1"/>
              <a:t>mPt</a:t>
            </a:r>
            <a:r>
              <a:rPr lang="de-DE" dirty="0"/>
              <a:t> beträgt.</a:t>
            </a:r>
          </a:p>
          <a:p>
            <a:endParaRPr lang="de-DE" dirty="0"/>
          </a:p>
          <a:p>
            <a:r>
              <a:rPr lang="de-DE" b="1" dirty="0"/>
              <a:t>Betriebskosten der Pumpe</a:t>
            </a:r>
            <a:br>
              <a:rPr lang="de-DE" dirty="0"/>
            </a:br>
            <a:r>
              <a:rPr lang="de-DE" dirty="0"/>
              <a:t>Nun wird die Umweltwirkung während der Nutzung der Pumpe berechnet: Es ist eine durchschnittliche Betriebszeit von 1,15 Stunden pro Tag angegeben, eine elektrische Leistungsaufnahme von 236 W, und es wird – wie erwähnt – mit einer Lebensdauer von 10 Jahren gerechnet.</a:t>
            </a:r>
          </a:p>
          <a:p>
            <a:br>
              <a:rPr lang="de-DE" dirty="0"/>
            </a:br>
            <a:r>
              <a:rPr lang="de-DE" dirty="0"/>
              <a:t>Dies ergibt einen gesamten Stromverbrauch über die Lebensdauer von</a:t>
            </a:r>
            <a:br>
              <a:rPr lang="de-DE" dirty="0"/>
            </a:br>
            <a:r>
              <a:rPr lang="de-DE" dirty="0"/>
              <a:t>236 × 1,15 × 365 × 10 = 990.600 Wh = 991 kWh.</a:t>
            </a:r>
          </a:p>
          <a:p>
            <a:br>
              <a:rPr lang="de-DE" dirty="0"/>
            </a:br>
            <a:r>
              <a:rPr lang="de-DE" dirty="0"/>
              <a:t>Die Stromerzeugung verursacht eine Belastung von 0,67 </a:t>
            </a:r>
            <a:r>
              <a:rPr lang="de-DE" dirty="0" err="1"/>
              <a:t>mPt</a:t>
            </a:r>
            <a:r>
              <a:rPr lang="de-DE" dirty="0"/>
              <a:t>/kWh, insgesamt also 991 × 0,67 = 664 </a:t>
            </a:r>
            <a:r>
              <a:rPr lang="de-DE" dirty="0" err="1"/>
              <a:t>mPt</a:t>
            </a:r>
            <a:r>
              <a:rPr lang="de-DE" dirty="0"/>
              <a:t>.</a:t>
            </a:r>
          </a:p>
        </p:txBody>
      </p:sp>
    </p:spTree>
    <p:extLst>
      <p:ext uri="{BB962C8B-B14F-4D97-AF65-F5344CB8AC3E}">
        <p14:creationId xmlns:p14="http://schemas.microsoft.com/office/powerpoint/2010/main" val="1535370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65">
            <a:extLst>
              <a:ext uri="{FF2B5EF4-FFF2-40B4-BE49-F238E27FC236}">
                <a16:creationId xmlns:a16="http://schemas.microsoft.com/office/drawing/2014/main" id="{A76738A5-004E-21DA-462D-B2E081CAE2CD}"/>
              </a:ext>
            </a:extLst>
          </p:cNvPr>
          <p:cNvGraphicFramePr>
            <a:graphicFrameLocks noGrp="1"/>
          </p:cNvGraphicFramePr>
          <p:nvPr>
            <p:extLst>
              <p:ext uri="{D42A27DB-BD31-4B8C-83A1-F6EECF244321}">
                <p14:modId xmlns:p14="http://schemas.microsoft.com/office/powerpoint/2010/main" val="1404812177"/>
              </p:ext>
            </p:extLst>
          </p:nvPr>
        </p:nvGraphicFramePr>
        <p:xfrm>
          <a:off x="2115519" y="446541"/>
          <a:ext cx="7832550" cy="5144136"/>
        </p:xfrm>
        <a:graphic>
          <a:graphicData uri="http://schemas.openxmlformats.org/drawingml/2006/table">
            <a:tbl>
              <a:tblPr/>
              <a:tblGrid>
                <a:gridCol w="1771475">
                  <a:extLst>
                    <a:ext uri="{9D8B030D-6E8A-4147-A177-3AD203B41FA5}">
                      <a16:colId xmlns:a16="http://schemas.microsoft.com/office/drawing/2014/main" val="20000"/>
                    </a:ext>
                  </a:extLst>
                </a:gridCol>
                <a:gridCol w="1208087">
                  <a:extLst>
                    <a:ext uri="{9D8B030D-6E8A-4147-A177-3AD203B41FA5}">
                      <a16:colId xmlns:a16="http://schemas.microsoft.com/office/drawing/2014/main" val="20001"/>
                    </a:ext>
                  </a:extLst>
                </a:gridCol>
                <a:gridCol w="2435225">
                  <a:extLst>
                    <a:ext uri="{9D8B030D-6E8A-4147-A177-3AD203B41FA5}">
                      <a16:colId xmlns:a16="http://schemas.microsoft.com/office/drawing/2014/main" val="20002"/>
                    </a:ext>
                  </a:extLst>
                </a:gridCol>
                <a:gridCol w="1365250">
                  <a:extLst>
                    <a:ext uri="{9D8B030D-6E8A-4147-A177-3AD203B41FA5}">
                      <a16:colId xmlns:a16="http://schemas.microsoft.com/office/drawing/2014/main" val="20003"/>
                    </a:ext>
                  </a:extLst>
                </a:gridCol>
                <a:gridCol w="1052513">
                  <a:extLst>
                    <a:ext uri="{9D8B030D-6E8A-4147-A177-3AD203B41FA5}">
                      <a16:colId xmlns:a16="http://schemas.microsoft.com/office/drawing/2014/main" val="20004"/>
                    </a:ext>
                  </a:extLst>
                </a:gridCol>
              </a:tblGrid>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err="1">
                          <a:ln>
                            <a:noFill/>
                          </a:ln>
                          <a:solidFill>
                            <a:srgbClr val="000000"/>
                          </a:solidFill>
                          <a:effectLst/>
                          <a:latin typeface="Times New Roman" pitchFamily="18" charset="0"/>
                          <a:cs typeface="Times New Roman" pitchFamily="18" charset="0"/>
                        </a:rPr>
                        <a:t>Material</a:t>
                      </a:r>
                      <a:endParaRPr kumimoji="0" lang="da-DK" sz="2000" b="0" i="0" u="none" strike="noStrike" cap="none" normalizeH="0" baseline="0" dirty="0">
                        <a:ln>
                          <a:noFill/>
                        </a:ln>
                        <a:solidFill>
                          <a:schemeClr val="tx1"/>
                        </a:solidFill>
                        <a:effectLst/>
                        <a:latin typeface="Arial"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[kg]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err="1">
                          <a:ln>
                            <a:noFill/>
                          </a:ln>
                          <a:solidFill>
                            <a:srgbClr val="000000"/>
                          </a:solidFill>
                          <a:effectLst/>
                          <a:latin typeface="Times New Roman" pitchFamily="18" charset="0"/>
                          <a:cs typeface="Times New Roman" pitchFamily="18" charset="0"/>
                        </a:rPr>
                        <a:t>Methode</a:t>
                      </a:r>
                      <a:endParaRPr kumimoji="0" lang="da-DK"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[mPt/kg]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[mPt]</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8420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a-DK" sz="2000" dirty="0" err="1"/>
                        <a:t>Gusseisen</a:t>
                      </a:r>
                      <a:br>
                        <a:rPr lang="da-DK" sz="2000" dirty="0"/>
                      </a:br>
                      <a:endParaRPr lang="da-DK" sz="2000"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11</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da-DK" sz="2000" b="0" dirty="0" err="1"/>
                        <a:t>Recycling</a:t>
                      </a:r>
                      <a:r>
                        <a:rPr lang="da-DK" sz="2000" b="0" dirty="0"/>
                        <a:t> als Stahl</a:t>
                      </a:r>
                      <a:br>
                        <a:rPr lang="da-DK" sz="2000" b="0" dirty="0"/>
                      </a:br>
                      <a:endParaRPr lang="da-DK" sz="2000" b="0"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8,8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a:ln>
                            <a:noFill/>
                          </a:ln>
                          <a:solidFill>
                            <a:srgbClr val="000000"/>
                          </a:solidFill>
                          <a:effectLst/>
                          <a:latin typeface="Times New Roman" pitchFamily="18" charset="0"/>
                          <a:cs typeface="Times New Roman" pitchFamily="18" charset="0"/>
                        </a:rPr>
                        <a:t>Stahl</a:t>
                      </a:r>
                      <a:endParaRPr kumimoji="0" lang="da-DK"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3</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da-DK" sz="2000" b="0" dirty="0" err="1"/>
                        <a:t>Recycling</a:t>
                      </a:r>
                      <a:r>
                        <a:rPr lang="da-DK" sz="2000" b="0" dirty="0"/>
                        <a:t> als Stahl</a:t>
                      </a:r>
                      <a:br>
                        <a:rPr lang="da-DK" sz="2000" b="0" dirty="0"/>
                      </a:br>
                      <a:endParaRPr lang="da-DK" sz="2000" b="0"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2,4</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4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err="1">
                          <a:ln>
                            <a:noFill/>
                          </a:ln>
                          <a:solidFill>
                            <a:srgbClr val="000000"/>
                          </a:solidFill>
                          <a:effectLst/>
                          <a:latin typeface="Times New Roman" pitchFamily="18" charset="0"/>
                          <a:cs typeface="Times New Roman" pitchFamily="18" charset="0"/>
                        </a:rPr>
                        <a:t>Edelstahl</a:t>
                      </a:r>
                      <a:endParaRPr kumimoji="0" lang="da-DK"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dirty="0">
                          <a:ln>
                            <a:noFill/>
                          </a:ln>
                          <a:solidFill>
                            <a:srgbClr val="000000"/>
                          </a:solidFill>
                          <a:effectLst/>
                          <a:latin typeface="Times New Roman" pitchFamily="18" charset="0"/>
                          <a:cs typeface="Times New Roman" pitchFamily="18" charset="0"/>
                        </a:rPr>
                        <a:t>0,075</a:t>
                      </a:r>
                      <a:endParaRPr kumimoji="0" lang="da-DK"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da-DK" sz="2000" b="0" dirty="0" err="1"/>
                        <a:t>Recycling</a:t>
                      </a:r>
                      <a:r>
                        <a:rPr lang="da-DK" sz="2000" b="0" dirty="0"/>
                        <a:t> als Stahl</a:t>
                      </a:r>
                      <a:br>
                        <a:rPr lang="da-DK" sz="2000" b="0" dirty="0"/>
                      </a:br>
                      <a:endParaRPr lang="da-DK" sz="2000" b="0"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0,1</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Messing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0,509</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da-DK" sz="2000" b="0" dirty="0" err="1"/>
                        <a:t>Recycling</a:t>
                      </a:r>
                      <a:br>
                        <a:rPr lang="da-DK" sz="2000" b="0" dirty="0"/>
                      </a:br>
                      <a:endParaRPr lang="da-DK" sz="2000" b="0" dirty="0"/>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22</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11,2</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4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Messing</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0,013</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a-DK" sz="2000" dirty="0" err="1"/>
                        <a:t>Verbrennung</a:t>
                      </a:r>
                      <a:endParaRPr kumimoji="0" lang="da-DK"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-16</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-0,2</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Gummi</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0,069</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a-DK" sz="2000" dirty="0" err="1"/>
                        <a:t>Verbrennung</a:t>
                      </a:r>
                      <a:endParaRPr kumimoji="0" lang="da-DK"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1,8</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0" i="0" u="none" strike="noStrike" cap="none" normalizeH="0" baseline="0">
                          <a:ln>
                            <a:noFill/>
                          </a:ln>
                          <a:solidFill>
                            <a:srgbClr val="000000"/>
                          </a:solidFill>
                          <a:effectLst/>
                          <a:latin typeface="Times New Roman" pitchFamily="18" charset="0"/>
                          <a:cs typeface="Times New Roman" pitchFamily="18" charset="0"/>
                        </a:rPr>
                        <a:t>0,1</a:t>
                      </a: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84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2000" b="1" i="0" u="none" strike="noStrike" cap="none" normalizeH="0" baseline="0" dirty="0" err="1">
                          <a:ln>
                            <a:noFill/>
                          </a:ln>
                          <a:solidFill>
                            <a:srgbClr val="000000"/>
                          </a:solidFill>
                          <a:effectLst/>
                          <a:latin typeface="Times New Roman" pitchFamily="18" charset="0"/>
                          <a:cs typeface="Times New Roman" pitchFamily="18" charset="0"/>
                        </a:rPr>
                        <a:t>Gesamt</a:t>
                      </a:r>
                      <a:endParaRPr kumimoji="0" lang="da-DK"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a-DK"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a-DK" sz="2000" b="1" i="0" u="sng" strike="noStrike" cap="none" normalizeH="0" baseline="0" dirty="0">
                          <a:ln>
                            <a:noFill/>
                          </a:ln>
                          <a:solidFill>
                            <a:srgbClr val="000000"/>
                          </a:solidFill>
                          <a:effectLst/>
                          <a:latin typeface="Times New Roman" pitchFamily="18" charset="0"/>
                          <a:cs typeface="Times New Roman" pitchFamily="18" charset="0"/>
                        </a:rPr>
                        <a:t>22,4</a:t>
                      </a:r>
                      <a:endParaRPr kumimoji="0" lang="da-DK"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3" name="Rectangle 266">
            <a:extLst>
              <a:ext uri="{FF2B5EF4-FFF2-40B4-BE49-F238E27FC236}">
                <a16:creationId xmlns:a16="http://schemas.microsoft.com/office/drawing/2014/main" id="{7619F900-858F-D421-62A0-B67CFAF818F3}"/>
              </a:ext>
            </a:extLst>
          </p:cNvPr>
          <p:cNvSpPr>
            <a:spLocks noChangeArrowheads="1"/>
          </p:cNvSpPr>
          <p:nvPr/>
        </p:nvSpPr>
        <p:spPr bwMode="auto">
          <a:xfrm>
            <a:off x="2401805" y="5629698"/>
            <a:ext cx="73248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de-DE" sz="2000" dirty="0"/>
              <a:t>Tabelle 4: Umweltbelastung bei der Entsorgung der Materialien</a:t>
            </a:r>
            <a:endParaRPr lang="da-DK" altLang="da-DK" sz="2000" i="1" dirty="0">
              <a:latin typeface="Times New Roman" panose="02020603050405020304" pitchFamily="18" charset="0"/>
            </a:endParaRPr>
          </a:p>
        </p:txBody>
      </p:sp>
    </p:spTree>
    <p:extLst>
      <p:ext uri="{BB962C8B-B14F-4D97-AF65-F5344CB8AC3E}">
        <p14:creationId xmlns:p14="http://schemas.microsoft.com/office/powerpoint/2010/main" val="3175245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4">
            <a:extLst>
              <a:ext uri="{FF2B5EF4-FFF2-40B4-BE49-F238E27FC236}">
                <a16:creationId xmlns:a16="http://schemas.microsoft.com/office/drawing/2014/main" id="{5B57AA2E-0408-86FD-D9B7-856D5DC6020D}"/>
              </a:ext>
            </a:extLst>
          </p:cNvPr>
          <p:cNvGraphicFramePr>
            <a:graphicFrameLocks noChangeAspect="1"/>
          </p:cNvGraphicFramePr>
          <p:nvPr>
            <p:extLst>
              <p:ext uri="{D42A27DB-BD31-4B8C-83A1-F6EECF244321}">
                <p14:modId xmlns:p14="http://schemas.microsoft.com/office/powerpoint/2010/main" val="2478620525"/>
              </p:ext>
            </p:extLst>
          </p:nvPr>
        </p:nvGraphicFramePr>
        <p:xfrm>
          <a:off x="2161722" y="500970"/>
          <a:ext cx="8064500" cy="4745037"/>
        </p:xfrm>
        <a:graphic>
          <a:graphicData uri="http://schemas.openxmlformats.org/presentationml/2006/ole">
            <mc:AlternateContent xmlns:mc="http://schemas.openxmlformats.org/markup-compatibility/2006">
              <mc:Choice xmlns:v="urn:schemas-microsoft-com:vml" Requires="v">
                <p:oleObj name="Regneark" r:id="rId2" imgW="4676671" imgH="2600319" progId="Excel.Sheet.8">
                  <p:embed/>
                </p:oleObj>
              </mc:Choice>
              <mc:Fallback>
                <p:oleObj name="Regneark" r:id="rId2" imgW="4676671" imgH="2600319" progId="Excel.Sheet.8">
                  <p:embed/>
                  <p:pic>
                    <p:nvPicPr>
                      <p:cNvPr id="2" name="Object 4">
                        <a:extLst>
                          <a:ext uri="{FF2B5EF4-FFF2-40B4-BE49-F238E27FC236}">
                            <a16:creationId xmlns:a16="http://schemas.microsoft.com/office/drawing/2014/main" id="{5B57AA2E-0408-86FD-D9B7-856D5DC602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1722" y="500970"/>
                        <a:ext cx="8064500" cy="474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Rectangle 7">
            <a:extLst>
              <a:ext uri="{FF2B5EF4-FFF2-40B4-BE49-F238E27FC236}">
                <a16:creationId xmlns:a16="http://schemas.microsoft.com/office/drawing/2014/main" id="{84E4D2B3-A01C-DD01-81A5-E14D814BDDD5}"/>
              </a:ext>
            </a:extLst>
          </p:cNvPr>
          <p:cNvSpPr>
            <a:spLocks noChangeArrowheads="1"/>
          </p:cNvSpPr>
          <p:nvPr/>
        </p:nvSpPr>
        <p:spPr bwMode="auto">
          <a:xfrm>
            <a:off x="5067439" y="5755125"/>
            <a:ext cx="41248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de-DE" sz="1200" b="1" dirty="0"/>
              <a:t>Fig. 5: Umweltbelastung im Lebenszyklus der Pumpe</a:t>
            </a:r>
            <a:br>
              <a:rPr lang="de-DE" sz="1200" b="1" dirty="0"/>
            </a:br>
            <a:endParaRPr lang="de-DE" sz="1200" b="1" dirty="0"/>
          </a:p>
        </p:txBody>
      </p:sp>
      <p:sp>
        <p:nvSpPr>
          <p:cNvPr id="5" name="Tekstfelt 4">
            <a:extLst>
              <a:ext uri="{FF2B5EF4-FFF2-40B4-BE49-F238E27FC236}">
                <a16:creationId xmlns:a16="http://schemas.microsoft.com/office/drawing/2014/main" id="{E2F7D55B-E6B4-BF40-C5AE-FFC18BE16013}"/>
              </a:ext>
            </a:extLst>
          </p:cNvPr>
          <p:cNvSpPr txBox="1"/>
          <p:nvPr/>
        </p:nvSpPr>
        <p:spPr>
          <a:xfrm rot="16200000">
            <a:off x="372593" y="2594086"/>
            <a:ext cx="2672191" cy="738664"/>
          </a:xfrm>
          <a:prstGeom prst="rect">
            <a:avLst/>
          </a:prstGeom>
          <a:noFill/>
        </p:spPr>
        <p:txBody>
          <a:bodyPr wrap="square">
            <a:spAutoFit/>
          </a:bodyPr>
          <a:lstStyle/>
          <a:p>
            <a:pPr>
              <a:buNone/>
            </a:pPr>
            <a:r>
              <a:rPr lang="da-DK" sz="2400" dirty="0" err="1"/>
              <a:t>Umweltbelastung</a:t>
            </a:r>
            <a:br>
              <a:rPr lang="da-DK" b="1" dirty="0"/>
            </a:br>
            <a:endParaRPr lang="da-DK" b="1" dirty="0"/>
          </a:p>
        </p:txBody>
      </p:sp>
      <p:sp>
        <p:nvSpPr>
          <p:cNvPr id="7" name="Tekstfelt 6">
            <a:extLst>
              <a:ext uri="{FF2B5EF4-FFF2-40B4-BE49-F238E27FC236}">
                <a16:creationId xmlns:a16="http://schemas.microsoft.com/office/drawing/2014/main" id="{DB2F6214-0A6B-D336-4D64-0C8DCB009D76}"/>
              </a:ext>
            </a:extLst>
          </p:cNvPr>
          <p:cNvSpPr txBox="1"/>
          <p:nvPr/>
        </p:nvSpPr>
        <p:spPr>
          <a:xfrm>
            <a:off x="3577664" y="5246007"/>
            <a:ext cx="7232403" cy="369332"/>
          </a:xfrm>
          <a:prstGeom prst="rect">
            <a:avLst/>
          </a:prstGeom>
          <a:noFill/>
        </p:spPr>
        <p:txBody>
          <a:bodyPr wrap="square">
            <a:spAutoFit/>
          </a:bodyPr>
          <a:lstStyle/>
          <a:p>
            <a:pPr>
              <a:buNone/>
            </a:pPr>
            <a:r>
              <a:rPr lang="da-DK" dirty="0" err="1"/>
              <a:t>Herstellung</a:t>
            </a:r>
            <a:r>
              <a:rPr lang="da-DK" dirty="0"/>
              <a:t>               Transport                    </a:t>
            </a:r>
            <a:r>
              <a:rPr lang="da-DK" dirty="0" err="1"/>
              <a:t>Nutzung</a:t>
            </a:r>
            <a:r>
              <a:rPr lang="da-DK" dirty="0"/>
              <a:t>          </a:t>
            </a:r>
            <a:r>
              <a:rPr lang="da-DK" dirty="0" err="1"/>
              <a:t>Entsorgung</a:t>
            </a:r>
            <a:endParaRPr lang="da-DK" dirty="0"/>
          </a:p>
        </p:txBody>
      </p:sp>
    </p:spTree>
    <p:extLst>
      <p:ext uri="{BB962C8B-B14F-4D97-AF65-F5344CB8AC3E}">
        <p14:creationId xmlns:p14="http://schemas.microsoft.com/office/powerpoint/2010/main" val="1490650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BAA3D1-3BA3-E008-DDF9-074D17E4C83C}"/>
              </a:ext>
            </a:extLst>
          </p:cNvPr>
          <p:cNvSpPr txBox="1">
            <a:spLocks/>
          </p:cNvSpPr>
          <p:nvPr/>
        </p:nvSpPr>
        <p:spPr>
          <a:xfrm>
            <a:off x="2492828" y="30729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da-DK" altLang="da-DK" dirty="0"/>
            </a:br>
            <a:r>
              <a:rPr lang="da-DK" b="1" dirty="0" err="1"/>
              <a:t>Lebenszyklusanalyse</a:t>
            </a:r>
            <a:br>
              <a:rPr lang="da-DK" b="1" dirty="0"/>
            </a:br>
            <a:r>
              <a:rPr lang="da-DK" b="1" dirty="0"/>
              <a:t>Life </a:t>
            </a:r>
            <a:r>
              <a:rPr lang="da-DK" b="1" dirty="0" err="1"/>
              <a:t>Cycle</a:t>
            </a:r>
            <a:r>
              <a:rPr lang="da-DK" b="1" dirty="0"/>
              <a:t> </a:t>
            </a:r>
            <a:r>
              <a:rPr lang="da-DK" b="1" dirty="0" err="1"/>
              <a:t>Assessment</a:t>
            </a:r>
            <a:r>
              <a:rPr lang="da-DK" b="1" dirty="0"/>
              <a:t>, LCA.</a:t>
            </a:r>
          </a:p>
          <a:p>
            <a:endParaRPr lang="da-DK" altLang="da-DK" b="1" dirty="0"/>
          </a:p>
        </p:txBody>
      </p:sp>
      <p:sp>
        <p:nvSpPr>
          <p:cNvPr id="3" name="Pladsholder til indhold 2">
            <a:extLst>
              <a:ext uri="{FF2B5EF4-FFF2-40B4-BE49-F238E27FC236}">
                <a16:creationId xmlns:a16="http://schemas.microsoft.com/office/drawing/2014/main" id="{D1BC0EE6-89DB-6BE9-4975-8CA616181C78}"/>
              </a:ext>
            </a:extLst>
          </p:cNvPr>
          <p:cNvSpPr txBox="1">
            <a:spLocks/>
          </p:cNvSpPr>
          <p:nvPr/>
        </p:nvSpPr>
        <p:spPr>
          <a:xfrm>
            <a:off x="1841899" y="2493256"/>
            <a:ext cx="8229600" cy="2482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Bewertung der gesamten Umweltbelastung eines Produkts oder einer Aktivität </a:t>
            </a:r>
            <a:r>
              <a:rPr lang="de-DE" b="1" dirty="0"/>
              <a:t>„von der Wiege bis zur Bahre“</a:t>
            </a:r>
            <a:r>
              <a:rPr lang="de-DE" dirty="0"/>
              <a:t>.</a:t>
            </a:r>
          </a:p>
          <a:p>
            <a:r>
              <a:rPr lang="de-DE" dirty="0"/>
              <a:t>Ein Werkzeug, das verwendet werden kann, um</a:t>
            </a:r>
          </a:p>
          <a:p>
            <a:pPr lvl="1"/>
            <a:r>
              <a:rPr lang="de-DE" dirty="0"/>
              <a:t>ein Produkt zu optimieren</a:t>
            </a:r>
          </a:p>
          <a:p>
            <a:pPr lvl="1"/>
            <a:r>
              <a:rPr lang="de-DE" dirty="0"/>
              <a:t>verschiedene Produkte/Methoden miteinander zu vergleichen</a:t>
            </a:r>
          </a:p>
          <a:p>
            <a:pPr>
              <a:defRPr/>
            </a:pPr>
            <a:endParaRPr lang="da-DK" dirty="0"/>
          </a:p>
        </p:txBody>
      </p:sp>
    </p:spTree>
    <p:extLst>
      <p:ext uri="{BB962C8B-B14F-4D97-AF65-F5344CB8AC3E}">
        <p14:creationId xmlns:p14="http://schemas.microsoft.com/office/powerpoint/2010/main" val="236473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31CC3341-CACE-E48D-099E-1F6CA1AFB641}"/>
              </a:ext>
            </a:extLst>
          </p:cNvPr>
          <p:cNvSpPr txBox="1">
            <a:spLocks noChangeArrowheads="1"/>
          </p:cNvSpPr>
          <p:nvPr/>
        </p:nvSpPr>
        <p:spPr>
          <a:xfrm>
            <a:off x="755650" y="452664"/>
            <a:ext cx="9109021" cy="56165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da-DK" sz="2400" dirty="0" err="1"/>
              <a:t>Umweltschutzgesetz</a:t>
            </a:r>
            <a:endParaRPr lang="da-DK" sz="2400" dirty="0"/>
          </a:p>
          <a:p>
            <a:pPr marL="0" indent="0">
              <a:buNone/>
            </a:pPr>
            <a:r>
              <a:rPr lang="de-DE" sz="1600" b="1" dirty="0"/>
              <a:t>§ 5.</a:t>
            </a:r>
            <a:br>
              <a:rPr lang="de-DE" sz="1600" b="1" dirty="0"/>
            </a:br>
            <a:r>
              <a:rPr lang="de-DE" sz="1600" dirty="0"/>
              <a:t>Wer Waren oder Produkte herstellt oder importiert, muss soweit wie möglich sicherstellen, dass die Ware oder das Produkt keine Verschmutzung oder Verschwendung von Material‑ und Energie­ressourcen verursacht.</a:t>
            </a:r>
          </a:p>
          <a:p>
            <a:pPr marL="0" indent="0">
              <a:buNone/>
            </a:pPr>
            <a:endParaRPr lang="de-DE" sz="1600" dirty="0"/>
          </a:p>
          <a:p>
            <a:pPr marL="0" indent="0">
              <a:buNone/>
            </a:pPr>
            <a:r>
              <a:rPr lang="de-DE" sz="1600" b="1" dirty="0"/>
              <a:t>Abs. 2.</a:t>
            </a:r>
            <a:br>
              <a:rPr lang="de-DE" sz="1600" dirty="0"/>
            </a:br>
            <a:r>
              <a:rPr lang="de-DE" sz="1600" dirty="0"/>
              <a:t>Dabei ist insbesondere darauf zu achten, dass die Ware oder das Produkt so zusammengesetzt und gestaltet ist, dass</a:t>
            </a:r>
          </a:p>
          <a:p>
            <a:pPr marL="457200" indent="-457200">
              <a:buAutoNum type="arabicPeriod"/>
            </a:pPr>
            <a:r>
              <a:rPr lang="de-DE" sz="1600" dirty="0"/>
              <a:t>die </a:t>
            </a:r>
            <a:r>
              <a:rPr lang="de-DE" sz="1600" dirty="0" err="1"/>
              <a:t>längstmögliche</a:t>
            </a:r>
            <a:r>
              <a:rPr lang="de-DE" sz="1600" dirty="0"/>
              <a:t> Lebensdauer gewährleistet wird,</a:t>
            </a:r>
          </a:p>
          <a:p>
            <a:pPr marL="457200" indent="-457200">
              <a:buAutoNum type="arabicPeriod"/>
            </a:pPr>
            <a:r>
              <a:rPr lang="de-DE" sz="1600" dirty="0"/>
              <a:t>die Ware oder das Produkt soweit wie möglich wiederverwendet oder recycelt werden kann und</a:t>
            </a:r>
          </a:p>
          <a:p>
            <a:pPr marL="457200" indent="-457200">
              <a:buAutoNum type="arabicPeriod"/>
            </a:pPr>
            <a:r>
              <a:rPr lang="de-DE" sz="1600" dirty="0"/>
              <a:t>die endgültige Behandlung als Abfall nicht zu Verschmutzung oder anderen Umweltbelastungen führt.</a:t>
            </a:r>
          </a:p>
          <a:p>
            <a:pPr marL="0" indent="0">
              <a:lnSpc>
                <a:spcPct val="80000"/>
              </a:lnSpc>
              <a:buNone/>
            </a:pPr>
            <a:endParaRPr lang="da-DK" altLang="da-DK" sz="2400" i="1" dirty="0"/>
          </a:p>
          <a:p>
            <a:pPr marL="0" indent="0">
              <a:lnSpc>
                <a:spcPct val="80000"/>
              </a:lnSpc>
              <a:buNone/>
            </a:pPr>
            <a:r>
              <a:rPr lang="de-DE" sz="1600" b="1" dirty="0"/>
              <a:t>Abs. 3.</a:t>
            </a:r>
            <a:br>
              <a:rPr lang="de-DE" sz="1600" b="1" dirty="0"/>
            </a:br>
            <a:r>
              <a:rPr lang="de-DE" sz="1600" dirty="0"/>
              <a:t>Wer Waren oder Produkte verwendet oder konsumiert, muss sowohl beim Erwerb als auch bei der Abfallbehandlung der Ware oder des Produkts dazu beitragen, das Recycling zu fördern und die Probleme im Zusammenhang mit der Abfallbehandlung zu begrenzen.</a:t>
            </a:r>
          </a:p>
          <a:p>
            <a:pPr marL="0" indent="0">
              <a:lnSpc>
                <a:spcPct val="80000"/>
              </a:lnSpc>
              <a:buNone/>
            </a:pPr>
            <a:endParaRPr lang="da-DK" altLang="da-DK" sz="2400" i="1" dirty="0"/>
          </a:p>
          <a:p>
            <a:pPr marL="0" indent="0">
              <a:lnSpc>
                <a:spcPct val="80000"/>
              </a:lnSpc>
              <a:buNone/>
            </a:pPr>
            <a:endParaRPr lang="da-DK" altLang="da-DK" sz="2000" i="1" dirty="0"/>
          </a:p>
          <a:p>
            <a:pPr>
              <a:lnSpc>
                <a:spcPct val="80000"/>
              </a:lnSpc>
            </a:pPr>
            <a:r>
              <a:rPr lang="da-DK" altLang="da-DK" sz="1200" i="1" dirty="0"/>
              <a:t>(LBK </a:t>
            </a:r>
            <a:r>
              <a:rPr lang="da-DK" altLang="da-DK" sz="1200" i="1" dirty="0" err="1"/>
              <a:t>nr</a:t>
            </a:r>
            <a:r>
              <a:rPr lang="da-DK" altLang="da-DK" sz="1200" i="1" dirty="0"/>
              <a:t> 1218 af 25/11/2019 - </a:t>
            </a:r>
            <a:r>
              <a:rPr lang="da-DK" altLang="da-DK" sz="1200" i="1" dirty="0">
                <a:hlinkClick r:id="rId2"/>
              </a:rPr>
              <a:t>https://www.retsinformation.dk/eli/lta/2023/5</a:t>
            </a:r>
            <a:r>
              <a:rPr lang="da-DK" altLang="da-DK" sz="1200" dirty="0"/>
              <a:t>)</a:t>
            </a:r>
            <a:r>
              <a:rPr lang="da-DK" altLang="da-DK" sz="1200" i="1" dirty="0"/>
              <a:t> </a:t>
            </a:r>
          </a:p>
        </p:txBody>
      </p:sp>
    </p:spTree>
    <p:extLst>
      <p:ext uri="{BB962C8B-B14F-4D97-AF65-F5344CB8AC3E}">
        <p14:creationId xmlns:p14="http://schemas.microsoft.com/office/powerpoint/2010/main" val="139574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8BDD1809-F0F9-5171-4C94-7871034EBBEE}"/>
              </a:ext>
            </a:extLst>
          </p:cNvPr>
          <p:cNvSpPr/>
          <p:nvPr/>
        </p:nvSpPr>
        <p:spPr>
          <a:xfrm>
            <a:off x="395206" y="302359"/>
            <a:ext cx="11213025" cy="6494085"/>
          </a:xfrm>
          <a:prstGeom prst="rect">
            <a:avLst/>
          </a:prstGeom>
        </p:spPr>
        <p:txBody>
          <a:bodyPr wrap="square">
            <a:spAutoFit/>
          </a:bodyPr>
          <a:lstStyle/>
          <a:p>
            <a:r>
              <a:rPr lang="de-DE" b="1" dirty="0"/>
              <a:t>Umweltschutzgesetz</a:t>
            </a:r>
          </a:p>
          <a:p>
            <a:endParaRPr lang="de-DE" b="1" dirty="0"/>
          </a:p>
          <a:p>
            <a:r>
              <a:rPr lang="de-DE" sz="1400" b="1" dirty="0"/>
              <a:t>§ 6.</a:t>
            </a:r>
            <a:br>
              <a:rPr lang="de-DE" sz="1400" dirty="0"/>
            </a:br>
            <a:r>
              <a:rPr lang="de-DE" sz="1400" dirty="0"/>
              <a:t>Öffentliche Behörden müssen die Ziele dieses Gesetzes bei der Errichtung und dem Betrieb öffentlicher Einrichtungen sowie beim Einkauf und Verbrauch berücksichtigen.</a:t>
            </a:r>
          </a:p>
          <a:p>
            <a:endParaRPr lang="de-DE" sz="1400" dirty="0"/>
          </a:p>
          <a:p>
            <a:r>
              <a:rPr lang="de-DE" sz="1400" b="1" dirty="0"/>
              <a:t>§ 6a.</a:t>
            </a:r>
            <a:br>
              <a:rPr lang="de-DE" sz="1400" dirty="0"/>
            </a:br>
            <a:r>
              <a:rPr lang="de-DE" sz="1400" dirty="0"/>
              <a:t>Verschmutzende Unternehmen müssen die Umweltarbeit so organisieren, dass die Mitarbeitenden einbezogen werden. Der Umweltminister kann nach Konsultation der betroffenen Parteien nähere Vorschriften darüber erlassen, wie verschmutzende Unternehmen die Mitarbeitenden in die Umweltarbeit einzubeziehen haben.</a:t>
            </a:r>
          </a:p>
          <a:p>
            <a:endParaRPr lang="de-DE" sz="1400" dirty="0"/>
          </a:p>
          <a:p>
            <a:r>
              <a:rPr lang="de-DE" sz="1400" b="1" dirty="0"/>
              <a:t>§ 6b.</a:t>
            </a:r>
            <a:br>
              <a:rPr lang="de-DE" sz="1400" dirty="0"/>
            </a:br>
            <a:r>
              <a:rPr lang="de-DE" sz="1400" dirty="0"/>
              <a:t>Die Ausarbeitung von Politiken und der Erlass von Vorschriften zur Abfallvermeidung und ‑</a:t>
            </a:r>
            <a:r>
              <a:rPr lang="de-DE" sz="1400" dirty="0" err="1"/>
              <a:t>bewirtschaftung</a:t>
            </a:r>
            <a:r>
              <a:rPr lang="de-DE" sz="1400" dirty="0"/>
              <a:t> müssen – vorbehaltlich Absatz 2 – in Übereinstimmung mit der folgenden Abfallhierarchie erfolgen:</a:t>
            </a:r>
          </a:p>
          <a:p>
            <a:endParaRPr lang="de-DE" sz="1400" dirty="0"/>
          </a:p>
          <a:p>
            <a:pPr marL="342900" indent="-342900">
              <a:buAutoNum type="arabicPeriod"/>
            </a:pPr>
            <a:r>
              <a:rPr lang="de-DE" sz="1400" dirty="0"/>
              <a:t>Abfallvermeidung</a:t>
            </a:r>
          </a:p>
          <a:p>
            <a:pPr marL="342900" indent="-342900">
              <a:buAutoNum type="arabicPeriod"/>
            </a:pPr>
            <a:r>
              <a:rPr lang="de-DE" sz="1400" dirty="0"/>
              <a:t>Vorbereitung zur Wiederverwendung</a:t>
            </a:r>
          </a:p>
          <a:p>
            <a:pPr marL="342900" indent="-342900">
              <a:buAutoNum type="arabicPeriod"/>
            </a:pPr>
            <a:r>
              <a:rPr lang="de-DE" sz="1400" dirty="0"/>
              <a:t>Recycling</a:t>
            </a:r>
          </a:p>
          <a:p>
            <a:pPr marL="342900" indent="-342900">
              <a:buAutoNum type="arabicPeriod"/>
            </a:pPr>
            <a:r>
              <a:rPr lang="de-DE" sz="1400" dirty="0"/>
              <a:t>Sonstige Verwertung</a:t>
            </a:r>
          </a:p>
          <a:p>
            <a:pPr marL="342900" indent="-342900">
              <a:buAutoNum type="arabicPeriod"/>
            </a:pPr>
            <a:r>
              <a:rPr lang="de-DE" sz="1400" dirty="0"/>
              <a:t>Beseitigung</a:t>
            </a:r>
          </a:p>
          <a:p>
            <a:endParaRPr lang="de-DE" sz="1400" dirty="0"/>
          </a:p>
          <a:p>
            <a:r>
              <a:rPr lang="de-DE" sz="1400" b="1" dirty="0"/>
              <a:t>Abs. 2.</a:t>
            </a:r>
            <a:br>
              <a:rPr lang="de-DE" sz="1400" dirty="0"/>
            </a:br>
            <a:r>
              <a:rPr lang="de-DE" sz="1400" dirty="0"/>
              <a:t>Die Abfallhierarchie kann für bestimmte Abfallströme abgewichen werden, wenn die Abweichung durch eine Lebenszyklusbetrachtung begründet ist.</a:t>
            </a:r>
          </a:p>
          <a:p>
            <a:endParaRPr lang="de-DE" sz="1400" dirty="0"/>
          </a:p>
          <a:p>
            <a:r>
              <a:rPr lang="de-DE" sz="1400" b="1" dirty="0"/>
              <a:t>Abs. 3.</a:t>
            </a:r>
            <a:br>
              <a:rPr lang="de-DE" sz="1400" dirty="0"/>
            </a:br>
            <a:r>
              <a:rPr lang="de-DE" sz="1400" dirty="0"/>
              <a:t>Die Anwendung der Abfallhierarchie und eventuelle Abweichungen davon müssen darauf abzielen, das bestmögliche Gesamtergebnis für die Umwelt zu erzielen, vgl. § 1 und § 3.</a:t>
            </a:r>
          </a:p>
          <a:p>
            <a:endParaRPr lang="de-DE" sz="1600" dirty="0"/>
          </a:p>
        </p:txBody>
      </p:sp>
    </p:spTree>
    <p:extLst>
      <p:ext uri="{BB962C8B-B14F-4D97-AF65-F5344CB8AC3E}">
        <p14:creationId xmlns:p14="http://schemas.microsoft.com/office/powerpoint/2010/main" val="2963589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1">
            <a:extLst>
              <a:ext uri="{FF2B5EF4-FFF2-40B4-BE49-F238E27FC236}">
                <a16:creationId xmlns:a16="http://schemas.microsoft.com/office/drawing/2014/main" id="{0DBCD084-46AB-6A30-FD28-5591DEA932D8}"/>
              </a:ext>
            </a:extLst>
          </p:cNvPr>
          <p:cNvGraphicFramePr>
            <a:graphicFrameLocks/>
          </p:cNvGraphicFramePr>
          <p:nvPr>
            <p:extLst>
              <p:ext uri="{D42A27DB-BD31-4B8C-83A1-F6EECF244321}">
                <p14:modId xmlns:p14="http://schemas.microsoft.com/office/powerpoint/2010/main" val="2886615053"/>
              </p:ext>
            </p:extLst>
          </p:nvPr>
        </p:nvGraphicFramePr>
        <p:xfrm>
          <a:off x="1038385" y="769485"/>
          <a:ext cx="10035153" cy="5099685"/>
        </p:xfrm>
        <a:graphic>
          <a:graphicData uri="http://schemas.openxmlformats.org/drawingml/2006/table">
            <a:tbl>
              <a:tblPr/>
              <a:tblGrid>
                <a:gridCol w="10035153">
                  <a:extLst>
                    <a:ext uri="{9D8B030D-6E8A-4147-A177-3AD203B41FA5}">
                      <a16:colId xmlns:a16="http://schemas.microsoft.com/office/drawing/2014/main" val="20000"/>
                    </a:ext>
                  </a:extLst>
                </a:gridCol>
              </a:tblGrid>
              <a:tr h="6191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lang="da-DK" sz="2400" dirty="0" err="1">
                          <a:solidFill>
                            <a:schemeClr val="bg1"/>
                          </a:solidFill>
                        </a:rPr>
                        <a:t>Beispiel</a:t>
                      </a:r>
                      <a:r>
                        <a:rPr lang="da-DK" sz="2400" dirty="0">
                          <a:solidFill>
                            <a:schemeClr val="bg1"/>
                          </a:solidFill>
                        </a:rPr>
                        <a:t> 1: </a:t>
                      </a:r>
                      <a:r>
                        <a:rPr lang="da-DK" sz="2400" dirty="0" err="1">
                          <a:solidFill>
                            <a:schemeClr val="bg1"/>
                          </a:solidFill>
                        </a:rPr>
                        <a:t>Umweltbezogene</a:t>
                      </a:r>
                      <a:r>
                        <a:rPr lang="da-DK" sz="2400" dirty="0">
                          <a:solidFill>
                            <a:schemeClr val="bg1"/>
                          </a:solidFill>
                        </a:rPr>
                        <a:t> </a:t>
                      </a:r>
                      <a:r>
                        <a:rPr lang="da-DK" sz="2400" dirty="0" err="1">
                          <a:solidFill>
                            <a:schemeClr val="bg1"/>
                          </a:solidFill>
                        </a:rPr>
                        <a:t>Produktoptimierung</a:t>
                      </a:r>
                      <a:endParaRPr kumimoji="0" lang="da-DK" sz="2400" b="0" i="0" u="none" strike="noStrike" cap="none" normalizeH="0" baseline="0" dirty="0">
                        <a:ln>
                          <a:noFill/>
                        </a:ln>
                        <a:solidFill>
                          <a:schemeClr val="bg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3906837">
                <a:tc>
                  <a:txBody>
                    <a:bodyPr/>
                    <a:lstStyle/>
                    <a:p>
                      <a:r>
                        <a:rPr lang="de-DE" sz="2400" dirty="0"/>
                        <a:t>Eine Ventilfabrik möchte im Zusammenhang mit einer Neukonstruktion Umweltaspekte in der Vermarktung nutzen. Daher erstellt die Entwicklungsabteilung bereits in einer frühen Phase des Konstruktionsprozesses eine Lebenszyklusanalyse (LCA) für das neue Ventil.</a:t>
                      </a:r>
                    </a:p>
                    <a:p>
                      <a:r>
                        <a:rPr lang="de-DE" sz="2400" dirty="0"/>
                        <a:t>Die LCA zeigt unter anderem, dass die Verwendung von Messing für einzelne, kleinere Komponenten eine erhebliche Umweltbelastung verursacht. Deshalb wird stattdessen eine rostfreie Stahllegierung gewählt. Diese verursacht eine geringere Umweltbelastung, und gleichzeitig wird das Recycling erleichtert, da nun ausschließlich verschiedene Stahlsorten verwendet werden, die vor dem Einschmelzen nicht sortiert werden müssen.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03810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www.lca-center.dk/cms/webedit/images/cms__4/tlf%20p_1.bmp">
            <a:extLst>
              <a:ext uri="{FF2B5EF4-FFF2-40B4-BE49-F238E27FC236}">
                <a16:creationId xmlns:a16="http://schemas.microsoft.com/office/drawing/2014/main" id="{0377EAB0-9716-E3F1-D726-415743825503}"/>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131289" y="1921819"/>
            <a:ext cx="54721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6">
            <a:extLst>
              <a:ext uri="{FF2B5EF4-FFF2-40B4-BE49-F238E27FC236}">
                <a16:creationId xmlns:a16="http://schemas.microsoft.com/office/drawing/2014/main" id="{1B20CEA7-7877-E8C6-8B96-952BE7D246BD}"/>
              </a:ext>
            </a:extLst>
          </p:cNvPr>
          <p:cNvSpPr>
            <a:spLocks noChangeArrowheads="1"/>
          </p:cNvSpPr>
          <p:nvPr/>
        </p:nvSpPr>
        <p:spPr bwMode="auto">
          <a:xfrm>
            <a:off x="6438921" y="1515200"/>
            <a:ext cx="5161561"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da-DK" altLang="da-DK" sz="1800" dirty="0">
                <a:solidFill>
                  <a:srgbClr val="000000"/>
                </a:solidFill>
                <a:latin typeface="Tahoma" panose="020B0604030504040204" pitchFamily="34" charset="0"/>
                <a:ea typeface="Times New Roman" panose="02020603050405020304" pitchFamily="18" charset="0"/>
                <a:cs typeface="Tahoma" panose="020B0604030504040204" pitchFamily="34" charset="0"/>
              </a:rPr>
              <a:t> </a:t>
            </a:r>
            <a:br>
              <a:rPr lang="da-DK" altLang="da-DK" sz="1800" dirty="0">
                <a:solidFill>
                  <a:srgbClr val="000000"/>
                </a:solidFill>
                <a:latin typeface="Tahoma" panose="020B0604030504040204" pitchFamily="34" charset="0"/>
                <a:ea typeface="Times New Roman" panose="02020603050405020304" pitchFamily="18" charset="0"/>
                <a:cs typeface="Tahoma" panose="020B0604030504040204" pitchFamily="34" charset="0"/>
              </a:rPr>
            </a:br>
            <a:r>
              <a:rPr lang="de-DE" sz="1800" dirty="0"/>
              <a:t>Das Telefon </a:t>
            </a:r>
            <a:r>
              <a:rPr lang="de-DE" sz="1800" b="1" dirty="0"/>
              <a:t>Philips DECT 525</a:t>
            </a:r>
            <a:r>
              <a:rPr lang="de-DE" sz="1800" dirty="0"/>
              <a:t> wurde im Rahmen des </a:t>
            </a:r>
            <a:r>
              <a:rPr lang="de-DE" sz="1800" b="1" dirty="0" err="1"/>
              <a:t>EcoDesign</a:t>
            </a:r>
            <a:r>
              <a:rPr lang="de-DE" sz="1800" b="1" dirty="0"/>
              <a:t>‑Programms</a:t>
            </a:r>
            <a:r>
              <a:rPr lang="de-DE" sz="1800" dirty="0"/>
              <a:t> überarbeitet und verbraucht nun </a:t>
            </a:r>
            <a:r>
              <a:rPr lang="de-DE" sz="1800" b="1" dirty="0"/>
              <a:t>54 % weniger Energie</a:t>
            </a:r>
            <a:r>
              <a:rPr lang="de-DE" sz="1800" dirty="0"/>
              <a:t> und </a:t>
            </a:r>
            <a:r>
              <a:rPr lang="de-DE" sz="1800" b="1" dirty="0"/>
              <a:t>14 % weniger Verpackungsmaterial</a:t>
            </a:r>
            <a:r>
              <a:rPr lang="de-DE" sz="1800" dirty="0"/>
              <a:t> als der Durchschnitt vergleichbarer Konkurrenzprodukte.</a:t>
            </a:r>
            <a:br>
              <a:rPr lang="de-DE" sz="1800" dirty="0"/>
            </a:br>
            <a:r>
              <a:rPr lang="de-DE" sz="1800" dirty="0"/>
              <a:t>Außerdem ist es </a:t>
            </a:r>
            <a:r>
              <a:rPr lang="de-DE" sz="1800" b="1" dirty="0"/>
              <a:t>33 % leichter</a:t>
            </a:r>
            <a:r>
              <a:rPr lang="de-DE" sz="1800" dirty="0"/>
              <a:t> und wurde im Bereich </a:t>
            </a:r>
            <a:r>
              <a:rPr lang="de-DE" sz="1800" b="1" dirty="0"/>
              <a:t>Recyclingfähigkeit um 12 % verbessert</a:t>
            </a:r>
            <a:r>
              <a:rPr lang="de-DE" sz="1800" dirty="0"/>
              <a:t>.</a:t>
            </a:r>
            <a:br>
              <a:rPr lang="de-DE" sz="1800" dirty="0"/>
            </a:br>
            <a:r>
              <a:rPr lang="de-DE" sz="1800" dirty="0"/>
              <a:t>Das bedeutet, dass das Telefon nun mit </a:t>
            </a:r>
            <a:r>
              <a:rPr lang="de-DE" sz="1800" b="1" dirty="0"/>
              <a:t>vier der </a:t>
            </a:r>
            <a:r>
              <a:rPr lang="de-DE" sz="1800" b="1" dirty="0" err="1"/>
              <a:t>EcoDesign</a:t>
            </a:r>
            <a:r>
              <a:rPr lang="de-DE" sz="1800" b="1" dirty="0"/>
              <a:t>‑Programmsiegel</a:t>
            </a:r>
            <a:r>
              <a:rPr lang="de-DE" sz="1800" dirty="0"/>
              <a:t> gekennzeichnet werden kann.</a:t>
            </a:r>
          </a:p>
          <a:p>
            <a:pPr eaLnBrk="1" hangingPunct="1">
              <a:spcBef>
                <a:spcPct val="0"/>
              </a:spcBef>
              <a:buFontTx/>
              <a:buNone/>
            </a:pPr>
            <a:endParaRPr lang="da-DK" altLang="da-DK" sz="1800" dirty="0">
              <a:ea typeface="Times New Roman" panose="02020603050405020304" pitchFamily="18" charset="0"/>
              <a:cs typeface="Tahoma" panose="020B0604030504040204" pitchFamily="34" charset="0"/>
            </a:endParaRPr>
          </a:p>
        </p:txBody>
      </p:sp>
    </p:spTree>
    <p:extLst>
      <p:ext uri="{BB962C8B-B14F-4D97-AF65-F5344CB8AC3E}">
        <p14:creationId xmlns:p14="http://schemas.microsoft.com/office/powerpoint/2010/main" val="1778215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6">
            <a:extLst>
              <a:ext uri="{FF2B5EF4-FFF2-40B4-BE49-F238E27FC236}">
                <a16:creationId xmlns:a16="http://schemas.microsoft.com/office/drawing/2014/main" id="{03206EE4-0C50-4331-BA3D-F7273A54D194}"/>
              </a:ext>
            </a:extLst>
          </p:cNvPr>
          <p:cNvGraphicFramePr>
            <a:graphicFrameLocks/>
          </p:cNvGraphicFramePr>
          <p:nvPr>
            <p:extLst>
              <p:ext uri="{D42A27DB-BD31-4B8C-83A1-F6EECF244321}">
                <p14:modId xmlns:p14="http://schemas.microsoft.com/office/powerpoint/2010/main" val="481635359"/>
              </p:ext>
            </p:extLst>
          </p:nvPr>
        </p:nvGraphicFramePr>
        <p:xfrm>
          <a:off x="1642820" y="846757"/>
          <a:ext cx="9810427" cy="5047298"/>
        </p:xfrm>
        <a:graphic>
          <a:graphicData uri="http://schemas.openxmlformats.org/drawingml/2006/table">
            <a:tbl>
              <a:tblPr/>
              <a:tblGrid>
                <a:gridCol w="9810427">
                  <a:extLst>
                    <a:ext uri="{9D8B030D-6E8A-4147-A177-3AD203B41FA5}">
                      <a16:colId xmlns:a16="http://schemas.microsoft.com/office/drawing/2014/main" val="20000"/>
                    </a:ext>
                  </a:extLst>
                </a:gridCol>
              </a:tblGrid>
              <a:tr h="566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sz="2400" dirty="0">
                          <a:solidFill>
                            <a:schemeClr val="bg1"/>
                          </a:solidFill>
                        </a:rPr>
                        <a:t>Beispiel 2: Vergleich von Produkten</a:t>
                      </a:r>
                      <a:endParaRPr kumimoji="0" lang="da-DK" sz="2400" b="0" i="0" u="none" strike="noStrike" cap="none" normalizeH="0" baseline="0" dirty="0">
                        <a:ln>
                          <a:noFill/>
                        </a:ln>
                        <a:solidFill>
                          <a:schemeClr val="bg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04040"/>
                    </a:solidFill>
                  </a:tcPr>
                </a:tc>
                <a:extLst>
                  <a:ext uri="{0D108BD9-81ED-4DB2-BD59-A6C34878D82A}">
                    <a16:rowId xmlns:a16="http://schemas.microsoft.com/office/drawing/2014/main" val="10000"/>
                  </a:ext>
                </a:extLst>
              </a:tr>
              <a:tr h="3959224">
                <a:tc>
                  <a:txBody>
                    <a:bodyPr/>
                    <a:lstStyle/>
                    <a:p>
                      <a:r>
                        <a:rPr lang="de-DE" sz="2400" dirty="0"/>
                        <a:t>Die funktionelle Einheit </a:t>
                      </a:r>
                      <a:r>
                        <a:rPr lang="de-DE" sz="2400" i="1" dirty="0"/>
                        <a:t>„Beheizung einer 130‑m²‑Wohnung über 12 Monate“</a:t>
                      </a:r>
                      <a:r>
                        <a:rPr lang="de-DE" sz="2400" dirty="0"/>
                        <a:t> kann auf verschiedene Weise erfüllt werden:</a:t>
                      </a:r>
                      <a:br>
                        <a:rPr lang="de-DE" sz="2400" dirty="0"/>
                      </a:br>
                      <a:r>
                        <a:rPr lang="de-DE" sz="2400" dirty="0"/>
                        <a:t>Radiatoren mit Fernwärmewasser, Radiatoren mit Wasser aus der eigenen Gasheizung, ein Kaminofen mit einem Umlaufsystem (Wasser oder Luft) oder als sogenanntes Null‑Energie‑Haus, bei dem die Wärme von den Bewohnern und dem Kochen stammt und über die Lüftungsanlage zurückgewonnen bzw. verteilt wird (der Wärmeverlust an die Umgebung ist aufgrund der starken Isolierung sehr gering).</a:t>
                      </a:r>
                    </a:p>
                    <a:p>
                      <a:r>
                        <a:rPr lang="de-DE" sz="2400" dirty="0"/>
                        <a:t>Diese sehr unterschiedlichen Methoden zur Erfüllung derselben Funktion führen zu unterschiedlichen Umweltbelastungen. Diese können mithilfe von Lebenszyklusanalysen (LCA) für die jeweiligen Methoden miteinander verglichen werden.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0549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A4D9CA16-B234-B6D7-0782-FCC0B73340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9057" y="445634"/>
            <a:ext cx="9091613" cy="546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kstboks 3">
            <a:extLst>
              <a:ext uri="{FF2B5EF4-FFF2-40B4-BE49-F238E27FC236}">
                <a16:creationId xmlns:a16="http://schemas.microsoft.com/office/drawing/2014/main" id="{C289A44E-EC44-2021-CF4C-42E89E0E1012}"/>
              </a:ext>
            </a:extLst>
          </p:cNvPr>
          <p:cNvSpPr txBox="1">
            <a:spLocks noChangeArrowheads="1"/>
          </p:cNvSpPr>
          <p:nvPr/>
        </p:nvSpPr>
        <p:spPr bwMode="auto">
          <a:xfrm>
            <a:off x="785813" y="6429375"/>
            <a:ext cx="651466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a-DK" altLang="da-DK" sz="1400" b="1" dirty="0" err="1"/>
              <a:t>Quelle</a:t>
            </a:r>
            <a:r>
              <a:rPr lang="da-DK" altLang="da-DK" sz="1400" b="1" dirty="0"/>
              <a:t>: </a:t>
            </a:r>
            <a:r>
              <a:rPr lang="da-DK" altLang="da-DK" sz="1400" i="1" dirty="0"/>
              <a:t>LCA of offshore and onshore </a:t>
            </a:r>
            <a:r>
              <a:rPr lang="da-DK" altLang="da-DK" sz="1400" i="1" dirty="0" err="1"/>
              <a:t>sited</a:t>
            </a:r>
            <a:r>
              <a:rPr lang="da-DK" altLang="da-DK" sz="1400" i="1" dirty="0"/>
              <a:t> </a:t>
            </a:r>
            <a:r>
              <a:rPr lang="da-DK" altLang="da-DK" sz="1400" i="1" dirty="0" err="1"/>
              <a:t>wind</a:t>
            </a:r>
            <a:r>
              <a:rPr lang="da-DK" altLang="da-DK" sz="1400" i="1" dirty="0"/>
              <a:t> farms, </a:t>
            </a:r>
            <a:r>
              <a:rPr lang="da-DK" altLang="da-DK" sz="1400" dirty="0" err="1"/>
              <a:t>Elsam</a:t>
            </a:r>
            <a:r>
              <a:rPr lang="da-DK" altLang="da-DK" sz="1400" dirty="0"/>
              <a:t> Engineering 2004</a:t>
            </a:r>
          </a:p>
        </p:txBody>
      </p:sp>
    </p:spTree>
    <p:extLst>
      <p:ext uri="{BB962C8B-B14F-4D97-AF65-F5344CB8AC3E}">
        <p14:creationId xmlns:p14="http://schemas.microsoft.com/office/powerpoint/2010/main" val="4176396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AE4707-A4CA-4E30-ADC3-57F0F7E3C4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3095D3-2B45-4AF0-AFBD-E1E917D963C9}">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57e63867-83ea-4f06-889c-531db92a4f36"/>
    <ds:schemaRef ds:uri="http://www.w3.org/XML/1998/namespace"/>
    <ds:schemaRef ds:uri="http://purl.org/dc/dcmitype/"/>
    <ds:schemaRef ds:uri="217d0f91-4f80-4bd4-9538-980d7901d615"/>
    <ds:schemaRef ds:uri="49b9e0b1-cd69-4d2b-820d-060ef16116e4"/>
  </ds:schemaRefs>
</ds:datastoreItem>
</file>

<file path=customXml/itemProps3.xml><?xml version="1.0" encoding="utf-8"?>
<ds:datastoreItem xmlns:ds="http://schemas.openxmlformats.org/officeDocument/2006/customXml" ds:itemID="{1B996260-8AE4-4868-A7BD-ADBFF02BF4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TotalTime>
  <Words>1943</Words>
  <Application>Microsoft Office PowerPoint</Application>
  <PresentationFormat>Widescreen</PresentationFormat>
  <Paragraphs>303</Paragraphs>
  <Slides>25</Slides>
  <Notes>2</Notes>
  <HiddenSlides>0</HiddenSlides>
  <MMClips>0</MMClips>
  <ScaleCrop>false</ScaleCrop>
  <HeadingPairs>
    <vt:vector size="8" baseType="variant">
      <vt:variant>
        <vt:lpstr>Benyttede skrifttyper</vt:lpstr>
      </vt:variant>
      <vt:variant>
        <vt:i4>5</vt:i4>
      </vt:variant>
      <vt:variant>
        <vt:lpstr>Tema</vt:lpstr>
      </vt:variant>
      <vt:variant>
        <vt:i4>1</vt:i4>
      </vt:variant>
      <vt:variant>
        <vt:lpstr>Integrerede OLE-servere</vt:lpstr>
      </vt:variant>
      <vt:variant>
        <vt:i4>2</vt:i4>
      </vt:variant>
      <vt:variant>
        <vt:lpstr>Slidetitler</vt:lpstr>
      </vt:variant>
      <vt:variant>
        <vt:i4>25</vt:i4>
      </vt:variant>
    </vt:vector>
  </HeadingPairs>
  <TitlesOfParts>
    <vt:vector size="33" baseType="lpstr">
      <vt:lpstr>Aptos</vt:lpstr>
      <vt:lpstr>Aptos Display</vt:lpstr>
      <vt:lpstr>Arial</vt:lpstr>
      <vt:lpstr>Tahoma</vt:lpstr>
      <vt:lpstr>Times New Roman</vt:lpstr>
      <vt:lpstr>Office Theme</vt:lpstr>
      <vt:lpstr>Microsoft-tegning</vt:lpstr>
      <vt:lpstr>Regneark</vt:lpstr>
      <vt:lpstr>Einführung in die Lebenszyklusanalyse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Camilla Hyldahl Grøn</cp:lastModifiedBy>
  <cp:revision>5</cp:revision>
  <dcterms:created xsi:type="dcterms:W3CDTF">2024-11-05T12:07:18Z</dcterms:created>
  <dcterms:modified xsi:type="dcterms:W3CDTF">2026-04-27T06:40:39Z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Order">
    <vt:r8>63200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ies>
</file>