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71" r:id="rId5"/>
    <p:sldId id="270" r:id="rId6"/>
    <p:sldId id="258" r:id="rId7"/>
    <p:sldId id="257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224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BF7FF-3DBC-42CF-B90A-53B2ABCEAEAB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DBB5E-E428-4A52-8EF8-BC936800C5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25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BE14A-00F3-BFF7-44D0-D2716A0A2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D3B8FEB-4446-5725-4900-04656F2E8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9187D5B-2131-09A0-96C4-FEFB2C5E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C5C9A-4E53-4650-B92D-BB9A67957CFC}" type="datetime1">
              <a:rPr lang="da-DK" smtClean="0"/>
              <a:t>12-03-2026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4BFCF80-F1D6-F95C-06BC-88BB98E7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3FF7D9-9CD0-396F-FF38-49D803F9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Pladsholder til billede 7">
            <a:extLst>
              <a:ext uri="{FF2B5EF4-FFF2-40B4-BE49-F238E27FC236}">
                <a16:creationId xmlns:a16="http://schemas.microsoft.com/office/drawing/2014/main" id="{C0B6CE32-35F3-D015-AB4E-BBDA16DDD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34475" y="5764213"/>
            <a:ext cx="914400" cy="9144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571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CFD239-D6A9-8D2A-3171-C8DA64F5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B77A757-88C1-925C-A6B1-1BB43C41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C6660C-0D6F-024C-C0B8-C457478B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5881B-26D5-4D05-8037-DBD4C6AFE795}" type="datetime1">
              <a:rPr lang="da-DK" smtClean="0"/>
              <a:t>12-03-2026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16DFFC-1D36-4E05-DC98-536ABF28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049B1A5-F884-E997-1C4E-6029DC27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456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01CA29D-1C49-B1E6-7230-798812B38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A853BCC-0B6C-D558-37FC-C244BB446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C473CF9-3C0B-6BF4-F8D7-0EE085679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BD63C-88F1-47EC-A71A-3657654F8DCA}" type="datetime1">
              <a:rPr lang="da-DK" smtClean="0"/>
              <a:t>12-03-2026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F573558-F494-3D2B-1671-CC9DDE03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517E78-F798-6AEB-F1E2-36EFB3B7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5222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a-DK"/>
              <a:t>Klik for at redigere titeltypografi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5A5AF-D9E8-4DD6-999F-A60663D43858}" type="datetimeFigureOut">
              <a:rPr lang="da-DK" smtClean="0"/>
              <a:t>12-03-2026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94411-2297-4BD0-B197-35E3682289E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6955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4294C-3BD6-0761-FDC9-39610E372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D19162-F687-AC0F-0D0C-E489AF962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56CC3B-CA41-BF94-2719-FACDA46E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98594-47FA-4D08-BDFE-106625293DC3}" type="datetime1">
              <a:rPr lang="da-DK" smtClean="0"/>
              <a:t>12-03-2026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483A42-6D47-6990-3160-FDE262BF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6101166-4097-EA92-AD40-C7FC61E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583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37306-4608-4EA3-C9B3-7C0165BD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F6C05F-853F-5E9E-83F8-8A74B45A8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ABA5189-4292-8813-8D25-672DB901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128BA-5B3E-428D-9D2A-23CA4240F963}" type="datetime1">
              <a:rPr lang="da-DK" smtClean="0"/>
              <a:t>12-03-2026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A31E73B-CE89-7447-72E7-4E9F704C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B6ABDB-F456-D609-6F64-47AA2A0F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230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4A4B9-5B0F-9513-98FB-7DEDAEAA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A1D7AA-58C5-843B-4529-BDECCD943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ADE2E41-35AE-C936-17F0-05408B8B0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FD19F8-61F3-3642-8601-6C4797CD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FA21D-9614-4852-A219-272E92A77ABF}" type="datetime1">
              <a:rPr lang="da-DK" smtClean="0"/>
              <a:t>12-03-2026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2F48A1-2B2A-144C-76A5-13C5CD62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5695657-9695-4D3B-FD45-6D59E66C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298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C3A67-444B-E623-D1A1-07282986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6FBB09-BB93-5671-7522-2D5DA3F55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133C0A9-ECC6-DFF4-1B99-86F0C5C31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B8EF143-0547-882B-1DFB-9635F14A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ABE7E7D-7BBD-F4A1-8596-42A5ACC81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FB526EC-F16E-F274-F6A2-C2DCBEC8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F8743-FD92-4DDC-AFAD-2F5F5037B11E}" type="datetime1">
              <a:rPr lang="da-DK" smtClean="0"/>
              <a:t>12-03-2026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C7D470C-9435-3C4F-A75C-094E278DB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B13E6B8-C04A-CF61-AE9D-2CB67430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35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72EA4-B6CB-A5DB-CF13-63F2BE43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15F1F1B-35D6-6AA8-D5DB-71E66497D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7D82-43ED-49E5-8A97-0CB236402B8E}" type="datetime1">
              <a:rPr lang="da-DK" smtClean="0"/>
              <a:t>12-03-2026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5CE8114-3A95-4D76-D6C7-407AB23C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147C3BC-35C7-C785-2760-540DAECE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62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4617BFD-E4D0-817F-4FC2-D7E198C3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0223B-8834-4517-B58F-1CF03EBB020B}" type="datetime1">
              <a:rPr lang="da-DK" smtClean="0"/>
              <a:t>12-03-2026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39B425F-785A-9431-3561-C06D786B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6541DD5-7641-1576-E94F-9FD933CE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7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3A1E9-FF9D-0D77-037E-624D1204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030AAF-A265-10BA-69D4-C5629E7F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5C93A4A-B087-CAB5-C69D-68D30A1CC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D69E35-F3EB-01A6-A738-C98630E1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F5872-A02F-436F-B087-046AE48EA303}" type="datetime1">
              <a:rPr lang="da-DK" smtClean="0"/>
              <a:t>12-03-2026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635183-3E51-02B1-DE44-8A6D66A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8911A16-E250-2151-90ED-1CDA3D0BD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13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D91D9-74D0-DD49-0CC6-36449065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A80C3B3-FC7A-3925-6B3F-64E8194A3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E9258C-9437-25F7-144F-615B1DBA7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AE4E155-E38D-3548-B191-2421E2D4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0D4B3-387E-45C2-9C67-DCA97D2A0B59}" type="datetime1">
              <a:rPr lang="da-DK" smtClean="0"/>
              <a:t>12-03-2026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EA9F60D-1877-C9DE-6538-6FB934BFB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970A6F7-ADBC-FBED-A576-1C80BA8D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871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95000"/>
            <a:lum/>
          </a:blip>
          <a:srcRect/>
          <a:stretch>
            <a:fillRect l="54000" t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B0CC401-8E35-CFE3-6D07-C2AACBDF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7EBAC9E-959F-C2C2-F2A9-36FF628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980F02-D3AB-48EA-AC78-DDC026732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3F008E2-3814-48C9-87D7-CB36717AFADF}" type="datetime1">
              <a:rPr lang="da-DK" smtClean="0"/>
              <a:t>12-03-2026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793C936-1B6E-9235-6B20-FDC4BE730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ED1DB3-87F7-96B0-9D56-B6FBA1CD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22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gif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a-DK" dirty="0"/>
              <a:t>Kapitel 4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err="1"/>
              <a:t>Wechselstrommaschinen</a:t>
            </a:r>
            <a:r>
              <a:rPr lang="da-DK" dirty="0"/>
              <a:t>  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1D977C2F-EA2E-08FE-2CDD-A63207532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3575" y="188640"/>
            <a:ext cx="8572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176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Vertikalachsiger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 err="1"/>
              <a:t>Synchrongenerator</a:t>
            </a:r>
            <a:endParaRPr lang="da-DK" dirty="0"/>
          </a:p>
        </p:txBody>
      </p:sp>
      <p:pic>
        <p:nvPicPr>
          <p:cNvPr id="7170" name="Picture 2" descr="G:\Arbejde\undervisning\Fredericia maskinmesterskole\2012 Efterår\2 sem EL\elektriske maskiner 4 udg\grafik\4.1.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446" y="129636"/>
            <a:ext cx="5050483" cy="529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FD44FC0D-C2A9-622B-3984-D9E106832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0" y="5982023"/>
            <a:ext cx="666750" cy="66675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43C03032-38DD-BF95-F5B5-7ECF98EBBF4B}"/>
              </a:ext>
            </a:extLst>
          </p:cNvPr>
          <p:cNvSpPr txBox="1"/>
          <p:nvPr/>
        </p:nvSpPr>
        <p:spPr>
          <a:xfrm>
            <a:off x="838200" y="2517199"/>
            <a:ext cx="56090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Abbildung 4.1.8. </a:t>
            </a:r>
          </a:p>
          <a:p>
            <a:r>
              <a:rPr lang="de-DE" dirty="0"/>
              <a:t>Vertikalachsiger Synchrongenerator mit ausgeprägten Polen (ABB). 90 MVA, 750 Umdrehungen pro Minute, 50 Hz.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53391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Magnetisierung</a:t>
            </a:r>
            <a:r>
              <a:rPr lang="da-DK" dirty="0"/>
              <a:t> des Polrades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dirty="0"/>
              <a:t>Gleichstromgenerator auf dem Polrad</a:t>
            </a:r>
          </a:p>
          <a:p>
            <a:r>
              <a:rPr lang="de-DE" sz="2000" dirty="0"/>
              <a:t>Wechselstromgenerator auf dem Polrad, inkl. Gleichrichterbrücke</a:t>
            </a:r>
          </a:p>
          <a:p>
            <a:r>
              <a:rPr lang="de-DE" sz="2000" dirty="0"/>
              <a:t>Aus der Klemmenspannung mittels Transformator und Gleichrichterbrücke</a:t>
            </a:r>
          </a:p>
          <a:p>
            <a:r>
              <a:rPr lang="de-DE" sz="2000" dirty="0"/>
              <a:t>Aus dem Gleichstromnetz oder dem Wechselstromnetz</a:t>
            </a:r>
          </a:p>
          <a:p>
            <a:r>
              <a:rPr lang="de-DE" sz="2000" dirty="0"/>
              <a:t>Abbildung 4.1.9. Polrad mit bürstenlosem Synchrongenerator (ABB)</a:t>
            </a:r>
          </a:p>
          <a:p>
            <a:endParaRPr lang="da-DK" dirty="0"/>
          </a:p>
        </p:txBody>
      </p:sp>
      <p:pic>
        <p:nvPicPr>
          <p:cNvPr id="8194" name="Picture 2" descr="G:\Arbejde\undervisning\Fredericia maskinmesterskole\2012 Efterår\2 sem EL\elektriske maskiner 4 udg\grafik\4.1.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4" y="4086637"/>
            <a:ext cx="5616624" cy="270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593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5649"/>
          </a:xfrm>
        </p:spPr>
        <p:txBody>
          <a:bodyPr/>
          <a:lstStyle/>
          <a:p>
            <a:r>
              <a:rPr lang="da-DK" dirty="0" err="1"/>
              <a:t>Magnetisierung</a:t>
            </a:r>
            <a:r>
              <a:rPr lang="da-DK" dirty="0"/>
              <a:t> des Polrades</a:t>
            </a:r>
          </a:p>
        </p:txBody>
      </p:sp>
      <p:pic>
        <p:nvPicPr>
          <p:cNvPr id="9218" name="Picture 2" descr="G:\Arbejde\undervisning\Fredericia maskinmesterskole\2012 Efterår\2 sem EL\elektriske maskiner 4 udg\grafik\4.1.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30774"/>
            <a:ext cx="3851920" cy="3813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Arbejde\fagbøger\02 elektroteknik\09 skibshovedfordelingsanlæg kurt bodi\11 udgave\grafik\figur nummeret\JPG\4.201 dar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281" y="1544533"/>
            <a:ext cx="400777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A13AC0E0-739D-67D8-85E1-46AF152E2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80" y="5358292"/>
            <a:ext cx="5915771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LcPeriod"/>
              <a:tabLst/>
            </a:pPr>
            <a:r>
              <a:rPr kumimoji="0" lang="da-DK" altLang="da-DK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Polrad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des </a:t>
            </a:r>
            <a:r>
              <a:rPr kumimoji="0" lang="da-DK" altLang="da-DK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Synchrongenerators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mit </a:t>
            </a:r>
            <a:r>
              <a:rPr kumimoji="0" lang="da-DK" altLang="da-DK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Gleichstrom‑Erregerwicklung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und </a:t>
            </a:r>
            <a:r>
              <a:rPr kumimoji="0" lang="da-DK" altLang="da-DK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Dämpferwicklung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LcPeriod"/>
              <a:tabLst/>
            </a:pPr>
            <a:r>
              <a:rPr kumimoji="0" lang="da-DK" altLang="da-DK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Drehende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Dioden (</a:t>
            </a:r>
            <a:r>
              <a:rPr kumimoji="0" lang="da-DK" altLang="da-DK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Gleichrichter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die </a:t>
            </a:r>
            <a:r>
              <a:rPr kumimoji="0" lang="da-DK" altLang="da-DK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auf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der </a:t>
            </a:r>
            <a:r>
              <a:rPr kumimoji="0" lang="da-DK" altLang="da-DK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Generatorwelle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da-DK" altLang="da-DK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montiert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sind)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LcPeriod"/>
              <a:tabLst/>
            </a:pPr>
            <a:r>
              <a:rPr kumimoji="0" lang="da-DK" altLang="da-DK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Erregermaschine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29A195D6-F83F-2F4B-17D0-087BAA1281B9}"/>
              </a:ext>
            </a:extLst>
          </p:cNvPr>
          <p:cNvSpPr txBox="1"/>
          <p:nvPr/>
        </p:nvSpPr>
        <p:spPr>
          <a:xfrm>
            <a:off x="9168517" y="2065208"/>
            <a:ext cx="2496047" cy="2558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da-DK" sz="1200" dirty="0" err="1"/>
              <a:t>Abbildung</a:t>
            </a:r>
            <a:r>
              <a:rPr lang="da-DK" sz="1200" dirty="0"/>
              <a:t> 4.201. </a:t>
            </a:r>
            <a:r>
              <a:rPr lang="da-DK" sz="1200" dirty="0" err="1"/>
              <a:t>Schiffsgenerator</a:t>
            </a:r>
            <a:endParaRPr lang="da-DK" sz="12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a-DK" sz="1200" dirty="0" err="1"/>
              <a:t>Lüfterflügel</a:t>
            </a:r>
            <a:endParaRPr lang="da-DK" sz="12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a-DK" sz="1200" dirty="0" err="1"/>
              <a:t>Rotorwicklung</a:t>
            </a:r>
            <a:endParaRPr lang="da-DK" sz="12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a-DK" sz="1200" dirty="0" err="1"/>
              <a:t>Statorwicklung</a:t>
            </a:r>
            <a:endParaRPr lang="da-DK" sz="12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a-DK" sz="1200" dirty="0" err="1"/>
              <a:t>Rotorkern</a:t>
            </a:r>
            <a:endParaRPr lang="da-DK" sz="12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a-DK" sz="1200" dirty="0" err="1"/>
              <a:t>Statorkern</a:t>
            </a:r>
            <a:endParaRPr lang="da-DK" sz="12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a-DK" sz="1200" dirty="0"/>
              <a:t>Rotor‑</a:t>
            </a:r>
            <a:r>
              <a:rPr lang="da-DK" sz="1200" dirty="0" err="1"/>
              <a:t>Erregermaschine</a:t>
            </a:r>
            <a:endParaRPr lang="da-DK" sz="12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a-DK" sz="1200" dirty="0"/>
              <a:t>Stator‑</a:t>
            </a:r>
            <a:r>
              <a:rPr lang="da-DK" sz="1200" dirty="0" err="1"/>
              <a:t>Erregermaschine</a:t>
            </a:r>
            <a:endParaRPr lang="da-DK" sz="1200" dirty="0"/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da-DK" sz="1200" dirty="0" err="1"/>
              <a:t>Stromrichter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3654015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Magnetisierung</a:t>
            </a:r>
            <a:r>
              <a:rPr lang="da-DK" dirty="0"/>
              <a:t> des Polrades</a:t>
            </a:r>
          </a:p>
        </p:txBody>
      </p:sp>
      <p:pic>
        <p:nvPicPr>
          <p:cNvPr id="10242" name="Picture 2" descr="G:\Arbejde\fagbøger\02 elektroteknik\09 skibshovedfordelingsanlæg kurt bodi\11 udgave\grafik\figur nummeret\JPG\4.2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2"/>
          <a:stretch>
            <a:fillRect/>
          </a:stretch>
        </p:blipFill>
        <p:spPr bwMode="auto">
          <a:xfrm>
            <a:off x="4691270" y="1629000"/>
            <a:ext cx="6949266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F4F4DFB7-D0F9-011A-2E49-C9F93D00D02F}"/>
              </a:ext>
            </a:extLst>
          </p:cNvPr>
          <p:cNvSpPr txBox="1"/>
          <p:nvPr/>
        </p:nvSpPr>
        <p:spPr>
          <a:xfrm>
            <a:off x="1003853" y="2354398"/>
            <a:ext cx="36238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dirty="0"/>
              <a:t>Abbildung 4.202. Schiffsgenerator</a:t>
            </a:r>
            <a:br>
              <a:rPr lang="de-DE" dirty="0"/>
            </a:br>
            <a:r>
              <a:rPr lang="de-DE" dirty="0"/>
              <a:t>Synchrongenerator</a:t>
            </a:r>
            <a:br>
              <a:rPr lang="de-DE" dirty="0"/>
            </a:br>
            <a:r>
              <a:rPr lang="de-DE" dirty="0"/>
              <a:t>Stromrichter</a:t>
            </a:r>
            <a:br>
              <a:rPr lang="de-DE" dirty="0"/>
            </a:br>
            <a:r>
              <a:rPr lang="de-DE" dirty="0"/>
              <a:t>Erregermaschine</a:t>
            </a:r>
          </a:p>
        </p:txBody>
      </p:sp>
    </p:spTree>
    <p:extLst>
      <p:ext uri="{BB962C8B-B14F-4D97-AF65-F5344CB8AC3E}">
        <p14:creationId xmlns:p14="http://schemas.microsoft.com/office/powerpoint/2010/main" val="1758810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Magnetisierung</a:t>
            </a:r>
            <a:r>
              <a:rPr lang="da-DK" dirty="0"/>
              <a:t> des Polrades</a:t>
            </a:r>
          </a:p>
        </p:txBody>
      </p:sp>
      <p:pic>
        <p:nvPicPr>
          <p:cNvPr id="11266" name="Picture 2" descr="G:\Arbejde\undervisning\Fredericia maskinmesterskole\2012 Efterår\2 sem EL\elektriske maskiner 4 udg\grafik\4.1.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986" y="1303781"/>
            <a:ext cx="6025575" cy="425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D6242025-D40A-3C5D-6340-5297F486561F}"/>
              </a:ext>
            </a:extLst>
          </p:cNvPr>
          <p:cNvSpPr txBox="1"/>
          <p:nvPr/>
        </p:nvSpPr>
        <p:spPr>
          <a:xfrm>
            <a:off x="900485" y="1879910"/>
            <a:ext cx="459386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dirty="0"/>
              <a:t>Abbildung 4.1.11. Marinegenerator mit Ausrüstung für automatische Spannungsregelung (SIEMENS).</a:t>
            </a:r>
          </a:p>
          <a:p>
            <a:pPr>
              <a:buNone/>
            </a:pPr>
            <a:endParaRPr lang="de-DE" dirty="0"/>
          </a:p>
          <a:p>
            <a:pPr>
              <a:buFont typeface="+mj-lt"/>
              <a:buAutoNum type="arabicPeriod"/>
            </a:pPr>
            <a:r>
              <a:rPr lang="de-DE" dirty="0" err="1"/>
              <a:t>Statorgehäuse</a:t>
            </a:r>
            <a:endParaRPr lang="de-DE" dirty="0"/>
          </a:p>
          <a:p>
            <a:pPr>
              <a:buFont typeface="+mj-lt"/>
              <a:buAutoNum type="arabicPeriod"/>
            </a:pPr>
            <a:r>
              <a:rPr lang="de-DE" dirty="0" err="1"/>
              <a:t>Statorwicklung</a:t>
            </a:r>
            <a:endParaRPr lang="de-DE" dirty="0"/>
          </a:p>
          <a:p>
            <a:pPr>
              <a:buFont typeface="+mj-lt"/>
              <a:buAutoNum type="arabicPeriod"/>
            </a:pPr>
            <a:r>
              <a:rPr lang="de-DE" dirty="0"/>
              <a:t>Polrad</a:t>
            </a:r>
          </a:p>
          <a:p>
            <a:pPr>
              <a:buFont typeface="+mj-lt"/>
              <a:buAutoNum type="arabicPeriod"/>
            </a:pPr>
            <a:r>
              <a:rPr lang="de-DE" dirty="0"/>
              <a:t>Drehender Gleichrichter</a:t>
            </a:r>
          </a:p>
          <a:p>
            <a:pPr>
              <a:buFont typeface="+mj-lt"/>
              <a:buAutoNum type="arabicPeriod"/>
            </a:pPr>
            <a:r>
              <a:rPr lang="de-DE" dirty="0"/>
              <a:t>Wechselstromwicklung der Erregermaschine</a:t>
            </a:r>
          </a:p>
          <a:p>
            <a:pPr>
              <a:buFont typeface="+mj-lt"/>
              <a:buAutoNum type="arabicPeriod"/>
            </a:pPr>
            <a:r>
              <a:rPr lang="de-DE" dirty="0"/>
              <a:t>Gleichstromwicklung der Erregermaschine</a:t>
            </a:r>
          </a:p>
          <a:p>
            <a:pPr>
              <a:buFont typeface="+mj-lt"/>
              <a:buAutoNum type="arabicPeriod"/>
            </a:pPr>
            <a:r>
              <a:rPr lang="de-DE" dirty="0"/>
              <a:t>Erregereinrichtung</a:t>
            </a:r>
          </a:p>
        </p:txBody>
      </p:sp>
    </p:spTree>
    <p:extLst>
      <p:ext uri="{BB962C8B-B14F-4D97-AF65-F5344CB8AC3E}">
        <p14:creationId xmlns:p14="http://schemas.microsoft.com/office/powerpoint/2010/main" val="241788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Magnetisierung</a:t>
            </a:r>
            <a:r>
              <a:rPr lang="da-DK" dirty="0"/>
              <a:t> des Polrades</a:t>
            </a:r>
          </a:p>
        </p:txBody>
      </p:sp>
      <p:pic>
        <p:nvPicPr>
          <p:cNvPr id="12290" name="Picture 2" descr="G:\Arbejde\undervisning\Fredericia maskinmesterskole\2012 Efterår\2 sem EL\elektriske maskiner 4 udg\grafik\4.1.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180" y="1263932"/>
            <a:ext cx="7881367" cy="405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D629AA3E-582B-CCFA-2949-5B2B3C4741B5}"/>
              </a:ext>
            </a:extLst>
          </p:cNvPr>
          <p:cNvSpPr txBox="1"/>
          <p:nvPr/>
        </p:nvSpPr>
        <p:spPr>
          <a:xfrm>
            <a:off x="838200" y="2832159"/>
            <a:ext cx="60946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Abbildung 4.1.12. </a:t>
            </a:r>
          </a:p>
          <a:p>
            <a:r>
              <a:rPr lang="de-DE" dirty="0"/>
              <a:t>Synchrongenerator mit </a:t>
            </a:r>
          </a:p>
          <a:p>
            <a:r>
              <a:rPr lang="de-DE" dirty="0"/>
              <a:t>Erregermaschine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7640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165F026E-C9BA-40F8-1141-CD2761383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720" y="1767878"/>
            <a:ext cx="5317800" cy="378130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B8CDA24-DA90-67FA-9D7A-FC78100E9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55" y="365125"/>
            <a:ext cx="11623728" cy="1325563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„Die Weltziele – Was sind die UN‑Nachhaltigkeitsziele?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1070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Wechselstrommaschinen</a:t>
            </a:r>
            <a:r>
              <a:rPr lang="da-DK" dirty="0"/>
              <a:t>  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Motor</a:t>
            </a:r>
          </a:p>
          <a:p>
            <a:r>
              <a:rPr lang="de-DE" dirty="0"/>
              <a:t>Generator</a:t>
            </a:r>
          </a:p>
          <a:p>
            <a:r>
              <a:rPr lang="de-DE" dirty="0"/>
              <a:t>Synchronmaschinen</a:t>
            </a:r>
          </a:p>
          <a:p>
            <a:r>
              <a:rPr lang="de-DE" dirty="0"/>
              <a:t>Asynchronmaschinen</a:t>
            </a:r>
          </a:p>
          <a:p>
            <a:r>
              <a:rPr lang="de-DE" dirty="0"/>
              <a:t>Ein‑, Zwei‑ und Dreiphasenmaschinen</a:t>
            </a:r>
          </a:p>
          <a:p>
            <a:r>
              <a:rPr lang="de-DE" dirty="0"/>
              <a:t>u. a.</a:t>
            </a:r>
          </a:p>
        </p:txBody>
      </p:sp>
    </p:spTree>
    <p:extLst>
      <p:ext uri="{BB962C8B-B14F-4D97-AF65-F5344CB8AC3E}">
        <p14:creationId xmlns:p14="http://schemas.microsoft.com/office/powerpoint/2010/main" val="3956204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istrator\Desktop\kap 4\kraftvar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505" y="3948918"/>
            <a:ext cx="182880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985674"/>
            <a:ext cx="10515600" cy="705014"/>
          </a:xfrm>
        </p:spPr>
        <p:txBody>
          <a:bodyPr/>
          <a:lstStyle/>
          <a:p>
            <a:r>
              <a:rPr lang="da-DK" dirty="0"/>
              <a:t>Der </a:t>
            </a:r>
            <a:r>
              <a:rPr lang="da-DK" dirty="0" err="1"/>
              <a:t>dreiphasige</a:t>
            </a:r>
            <a:r>
              <a:rPr lang="da-DK" dirty="0"/>
              <a:t> </a:t>
            </a:r>
            <a:r>
              <a:rPr lang="da-DK" dirty="0" err="1"/>
              <a:t>Synchrongenerator</a:t>
            </a:r>
            <a:endParaRPr lang="da-DK" dirty="0"/>
          </a:p>
        </p:txBody>
      </p:sp>
      <p:pic>
        <p:nvPicPr>
          <p:cNvPr id="1026" name="Picture 2" descr="G:\Arbejde\undervisning\Fredericia maskinmesterskole\2012 Efterår\2 sem EL\elektriske maskiner 4 udg\grafik\4.1.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32" y="1966749"/>
            <a:ext cx="3701797" cy="434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kap 4\250px-Synchronous_motor-generator_set_for_AC_to_DC_conversion_(Rankin_Kennedy,_Electrical_Installations,_Vol_II,_1909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627" y="3435028"/>
            <a:ext cx="1143000" cy="84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Desktop\kap 4\museum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899" y="1966749"/>
            <a:ext cx="2386012" cy="133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istrator\Desktop\kap 4\IMG_0010 (1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044" y="2548412"/>
            <a:ext cx="3492384" cy="261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590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Funktionsweise</a:t>
            </a:r>
            <a:r>
              <a:rPr lang="da-DK" dirty="0"/>
              <a:t> </a:t>
            </a:r>
          </a:p>
        </p:txBody>
      </p:sp>
      <p:pic>
        <p:nvPicPr>
          <p:cNvPr id="2050" name="Picture 2" descr="G:\Arbejde\undervisning\Fredericia maskinmesterskole\2012 Efterår\2 sem EL\elektriske maskiner 4 udg\grafik\4.1.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88414"/>
            <a:ext cx="4817765" cy="390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Arbejde\undervisning\Fredericia maskinmesterskole\2012 Efterår\2 sem EL\elektriske maskiner 4 udg\grafik\4.1.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786" y="2132856"/>
            <a:ext cx="4392214" cy="274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boks 3"/>
          <p:cNvSpPr txBox="1"/>
          <p:nvPr/>
        </p:nvSpPr>
        <p:spPr>
          <a:xfrm>
            <a:off x="4187554" y="5845605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Frekvens = ?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6AA07AEE-2549-8276-0408-E755EEB64F2B}"/>
              </a:ext>
            </a:extLst>
          </p:cNvPr>
          <p:cNvSpPr txBox="1"/>
          <p:nvPr/>
        </p:nvSpPr>
        <p:spPr>
          <a:xfrm>
            <a:off x="1698356" y="5522439"/>
            <a:ext cx="3456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Synchrongenerator</a:t>
            </a:r>
            <a:r>
              <a:rPr lang="da-DK" dirty="0"/>
              <a:t>. </a:t>
            </a:r>
            <a:r>
              <a:rPr lang="da-DK" dirty="0" err="1"/>
              <a:t>Prinzipskizze</a:t>
            </a:r>
            <a:br>
              <a:rPr lang="da-DK" dirty="0"/>
            </a:br>
            <a:r>
              <a:rPr lang="da-DK" dirty="0" err="1"/>
              <a:t>Frequenz</a:t>
            </a:r>
            <a:r>
              <a:rPr lang="da-DK" dirty="0"/>
              <a:t> = ?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1128CEF8-A445-D7B1-75A1-A8B7FC02A7D4}"/>
              </a:ext>
            </a:extLst>
          </p:cNvPr>
          <p:cNvSpPr txBox="1"/>
          <p:nvPr/>
        </p:nvSpPr>
        <p:spPr>
          <a:xfrm>
            <a:off x="6446003" y="4730923"/>
            <a:ext cx="5084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Spannungskurven</a:t>
            </a:r>
            <a:r>
              <a:rPr lang="da-DK" dirty="0"/>
              <a:t> </a:t>
            </a:r>
            <a:r>
              <a:rPr lang="da-DK" dirty="0" err="1"/>
              <a:t>eines</a:t>
            </a:r>
            <a:r>
              <a:rPr lang="da-DK" dirty="0"/>
              <a:t> </a:t>
            </a:r>
            <a:r>
              <a:rPr lang="da-DK" dirty="0" err="1"/>
              <a:t>dreiphasigen</a:t>
            </a:r>
            <a:r>
              <a:rPr lang="da-DK" dirty="0"/>
              <a:t> Generators</a:t>
            </a:r>
          </a:p>
        </p:txBody>
      </p:sp>
    </p:spTree>
    <p:extLst>
      <p:ext uri="{BB962C8B-B14F-4D97-AF65-F5344CB8AC3E}">
        <p14:creationId xmlns:p14="http://schemas.microsoft.com/office/powerpoint/2010/main" val="500953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Polrad</a:t>
            </a:r>
            <a:endParaRPr lang="da-DK" dirty="0"/>
          </a:p>
        </p:txBody>
      </p:sp>
      <p:pic>
        <p:nvPicPr>
          <p:cNvPr id="3074" name="Picture 2" descr="G:\Arbejde\undervisning\Fredericia maskinmesterskole\2012 Efterår\2 sem EL\elektriske maskiner 4 udg\grafik\4.1.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044" y="521465"/>
            <a:ext cx="828009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0BBCDC91-5836-8A76-8E3C-8BE0C3D4EA9D}"/>
              </a:ext>
            </a:extLst>
          </p:cNvPr>
          <p:cNvSpPr txBox="1"/>
          <p:nvPr/>
        </p:nvSpPr>
        <p:spPr>
          <a:xfrm>
            <a:off x="317716" y="2836188"/>
            <a:ext cx="4200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dirty="0">
                <a:latin typeface="Arial" panose="020B0604020202020204" pitchFamily="34" charset="0"/>
              </a:rPr>
              <a:t>a. </a:t>
            </a:r>
            <a:r>
              <a:rPr lang="da-DK" altLang="da-DK" dirty="0" err="1">
                <a:latin typeface="Arial" panose="020B0604020202020204" pitchFamily="34" charset="0"/>
              </a:rPr>
              <a:t>Vollpolrotor</a:t>
            </a:r>
            <a:r>
              <a:rPr lang="da-DK" altLang="da-DK" dirty="0">
                <a:latin typeface="Arial" panose="020B0604020202020204" pitchFamily="34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dirty="0">
                <a:latin typeface="Arial" panose="020B0604020202020204" pitchFamily="34" charset="0"/>
              </a:rPr>
              <a:t>b. </a:t>
            </a:r>
            <a:r>
              <a:rPr lang="da-DK" altLang="da-DK" dirty="0" err="1">
                <a:latin typeface="Arial" panose="020B0604020202020204" pitchFamily="34" charset="0"/>
              </a:rPr>
              <a:t>Ausgeprägter</a:t>
            </a:r>
            <a:r>
              <a:rPr lang="da-DK" altLang="da-DK" dirty="0">
                <a:latin typeface="Arial" panose="020B0604020202020204" pitchFamily="34" charset="0"/>
              </a:rPr>
              <a:t> Polrotor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da-DK" altLang="da-DK" dirty="0">
                <a:latin typeface="Arial" panose="020B0604020202020204" pitchFamily="34" charset="0"/>
              </a:rPr>
            </a:br>
            <a:r>
              <a:rPr lang="da-DK" altLang="da-DK" dirty="0" err="1">
                <a:latin typeface="Arial" panose="020B0604020202020204" pitchFamily="34" charset="0"/>
              </a:rPr>
              <a:t>Abbildung</a:t>
            </a:r>
            <a:r>
              <a:rPr lang="da-DK" altLang="da-DK" dirty="0">
                <a:latin typeface="Arial" panose="020B0604020202020204" pitchFamily="34" charset="0"/>
              </a:rPr>
              <a:t> 4.1.4.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dirty="0" err="1">
                <a:latin typeface="Arial" panose="020B0604020202020204" pitchFamily="34" charset="0"/>
              </a:rPr>
              <a:t>Gestaltung</a:t>
            </a:r>
            <a:r>
              <a:rPr lang="da-DK" altLang="da-DK" dirty="0">
                <a:latin typeface="Arial" panose="020B0604020202020204" pitchFamily="34" charset="0"/>
              </a:rPr>
              <a:t> des Polrades </a:t>
            </a:r>
            <a:r>
              <a:rPr lang="da-DK" altLang="da-DK" dirty="0" err="1">
                <a:latin typeface="Arial" panose="020B0604020202020204" pitchFamily="34" charset="0"/>
              </a:rPr>
              <a:t>für</a:t>
            </a:r>
            <a:r>
              <a:rPr lang="da-DK" altLang="da-DK" dirty="0">
                <a:latin typeface="Arial" panose="020B0604020202020204" pitchFamily="34" charset="0"/>
              </a:rPr>
              <a:t> </a:t>
            </a:r>
            <a:r>
              <a:rPr lang="da-DK" altLang="da-DK" dirty="0" err="1">
                <a:latin typeface="Arial" panose="020B0604020202020204" pitchFamily="34" charset="0"/>
              </a:rPr>
              <a:t>einen</a:t>
            </a:r>
            <a:r>
              <a:rPr lang="da-DK" altLang="da-DK" dirty="0">
                <a:latin typeface="Arial" panose="020B0604020202020204" pitchFamily="34" charset="0"/>
              </a:rPr>
              <a:t> </a:t>
            </a:r>
            <a:r>
              <a:rPr lang="da-DK" altLang="da-DK" dirty="0" err="1">
                <a:latin typeface="Arial" panose="020B0604020202020204" pitchFamily="34" charset="0"/>
              </a:rPr>
              <a:t>Synchrongenerator</a:t>
            </a:r>
            <a:r>
              <a:rPr lang="da-DK" altLang="da-DK" dirty="0"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796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Polrad</a:t>
            </a:r>
            <a:r>
              <a:rPr lang="da-DK" dirty="0"/>
              <a:t> </a:t>
            </a:r>
          </a:p>
        </p:txBody>
      </p:sp>
      <p:pic>
        <p:nvPicPr>
          <p:cNvPr id="4098" name="Picture 2" descr="G:\Arbejde\undervisning\Fredericia maskinmesterskole\2012 Efterår\2 sem EL\elektriske maskiner 4 udg\grafik\4.1.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875" y="365125"/>
            <a:ext cx="5165789" cy="489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istrator\Desktop\kap 4\ac-motor-rewinding-250x2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026" y="50418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dministrator\Desktop\kap 4\stat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890" y="3183932"/>
            <a:ext cx="2259136" cy="202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C330C813-2548-55B3-7AE7-E85875550825}"/>
              </a:ext>
            </a:extLst>
          </p:cNvPr>
          <p:cNvSpPr txBox="1"/>
          <p:nvPr/>
        </p:nvSpPr>
        <p:spPr>
          <a:xfrm>
            <a:off x="838200" y="2378399"/>
            <a:ext cx="321396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Abbildung 4.1.5. Wasserkraftgenerator. Das Polrad ist im Stator untergebracht. 824 MVA, 92,3 Umdrehungen pro Minute, 60 Hz.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94831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8717"/>
          </a:xfrm>
        </p:spPr>
        <p:txBody>
          <a:bodyPr/>
          <a:lstStyle/>
          <a:p>
            <a:r>
              <a:rPr lang="da-DK" dirty="0" err="1"/>
              <a:t>Aufbau</a:t>
            </a:r>
            <a:r>
              <a:rPr lang="da-DK" dirty="0"/>
              <a:t> und </a:t>
            </a:r>
            <a:r>
              <a:rPr lang="da-DK" dirty="0" err="1"/>
              <a:t>Bestandteile</a:t>
            </a:r>
            <a:endParaRPr lang="da-DK" dirty="0"/>
          </a:p>
        </p:txBody>
      </p:sp>
      <p:pic>
        <p:nvPicPr>
          <p:cNvPr id="5122" name="Picture 2" descr="G:\Arbejde\undervisning\Fredericia maskinmesterskole\2012 Efterår\2 sem EL\elektriske maskiner 4 udg\grafik\4.1.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039" y="1233842"/>
            <a:ext cx="6354514" cy="4390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AD4A5D02-781D-56C0-66E2-6EF6B1BD3342}"/>
              </a:ext>
            </a:extLst>
          </p:cNvPr>
          <p:cNvSpPr txBox="1"/>
          <p:nvPr/>
        </p:nvSpPr>
        <p:spPr>
          <a:xfrm>
            <a:off x="838200" y="2828835"/>
            <a:ext cx="37568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Abbildung 4.1.6. </a:t>
            </a:r>
          </a:p>
          <a:p>
            <a:r>
              <a:rPr lang="de-DE" dirty="0"/>
              <a:t>Turbogenerator, 400 MVA mit wassergekühltem Stator und wasserstoffgekühltem Rotor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7251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Stator </a:t>
            </a:r>
          </a:p>
        </p:txBody>
      </p:sp>
      <p:pic>
        <p:nvPicPr>
          <p:cNvPr id="6146" name="Picture 2" descr="G:\Arbejde\undervisning\Fredericia maskinmesterskole\2012 Efterår\2 sem EL\elektriske maskiner 4 udg\grafik\4.1.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763" y="475172"/>
            <a:ext cx="2947016" cy="500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istrator\Desktop\kap 4\Motor-Sta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083" y="781298"/>
            <a:ext cx="2230123" cy="148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istrator\Desktop\kap 4\stator_rewin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879" y="2986336"/>
            <a:ext cx="314325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dministrator\Desktop\kap 4\onsite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510" y="781298"/>
            <a:ext cx="1850594" cy="181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1A6D18F1-331C-000B-152B-13D1EB5EC3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1448" y="2836617"/>
            <a:ext cx="764704" cy="764704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7FF43C47-90EB-0C3F-BB22-3E7DC50A1F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7778" y="3837861"/>
            <a:ext cx="764704" cy="764704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54A26904-2E7F-72EB-B9D9-FB8DBFCAEA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71448" y="4792663"/>
            <a:ext cx="764704" cy="764704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7C8CE3B4-3157-D5C1-ACA5-AF7B13CFB200}"/>
              </a:ext>
            </a:extLst>
          </p:cNvPr>
          <p:cNvSpPr txBox="1"/>
          <p:nvPr/>
        </p:nvSpPr>
        <p:spPr>
          <a:xfrm>
            <a:off x="838200" y="2243741"/>
            <a:ext cx="29470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Abbildung 4.1.7. </a:t>
            </a:r>
          </a:p>
          <a:p>
            <a:r>
              <a:rPr lang="de-DE" dirty="0"/>
              <a:t>Stator für Synchrongeneratoren (ABB). Oben zuerst, unten nach dem Einbringen der Wicklungen.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0945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FA37D4-7C1D-487A-80BF-771121430B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120B01-5068-4A64-A4CC-7CBADDDB2E76}">
  <ds:schemaRefs>
    <ds:schemaRef ds:uri="http://schemas.microsoft.com/office/2006/metadata/properties"/>
    <ds:schemaRef ds:uri="http://schemas.microsoft.com/office/infopath/2007/PartnerControls"/>
    <ds:schemaRef ds:uri="217d0f91-4f80-4bd4-9538-980d7901d615"/>
    <ds:schemaRef ds:uri="49b9e0b1-cd69-4d2b-820d-060ef16116e4"/>
  </ds:schemaRefs>
</ds:datastoreItem>
</file>

<file path=customXml/itemProps3.xml><?xml version="1.0" encoding="utf-8"?>
<ds:datastoreItem xmlns:ds="http://schemas.openxmlformats.org/officeDocument/2006/customXml" ds:itemID="{7FF4E8A4-4A68-4431-939A-EE612632BF67}"/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278</Words>
  <Application>Microsoft Office PowerPoint</Application>
  <PresentationFormat>Widescreen</PresentationFormat>
  <Paragraphs>66</Paragraphs>
  <Slides>15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Office-tema</vt:lpstr>
      <vt:lpstr>Kapitel 4</vt:lpstr>
      <vt:lpstr>„Die Weltziele – Was sind die UN‑Nachhaltigkeitsziele? </vt:lpstr>
      <vt:lpstr>Wechselstrommaschinen  </vt:lpstr>
      <vt:lpstr>Der dreiphasige Synchrongenerator</vt:lpstr>
      <vt:lpstr>Funktionsweise </vt:lpstr>
      <vt:lpstr>Polrad</vt:lpstr>
      <vt:lpstr>Polrad </vt:lpstr>
      <vt:lpstr>Aufbau und Bestandteile</vt:lpstr>
      <vt:lpstr>Stator </vt:lpstr>
      <vt:lpstr>Vertikalachsiger  Synchrongenerator</vt:lpstr>
      <vt:lpstr>Magnetisierung des Polrades</vt:lpstr>
      <vt:lpstr>Magnetisierung des Polrades</vt:lpstr>
      <vt:lpstr>Magnetisierung des Polrades</vt:lpstr>
      <vt:lpstr>Magnetisierung des Polrades</vt:lpstr>
      <vt:lpstr>Magnetisierung des Polrades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David Nguyen</dc:creator>
  <cp:lastModifiedBy>Camilla Hyldahl Grøn - CAHG</cp:lastModifiedBy>
  <cp:revision>6</cp:revision>
  <dcterms:created xsi:type="dcterms:W3CDTF">2024-11-11T07:27:29Z</dcterms:created>
  <dcterms:modified xsi:type="dcterms:W3CDTF">2026-03-12T08:46:18Z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MediaServiceImageTags">
    <vt:lpwstr/>
  </property>
  <property fmtid="{D5CDD505-2E9C-101B-9397-08002B2CF9AE}" pid="4" name="Order">
    <vt:lpwstr>64300.0000000000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