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6" r:id="rId6"/>
    <p:sldId id="257" r:id="rId7"/>
    <p:sldId id="258" r:id="rId8"/>
    <p:sldId id="259" r:id="rId9"/>
    <p:sldId id="260" r:id="rId10"/>
    <p:sldId id="261" r:id="rId11"/>
    <p:sldId id="262" r:id="rId12"/>
    <p:sldId id="263" r:id="rId13"/>
    <p:sldId id="264" r:id="rId14"/>
    <p:sldId id="267" r:id="rId15"/>
    <p:sldId id="266" r:id="rId16"/>
    <p:sldId id="268" r:id="rId17"/>
    <p:sldId id="274" r:id="rId18"/>
    <p:sldId id="270" r:id="rId19"/>
    <p:sldId id="271" r:id="rId20"/>
    <p:sldId id="269" r:id="rId21"/>
    <p:sldId id="273" r:id="rId22"/>
    <p:sldId id="265" r:id="rId23"/>
    <p:sldId id="27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6" d="100"/>
          <a:sy n="96" d="100"/>
        </p:scale>
        <p:origin x="61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modSld">
      <pc:chgData name="Camilla Hyldahl Grøn" userId="a4ea85f2-bdd2-4d4a-855b-19ebe7fc7cda" providerId="ADAL" clId="{A57A787F-CB6B-42AB-B5C7-FE5EBB6E79DE}" dt="2026-04-27T06:21:44.130" v="15" actId="113"/>
      <pc:docMkLst>
        <pc:docMk/>
      </pc:docMkLst>
      <pc:sldChg chg="modSp mod">
        <pc:chgData name="Camilla Hyldahl Grøn" userId="a4ea85f2-bdd2-4d4a-855b-19ebe7fc7cda" providerId="ADAL" clId="{A57A787F-CB6B-42AB-B5C7-FE5EBB6E79DE}" dt="2026-04-27T06:21:44.130" v="15" actId="113"/>
        <pc:sldMkLst>
          <pc:docMk/>
          <pc:sldMk cId="2281544634" sldId="267"/>
        </pc:sldMkLst>
        <pc:spChg chg="mod">
          <ac:chgData name="Camilla Hyldahl Grøn" userId="a4ea85f2-bdd2-4d4a-855b-19ebe7fc7cda" providerId="ADAL" clId="{A57A787F-CB6B-42AB-B5C7-FE5EBB6E79DE}" dt="2026-04-27T06:21:44.130" v="15" actId="113"/>
          <ac:spMkLst>
            <pc:docMk/>
            <pc:sldMk cId="2281544634" sldId="267"/>
            <ac:spMk id="3" creationId="{A33D8195-F0B7-4168-B454-5EA67FD3C35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ACBB-13A6-4111-9B2B-ECFE9A44F1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B2C272-CC35-447B-BBFB-B43650120D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CAF92E-790A-4C72-B4EB-64C38152010F}"/>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D6E7F3F7-95B1-4614-87E2-F146B1AB761B}"/>
              </a:ext>
            </a:extLst>
          </p:cNvPr>
          <p:cNvSpPr>
            <a:spLocks noGrp="1"/>
          </p:cNvSpPr>
          <p:nvPr>
            <p:ph type="ftr" sz="quarter" idx="11"/>
          </p:nvPr>
        </p:nvSpPr>
        <p:spPr/>
        <p:txBody>
          <a:bodyPr/>
          <a:lstStyle/>
          <a:p>
            <a:r>
              <a:rPr lang="da-DK" dirty="0"/>
              <a:t>Hej</a:t>
            </a:r>
            <a:endParaRPr lang="en-US" dirty="0"/>
          </a:p>
        </p:txBody>
      </p:sp>
      <p:sp>
        <p:nvSpPr>
          <p:cNvPr id="6" name="Slide Number Placeholder 5">
            <a:extLst>
              <a:ext uri="{FF2B5EF4-FFF2-40B4-BE49-F238E27FC236}">
                <a16:creationId xmlns:a16="http://schemas.microsoft.com/office/drawing/2014/main" id="{66ED8E02-DDD9-4A3F-A88F-8F8058276FE6}"/>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3699037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DFBEB-F5B7-4758-97A7-48C356AD7A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FDFC38-B87C-4D38-89CC-EF066D2BCEA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0D4F85-DF81-4B02-9E5F-C9E76E69D0D5}"/>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EDE51FEC-4B44-4392-B629-1E2BE12D5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527B5-79A2-45D2-A705-25BE7EA687F5}"/>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2471651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38AA79-0FD2-4840-A7BD-D56AAC48DC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4DF117-002C-43FA-9EC1-35432C3601A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A5EF22-1B2A-49DB-A9AF-0741FCDDCA5F}"/>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9F91493B-D314-4592-B80C-C1EBDE988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9E5E-6AA4-4D41-A797-A8AAAC8555AB}"/>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198756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F7CE0-47B8-4E17-B80D-B3BC8F16AF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EE1F6B-73AD-4A6E-A704-29C76F4EBD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1CD97A-DBD0-4B92-A9C8-C2535C99C0D4}"/>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5155C129-0077-47CE-B53F-E9F5B6DA3E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2E3EA-D786-4FE6-925D-458D0BD126C3}"/>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35165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5F141-609D-401B-9D2F-6020C0C58D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2B88AA-6AF7-43C2-A622-7E01F5C6113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2EE2AF-E6A3-4F6B-B1B4-3D7B7EC7AB03}"/>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1B3207C5-8B5C-44F4-BFD6-0E879DBCB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C99423-F60C-452E-9057-4F1263B30632}"/>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569108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04066-89D9-459F-8A96-BA2EBDFD02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1CA5B6-6982-48F3-9C0B-365C5E2089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DF06464-BEC2-4B5C-ABB8-760FC040ADB0}"/>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699D8A7C-0407-4235-B68F-26EB8D772E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034E31-B763-42DE-9ABB-85B4EE7C4375}"/>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98938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9C26-3871-4FFA-8ABB-51124A4CDE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5433B6-9540-446E-90A5-7E4DD291379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D049D0-6BCF-44F6-8EF7-5E8AC71202C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BB3938-4261-4DAB-8B02-7083E7BF47E3}"/>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6" name="Footer Placeholder 5">
            <a:extLst>
              <a:ext uri="{FF2B5EF4-FFF2-40B4-BE49-F238E27FC236}">
                <a16:creationId xmlns:a16="http://schemas.microsoft.com/office/drawing/2014/main" id="{0B1105E0-170B-4C3C-BD91-5DEBFE714F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6DCE7-1B65-46C3-BECA-5D8D709A557E}"/>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250204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5AEB7-BEED-48C3-AB58-F6A386BE09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672DC7-EB49-479D-9488-F08398C6C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AC57036-B518-4D64-9F5A-2E47F3401E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D50AE9-872D-4282-A39A-3C808D2EA7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0C2AA8B-E26D-45FE-9978-450A2C29C38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399756-E912-4A18-86AB-5FCF12C1846D}"/>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8" name="Footer Placeholder 7">
            <a:extLst>
              <a:ext uri="{FF2B5EF4-FFF2-40B4-BE49-F238E27FC236}">
                <a16:creationId xmlns:a16="http://schemas.microsoft.com/office/drawing/2014/main" id="{BCE19F70-748D-4FAF-AB56-FCA45CE857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4725780-F653-488F-BECE-26AE85555DC0}"/>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80487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32F7-30D3-492B-8F97-E81A1D0CC7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951377-B36C-42D9-BDAD-842953DE3542}"/>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4" name="Footer Placeholder 3">
            <a:extLst>
              <a:ext uri="{FF2B5EF4-FFF2-40B4-BE49-F238E27FC236}">
                <a16:creationId xmlns:a16="http://schemas.microsoft.com/office/drawing/2014/main" id="{AF5DD0BC-4916-4BD1-8127-D085410D27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FFACB4-0298-44F1-884E-A8C83C476E13}"/>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448754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040C6F-35B4-4699-BA0D-34829EE4753C}"/>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3" name="Footer Placeholder 2">
            <a:extLst>
              <a:ext uri="{FF2B5EF4-FFF2-40B4-BE49-F238E27FC236}">
                <a16:creationId xmlns:a16="http://schemas.microsoft.com/office/drawing/2014/main" id="{990E1778-29CB-4237-BDC7-D8333C4EAB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4064CF-5F67-496D-AC5B-0688B9D1A6F2}"/>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754803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515A4-5D5E-4F35-A5D7-4E2B14C546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6C2083-3675-49D9-836A-7DB61DBC6A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90B20F-005D-4AE3-A08F-1403EEE7AE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DC37A1-B622-4B92-887A-699426B82E09}"/>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6" name="Footer Placeholder 5">
            <a:extLst>
              <a:ext uri="{FF2B5EF4-FFF2-40B4-BE49-F238E27FC236}">
                <a16:creationId xmlns:a16="http://schemas.microsoft.com/office/drawing/2014/main" id="{AF35D5E8-B5CF-4AF0-9B2A-6336A55532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3C20A7-0AC8-43F3-BF66-3088B8466FA3}"/>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588970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5740A-B734-44C3-9D6A-52B93E1349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457F02-13E8-4DF2-981D-881CB4E76D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C510E9-5289-46FC-91C0-C5CF9121C8A1}"/>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FDFA336B-6A79-465B-8ED4-AF77132354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D09900-0BF7-4700-9956-4782CF05E5A5}"/>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39684894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855B1-9A9E-4F3B-9238-8EF72F7F5A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6554E9-6964-4D8B-B6F9-DADE3738AE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94BA00-DA9E-48C0-B772-3DB4EE7188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9BC967-F66D-4B09-B7C6-0C12DEDA506E}"/>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6" name="Footer Placeholder 5">
            <a:extLst>
              <a:ext uri="{FF2B5EF4-FFF2-40B4-BE49-F238E27FC236}">
                <a16:creationId xmlns:a16="http://schemas.microsoft.com/office/drawing/2014/main" id="{60AB5007-60BE-4903-B8AB-0DB95A7DF5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18E1E9-69DE-4F26-B46A-2581CD5BA7A2}"/>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145228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53FA4-CE5C-45C5-A750-622858C416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85B800-F631-4344-BC65-68C463F8DC8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DA6139-4C72-4D4C-8E56-BB77F7CAB434}"/>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9CF78F29-9EE3-4ECB-A079-5EA6EAB811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2B9799-CB3D-47EC-933A-D2C1547898B8}"/>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094388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5DCE9E-F1C0-43BC-BFD4-91EB89AA8B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CEF38E-EE8D-45D4-885E-26EDE9B5628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EB5B8-2CE5-48F5-B2D9-F5A6C8C9BED3}"/>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D9437FD6-4247-4C9C-98CB-B57455BFA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E993AD-CC5A-4C87-A30C-806FB4A3EEE7}"/>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014576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D684E-B4D8-44F2-8AE8-95D350FB08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1EBF70-6931-4EB6-BFBC-7DEDDEA7C8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E696FD6-5A86-4725-952F-5237363E386A}"/>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C66786B8-B792-48F8-A805-70B5EF59AF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D7B9F-DB4D-4D11-8D09-FD41A8D8A7DF}"/>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423270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03DC-5530-4F30-B856-FE72004FFD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AC0C5D-7B3C-4019-AB98-3AB1222A332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E57474-6DB9-4C5B-9915-4126663C715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EE0188-6BCE-4B30-9BF3-0D0846D53843}"/>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6" name="Footer Placeholder 5">
            <a:extLst>
              <a:ext uri="{FF2B5EF4-FFF2-40B4-BE49-F238E27FC236}">
                <a16:creationId xmlns:a16="http://schemas.microsoft.com/office/drawing/2014/main" id="{5F9BA98F-60AD-4637-AA48-9BC2D1C4C4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3FD07F-47CB-4B51-824A-695D2829B3A2}"/>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2927894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B2569-8AE2-4DD8-815B-278FD1082D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3D5930-4481-4294-B081-56CCDF13C7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2047300-624A-43EE-BDDA-FF199BE2B84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CEC94E-2572-4C90-B320-C59B2CA787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9366EA-5238-4968-B95B-B8667077946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5F404D-FDE4-476D-A729-D460B2C26711}"/>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8" name="Footer Placeholder 7">
            <a:extLst>
              <a:ext uri="{FF2B5EF4-FFF2-40B4-BE49-F238E27FC236}">
                <a16:creationId xmlns:a16="http://schemas.microsoft.com/office/drawing/2014/main" id="{5C5780CF-7892-46B4-B74E-976F0414DB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6FF6ED-548D-4835-9DA3-9B8B30A88D2D}"/>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181248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E1085-FAEF-4DE5-9428-C1B80DD007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A3687B-9FBC-4ED8-BF77-AA7E33466E43}"/>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4" name="Footer Placeholder 3">
            <a:extLst>
              <a:ext uri="{FF2B5EF4-FFF2-40B4-BE49-F238E27FC236}">
                <a16:creationId xmlns:a16="http://schemas.microsoft.com/office/drawing/2014/main" id="{9947FAB9-F4AB-470D-822B-640EA715E4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7F1109-F067-413C-8A27-1726430641FE}"/>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2646768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328F91-0FAA-4481-932A-ADD38970C26A}"/>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3" name="Footer Placeholder 2">
            <a:extLst>
              <a:ext uri="{FF2B5EF4-FFF2-40B4-BE49-F238E27FC236}">
                <a16:creationId xmlns:a16="http://schemas.microsoft.com/office/drawing/2014/main" id="{2E895446-0B13-4CD7-A533-045A6201D9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DFE844-13D4-456F-A45A-8BCA2E54E03D}"/>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53059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723B2-6CB2-4DF2-A103-E2D015EF40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2390CB-2371-49F9-9D22-B86F659FBF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858B58-0480-4838-B95F-0783D90333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4EFF971-CBC0-4636-8057-7F925114E5BC}"/>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6" name="Footer Placeholder 5">
            <a:extLst>
              <a:ext uri="{FF2B5EF4-FFF2-40B4-BE49-F238E27FC236}">
                <a16:creationId xmlns:a16="http://schemas.microsoft.com/office/drawing/2014/main" id="{D05140FD-F1B7-49B7-9DDD-F339E55CCE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23B7E9-641C-41AE-B31E-019CAD743798}"/>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4256756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1E82E-7FA3-4BCD-A87B-2E04D8A859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B9357C-2CAF-4608-889A-D42BDD9E06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5392DC-EA86-4275-A004-145771A155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BB790D8-ED64-4298-9C9E-9A8AEC267CF0}"/>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6" name="Footer Placeholder 5">
            <a:extLst>
              <a:ext uri="{FF2B5EF4-FFF2-40B4-BE49-F238E27FC236}">
                <a16:creationId xmlns:a16="http://schemas.microsoft.com/office/drawing/2014/main" id="{B4438A07-BB64-43C0-88CD-32952A5C3C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58C2CB-582A-4D09-9FA7-41029A0F42B2}"/>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1265428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E2F56A-FC97-4B21-A845-ED8A49FA4D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9D73B6-A0A6-4DE3-A6FD-7FB1552087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641B61-C796-49C7-8E12-1E1E6A5EBD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486FD9B7-3F32-4BE9-9689-BA189D0600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5C4DCD-737A-4919-8E13-B7200DB7F4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535785-ADCB-448F-910B-CD4EA62D8BBC}" type="slidenum">
              <a:rPr lang="en-US" smtClean="0"/>
              <a:t>‹nr.›</a:t>
            </a:fld>
            <a:endParaRPr lang="en-US"/>
          </a:p>
        </p:txBody>
      </p:sp>
      <p:pic>
        <p:nvPicPr>
          <p:cNvPr id="9" name="Picture 8">
            <a:extLst>
              <a:ext uri="{FF2B5EF4-FFF2-40B4-BE49-F238E27FC236}">
                <a16:creationId xmlns:a16="http://schemas.microsoft.com/office/drawing/2014/main" id="{5EB87D6D-CE9A-4B6E-9AD2-60AEFA201811}"/>
              </a:ext>
            </a:extLst>
          </p:cNvPr>
          <p:cNvPicPr>
            <a:picLocks noChangeAspect="1"/>
          </p:cNvPicPr>
          <p:nvPr userDrawn="1"/>
        </p:nvPicPr>
        <p:blipFill>
          <a:blip r:embed="rId13"/>
          <a:stretch>
            <a:fillRect/>
          </a:stretch>
        </p:blipFill>
        <p:spPr>
          <a:xfrm>
            <a:off x="9982200" y="0"/>
            <a:ext cx="2193996" cy="2193996"/>
          </a:xfrm>
          <a:prstGeom prst="rect">
            <a:avLst/>
          </a:prstGeom>
        </p:spPr>
      </p:pic>
    </p:spTree>
    <p:extLst>
      <p:ext uri="{BB962C8B-B14F-4D97-AF65-F5344CB8AC3E}">
        <p14:creationId xmlns:p14="http://schemas.microsoft.com/office/powerpoint/2010/main" val="3426900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55D508-A3FD-4B92-A82E-C8B91EC289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EA1CE0-588B-42FE-AEDE-EAD65DB275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F4DA0E-DBF7-4E91-935A-7EAD82903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96C92C6E-038D-42B8-908C-F0AAB9AE3A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9F7330-338C-426B-9B53-1ADC3E4E6F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ED7CE-4BFA-4E33-87B7-2D3C77EFB870}" type="slidenum">
              <a:rPr lang="en-US" smtClean="0"/>
              <a:t>‹nr.›</a:t>
            </a:fld>
            <a:endParaRPr lang="en-US"/>
          </a:p>
        </p:txBody>
      </p:sp>
    </p:spTree>
    <p:extLst>
      <p:ext uri="{BB962C8B-B14F-4D97-AF65-F5344CB8AC3E}">
        <p14:creationId xmlns:p14="http://schemas.microsoft.com/office/powerpoint/2010/main" val="1577922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1FB8B-46A0-4412-A1B4-6B99DB95D2EF}"/>
              </a:ext>
            </a:extLst>
          </p:cNvPr>
          <p:cNvSpPr>
            <a:spLocks noGrp="1"/>
          </p:cNvSpPr>
          <p:nvPr>
            <p:ph type="ctrTitle"/>
          </p:nvPr>
        </p:nvSpPr>
        <p:spPr/>
        <p:txBody>
          <a:bodyPr/>
          <a:lstStyle/>
          <a:p>
            <a:r>
              <a:rPr lang="de-DE" noProof="0" dirty="0"/>
              <a:t>Nachhaltigkeit.</a:t>
            </a:r>
          </a:p>
        </p:txBody>
      </p:sp>
      <p:sp>
        <p:nvSpPr>
          <p:cNvPr id="3" name="Subtitle 2">
            <a:extLst>
              <a:ext uri="{FF2B5EF4-FFF2-40B4-BE49-F238E27FC236}">
                <a16:creationId xmlns:a16="http://schemas.microsoft.com/office/drawing/2014/main" id="{C0DFE46A-C50B-4463-947C-AE6FDA99171D}"/>
              </a:ext>
            </a:extLst>
          </p:cNvPr>
          <p:cNvSpPr>
            <a:spLocks noGrp="1"/>
          </p:cNvSpPr>
          <p:nvPr>
            <p:ph type="subTitle" idx="1"/>
          </p:nvPr>
        </p:nvSpPr>
        <p:spPr/>
        <p:txBody>
          <a:bodyPr/>
          <a:lstStyle/>
          <a:p>
            <a:r>
              <a:rPr lang="de-DE" noProof="0" dirty="0"/>
              <a:t>Fokus auf TBL</a:t>
            </a:r>
          </a:p>
        </p:txBody>
      </p:sp>
    </p:spTree>
    <p:extLst>
      <p:ext uri="{BB962C8B-B14F-4D97-AF65-F5344CB8AC3E}">
        <p14:creationId xmlns:p14="http://schemas.microsoft.com/office/powerpoint/2010/main" val="779132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3E3D0-EAA1-4FFC-86FA-C8A971C1DA30}"/>
              </a:ext>
            </a:extLst>
          </p:cNvPr>
          <p:cNvSpPr>
            <a:spLocks noGrp="1"/>
          </p:cNvSpPr>
          <p:nvPr>
            <p:ph type="title"/>
          </p:nvPr>
        </p:nvSpPr>
        <p:spPr>
          <a:xfrm>
            <a:off x="838200" y="365125"/>
            <a:ext cx="10515600" cy="687161"/>
          </a:xfrm>
        </p:spPr>
        <p:txBody>
          <a:bodyPr>
            <a:normAutofit/>
          </a:bodyPr>
          <a:lstStyle/>
          <a:p>
            <a:r>
              <a:rPr lang="de-DE" sz="4000" b="1" dirty="0"/>
              <a:t>Die Geschichte der TBL, Teil 2.</a:t>
            </a:r>
          </a:p>
        </p:txBody>
      </p:sp>
      <p:sp>
        <p:nvSpPr>
          <p:cNvPr id="3" name="Content Placeholder 2">
            <a:extLst>
              <a:ext uri="{FF2B5EF4-FFF2-40B4-BE49-F238E27FC236}">
                <a16:creationId xmlns:a16="http://schemas.microsoft.com/office/drawing/2014/main" id="{A33D8195-F0B7-4168-B454-5EA67FD3C357}"/>
              </a:ext>
            </a:extLst>
          </p:cNvPr>
          <p:cNvSpPr>
            <a:spLocks noGrp="1"/>
          </p:cNvSpPr>
          <p:nvPr>
            <p:ph idx="1"/>
          </p:nvPr>
        </p:nvSpPr>
        <p:spPr>
          <a:xfrm>
            <a:off x="838200" y="1209040"/>
            <a:ext cx="9401175" cy="5082223"/>
          </a:xfrm>
        </p:spPr>
        <p:txBody>
          <a:bodyPr>
            <a:normAutofit fontScale="92500" lnSpcReduction="10000"/>
          </a:bodyPr>
          <a:lstStyle/>
          <a:p>
            <a:pPr marL="0" indent="0">
              <a:buNone/>
            </a:pPr>
            <a:r>
              <a:rPr lang="de-DE" dirty="0"/>
              <a:t>Im Jahr 2018 schlug </a:t>
            </a:r>
            <a:r>
              <a:rPr lang="de-DE" dirty="0" err="1"/>
              <a:t>Elkington</a:t>
            </a:r>
            <a:r>
              <a:rPr lang="de-DE" dirty="0"/>
              <a:t> eine „Rückrufaktion“ der Triple Bottom Line vor, um das Konzept neu zu überdenken.</a:t>
            </a:r>
            <a:br>
              <a:rPr lang="de-DE" dirty="0"/>
            </a:br>
            <a:r>
              <a:rPr lang="de-DE" dirty="0"/>
              <a:t>Er betonte die Notwendigkeit, über das bloße Ausbalancieren der drei Ergebnislinien hinauszugehen.</a:t>
            </a:r>
          </a:p>
          <a:p>
            <a:pPr marL="0" indent="0">
              <a:buNone/>
            </a:pPr>
            <a:br>
              <a:rPr lang="da-DK" b="1" dirty="0"/>
            </a:br>
            <a:br>
              <a:rPr lang="da-DK" b="1" dirty="0"/>
            </a:br>
            <a:r>
              <a:rPr lang="da-DK" b="1" i="1" dirty="0"/>
              <a:t>”</a:t>
            </a:r>
            <a:r>
              <a:rPr lang="en-US" i="1" dirty="0"/>
              <a:t> But the TBL wasn’t designed to be just an accounting tool. It was supposed to provoke deeper thinking about capitalism and its future, but many early adopters understood the concept as a balancing act, adopting a trade-off mentality.”</a:t>
            </a:r>
            <a:br>
              <a:rPr lang="da-DK" b="1" dirty="0"/>
            </a:br>
            <a:br>
              <a:rPr lang="da-DK" b="1" dirty="0"/>
            </a:br>
            <a:endParaRPr lang="da-DK" b="1" dirty="0"/>
          </a:p>
          <a:p>
            <a:pPr marL="0" indent="0">
              <a:buNone/>
            </a:pPr>
            <a:endParaRPr lang="da-DK" sz="1200" b="1" dirty="0"/>
          </a:p>
          <a:p>
            <a:pPr marL="0" indent="0">
              <a:buNone/>
            </a:pPr>
            <a:endParaRPr lang="da-DK" sz="1200" b="1" dirty="0"/>
          </a:p>
          <a:p>
            <a:pPr marL="0" indent="0">
              <a:buNone/>
            </a:pPr>
            <a:r>
              <a:rPr lang="da-DK" sz="1200" b="1" dirty="0" err="1"/>
              <a:t>Quelle</a:t>
            </a:r>
            <a:r>
              <a:rPr lang="da-DK" sz="1200" dirty="0"/>
              <a:t>: https://hbr.org/2018/06/25-years-ago-i-coined-the-phrase-triple-bottom-line-heres-why-im-giving-up-on-it</a:t>
            </a:r>
            <a:endParaRPr lang="en-US" sz="1200" dirty="0"/>
          </a:p>
        </p:txBody>
      </p:sp>
      <p:pic>
        <p:nvPicPr>
          <p:cNvPr id="1026" name="Picture 2" descr="https://johnelkington.com/wp-content/uploads/2020/01/john_elkington-675-263x300.jpg">
            <a:extLst>
              <a:ext uri="{FF2B5EF4-FFF2-40B4-BE49-F238E27FC236}">
                <a16:creationId xmlns:a16="http://schemas.microsoft.com/office/drawing/2014/main" id="{A90DF4E8-7BD8-44E4-92E0-A648E2C9C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2472" y="4425015"/>
            <a:ext cx="1636077" cy="1866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544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881E-F0C5-4516-A036-BFF7DE043FC4}"/>
              </a:ext>
            </a:extLst>
          </p:cNvPr>
          <p:cNvSpPr>
            <a:spLocks noGrp="1"/>
          </p:cNvSpPr>
          <p:nvPr>
            <p:ph type="title"/>
          </p:nvPr>
        </p:nvSpPr>
        <p:spPr/>
        <p:txBody>
          <a:bodyPr/>
          <a:lstStyle/>
          <a:p>
            <a:r>
              <a:rPr lang="da-DK" dirty="0"/>
              <a:t>Klimakompensation</a:t>
            </a:r>
            <a:endParaRPr lang="en-US" dirty="0"/>
          </a:p>
        </p:txBody>
      </p:sp>
      <p:pic>
        <p:nvPicPr>
          <p:cNvPr id="1030" name="Picture 6" descr="https://mindthegraph.com/blog/wp-content/uploads/2023/01/preview_514788-1.png">
            <a:extLst>
              <a:ext uri="{FF2B5EF4-FFF2-40B4-BE49-F238E27FC236}">
                <a16:creationId xmlns:a16="http://schemas.microsoft.com/office/drawing/2014/main" id="{97F6DF5D-CA6B-47CD-86DE-F525F3FF0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140" y="1361917"/>
            <a:ext cx="7856220" cy="523748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4">
            <a:extLst>
              <a:ext uri="{FF2B5EF4-FFF2-40B4-BE49-F238E27FC236}">
                <a16:creationId xmlns:a16="http://schemas.microsoft.com/office/drawing/2014/main" id="{3A03E59D-B994-4040-B6DF-89DF080E2508}"/>
              </a:ext>
            </a:extLst>
          </p:cNvPr>
          <p:cNvSpPr>
            <a:spLocks noGrp="1"/>
          </p:cNvSpPr>
          <p:nvPr>
            <p:ph idx="1"/>
          </p:nvPr>
        </p:nvSpPr>
        <p:spPr>
          <a:xfrm>
            <a:off x="115252" y="6238875"/>
            <a:ext cx="3914775" cy="508000"/>
          </a:xfrm>
        </p:spPr>
        <p:txBody>
          <a:bodyPr>
            <a:normAutofit/>
          </a:bodyPr>
          <a:lstStyle/>
          <a:p>
            <a:pPr marL="0" indent="0">
              <a:buNone/>
            </a:pPr>
            <a:r>
              <a:rPr lang="da-DK" sz="1900" dirty="0"/>
              <a:t>Billede fra https://mindthegraph.com</a:t>
            </a:r>
            <a:endParaRPr lang="en-US" sz="1900" dirty="0"/>
          </a:p>
        </p:txBody>
      </p:sp>
    </p:spTree>
    <p:extLst>
      <p:ext uri="{BB962C8B-B14F-4D97-AF65-F5344CB8AC3E}">
        <p14:creationId xmlns:p14="http://schemas.microsoft.com/office/powerpoint/2010/main" val="2366083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A0EC-3DB5-48D2-AD10-11CA09741438}"/>
              </a:ext>
            </a:extLst>
          </p:cNvPr>
          <p:cNvSpPr>
            <a:spLocks noGrp="1"/>
          </p:cNvSpPr>
          <p:nvPr>
            <p:ph type="title"/>
          </p:nvPr>
        </p:nvSpPr>
        <p:spPr>
          <a:xfrm>
            <a:off x="838200" y="365125"/>
            <a:ext cx="10515600" cy="1325563"/>
          </a:xfrm>
        </p:spPr>
        <p:txBody>
          <a:bodyPr>
            <a:normAutofit/>
          </a:bodyPr>
          <a:lstStyle/>
          <a:p>
            <a:r>
              <a:rPr lang="de-DE" sz="4000" b="1" dirty="0"/>
              <a:t>Von der Führungsstrategie zur </a:t>
            </a:r>
            <a:br>
              <a:rPr lang="de-DE" sz="4000" b="1" dirty="0"/>
            </a:br>
            <a:r>
              <a:rPr lang="de-DE" sz="4000" b="1" dirty="0"/>
              <a:t>Marketingstrategie</a:t>
            </a:r>
          </a:p>
        </p:txBody>
      </p:sp>
      <p:sp>
        <p:nvSpPr>
          <p:cNvPr id="5" name="Content Placeholder 4">
            <a:extLst>
              <a:ext uri="{FF2B5EF4-FFF2-40B4-BE49-F238E27FC236}">
                <a16:creationId xmlns:a16="http://schemas.microsoft.com/office/drawing/2014/main" id="{6F8F5A23-E699-4337-850D-F21744447077}"/>
              </a:ext>
            </a:extLst>
          </p:cNvPr>
          <p:cNvSpPr>
            <a:spLocks noGrp="1"/>
          </p:cNvSpPr>
          <p:nvPr>
            <p:ph idx="1"/>
          </p:nvPr>
        </p:nvSpPr>
        <p:spPr>
          <a:xfrm>
            <a:off x="838200" y="1825625"/>
            <a:ext cx="9744075" cy="4946650"/>
          </a:xfrm>
        </p:spPr>
        <p:txBody>
          <a:bodyPr>
            <a:normAutofit fontScale="85000" lnSpcReduction="10000"/>
          </a:bodyPr>
          <a:lstStyle/>
          <a:p>
            <a:pPr marL="0" indent="0">
              <a:buNone/>
            </a:pPr>
            <a:r>
              <a:rPr lang="de-DE" dirty="0"/>
              <a:t>„Ein neues Urteil des schwedischen Patent‑ und Marktgerichts unterstreicht, dass der Kauf von Klimazertifikaten im Rahmen eines Klimakompensationsprogramms nicht rechtfertigt, dass Arlas Milchprodukte als </a:t>
            </a:r>
            <a:r>
              <a:rPr lang="de-DE" i="1" dirty="0"/>
              <a:t>‚klimaneutral‘</a:t>
            </a:r>
            <a:r>
              <a:rPr lang="de-DE" dirty="0"/>
              <a:t> vermarktet werden dürfen, da diese Aussage nicht belegt ist und geeignet ist, Verbraucher in die Irre zu führen.“</a:t>
            </a:r>
          </a:p>
          <a:p>
            <a:pPr marL="0" indent="0">
              <a:buNone/>
            </a:pPr>
            <a:br>
              <a:rPr lang="da-DK" dirty="0"/>
            </a:br>
            <a:endParaRPr lang="da-DK" dirty="0"/>
          </a:p>
          <a:p>
            <a:pPr marL="0" indent="0">
              <a:buNone/>
            </a:pPr>
            <a:endParaRPr lang="da-DK" sz="2600" i="1" dirty="0"/>
          </a:p>
          <a:p>
            <a:pPr marL="0" indent="0">
              <a:buNone/>
            </a:pPr>
            <a:endParaRPr lang="da-DK" sz="2600" i="1" dirty="0"/>
          </a:p>
          <a:p>
            <a:pPr marL="0" indent="0">
              <a:buNone/>
            </a:pPr>
            <a:endParaRPr lang="da-DK" sz="2600" i="1" dirty="0"/>
          </a:p>
          <a:p>
            <a:pPr marL="0" indent="0">
              <a:buNone/>
            </a:pPr>
            <a:endParaRPr lang="da-DK" sz="2600" i="1" dirty="0"/>
          </a:p>
          <a:p>
            <a:pPr marL="0" indent="0">
              <a:buNone/>
            </a:pPr>
            <a:endParaRPr lang="da-DK" sz="2600" i="1" dirty="0"/>
          </a:p>
          <a:p>
            <a:pPr marL="0" indent="0">
              <a:buNone/>
            </a:pPr>
            <a:r>
              <a:rPr lang="da-DK" sz="1900" i="1" dirty="0" err="1"/>
              <a:t>Quelle</a:t>
            </a:r>
            <a:r>
              <a:rPr lang="da-DK" sz="1900" i="1" dirty="0"/>
              <a:t>: Advokat Simon Gjern Pedersen</a:t>
            </a:r>
            <a:endParaRPr lang="en-US" sz="1900" dirty="0"/>
          </a:p>
          <a:p>
            <a:pPr marL="0" indent="0">
              <a:buNone/>
            </a:pPr>
            <a:r>
              <a:rPr lang="en-US" sz="1900" dirty="0"/>
              <a:t>https://www.patrade.dk/nyheder/arlas-klimaneutrale-maelk-domt-for-greenwashing-i-sverige</a:t>
            </a:r>
          </a:p>
        </p:txBody>
      </p:sp>
    </p:spTree>
    <p:extLst>
      <p:ext uri="{BB962C8B-B14F-4D97-AF65-F5344CB8AC3E}">
        <p14:creationId xmlns:p14="http://schemas.microsoft.com/office/powerpoint/2010/main" val="2268314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20DF6-58FC-4543-8C15-75C1E7B12F3B}"/>
              </a:ext>
            </a:extLst>
          </p:cNvPr>
          <p:cNvSpPr>
            <a:spLocks noGrp="1"/>
          </p:cNvSpPr>
          <p:nvPr>
            <p:ph type="title"/>
          </p:nvPr>
        </p:nvSpPr>
        <p:spPr/>
        <p:txBody>
          <a:bodyPr>
            <a:normAutofit/>
          </a:bodyPr>
          <a:lstStyle/>
          <a:p>
            <a:r>
              <a:rPr lang="de-DE" sz="3600" b="1" dirty="0"/>
              <a:t>Von der Führungsstrategie zur </a:t>
            </a:r>
            <a:br>
              <a:rPr lang="de-DE" sz="3600" b="1" dirty="0"/>
            </a:br>
            <a:r>
              <a:rPr lang="de-DE" sz="3600" b="1" dirty="0"/>
              <a:t>Marketingstrategie</a:t>
            </a:r>
            <a:endParaRPr lang="en-US" sz="3800" dirty="0"/>
          </a:p>
        </p:txBody>
      </p:sp>
      <p:sp>
        <p:nvSpPr>
          <p:cNvPr id="3" name="Content Placeholder 2">
            <a:extLst>
              <a:ext uri="{FF2B5EF4-FFF2-40B4-BE49-F238E27FC236}">
                <a16:creationId xmlns:a16="http://schemas.microsoft.com/office/drawing/2014/main" id="{20293489-1140-43C6-95AA-5743C94F314D}"/>
              </a:ext>
            </a:extLst>
          </p:cNvPr>
          <p:cNvSpPr>
            <a:spLocks noGrp="1"/>
          </p:cNvSpPr>
          <p:nvPr>
            <p:ph idx="1"/>
          </p:nvPr>
        </p:nvSpPr>
        <p:spPr>
          <a:xfrm>
            <a:off x="838200" y="1825625"/>
            <a:ext cx="10515600" cy="4889500"/>
          </a:xfrm>
        </p:spPr>
        <p:txBody>
          <a:bodyPr>
            <a:normAutofit fontScale="70000" lnSpcReduction="20000"/>
          </a:bodyPr>
          <a:lstStyle/>
          <a:p>
            <a:pPr marL="0" indent="0">
              <a:buNone/>
            </a:pPr>
            <a:r>
              <a:rPr lang="de-DE" b="1" dirty="0"/>
              <a:t>Arlas Kampagne:</a:t>
            </a:r>
          </a:p>
          <a:p>
            <a:pPr marL="0" indent="0">
              <a:lnSpc>
                <a:spcPct val="120000"/>
              </a:lnSpc>
              <a:buNone/>
            </a:pPr>
            <a:br>
              <a:rPr lang="de-DE" dirty="0"/>
            </a:br>
            <a:r>
              <a:rPr lang="de-DE" dirty="0"/>
              <a:t>Seit 2020 hat Arla mehrere seiner Milchprodukte mit Aussagen wie „CO₂‑neutral“, „Netto‑Null‑Klimaabdruck“ und „klimaneutral“ beworben.</a:t>
            </a:r>
            <a:br>
              <a:rPr lang="de-DE" dirty="0"/>
            </a:br>
            <a:r>
              <a:rPr lang="de-DE" dirty="0"/>
              <a:t>Die Überlegung hinter diesen Aussagen ist, dass die unvermeidbaren CO₂‑Emissionen, die bei der Produktion der Milchprodukte entstehen, durch Klimazertifikate kompensiert werden, die Arla in </a:t>
            </a:r>
            <a:r>
              <a:rPr lang="de-DE" dirty="0" err="1"/>
              <a:t>Entwaldungs</a:t>
            </a:r>
            <a:r>
              <a:rPr lang="de-DE" dirty="0"/>
              <a:t>‑ und Aufforstungsprojekten unter anderem in Brasilien und Indonesien erwirbt.</a:t>
            </a:r>
            <a:br>
              <a:rPr lang="de-DE" dirty="0"/>
            </a:br>
            <a:r>
              <a:rPr lang="de-DE" dirty="0"/>
              <a:t>Die geschützten und neu bepflanzten Waldflächen sollen somit langfristig die ausgestoßene CO₂‑Menge kompensieren, indem sie eine entsprechende Menge CO₂ aufnehmen und speichern.</a:t>
            </a:r>
          </a:p>
          <a:p>
            <a:pPr marL="0" indent="0">
              <a:buNone/>
            </a:pPr>
            <a:endParaRPr lang="da-DK" dirty="0"/>
          </a:p>
          <a:p>
            <a:pPr marL="0" indent="0">
              <a:buNone/>
            </a:pPr>
            <a:endParaRPr lang="da-DK" dirty="0"/>
          </a:p>
          <a:p>
            <a:pPr marL="0" indent="0">
              <a:buNone/>
            </a:pPr>
            <a:r>
              <a:rPr lang="da-DK" sz="1800" i="1" dirty="0" err="1"/>
              <a:t>Quelle</a:t>
            </a:r>
            <a:r>
              <a:rPr lang="da-DK" sz="1800" i="1" dirty="0"/>
              <a:t>: A</a:t>
            </a:r>
            <a:r>
              <a:rPr lang="da-DK" sz="1900" i="1" dirty="0"/>
              <a:t>dvokat Simon Gjern Pedersen</a:t>
            </a:r>
            <a:endParaRPr lang="da-DK" sz="1900" dirty="0"/>
          </a:p>
          <a:p>
            <a:pPr marL="0" indent="0">
              <a:buNone/>
            </a:pPr>
            <a:r>
              <a:rPr lang="en-US" sz="1900" dirty="0"/>
              <a:t>https://www.patrade.dk/nyheder/arlas-klimaneutrale-maelk-domt-for-greenwashing-i-sverige</a:t>
            </a:r>
            <a:endParaRPr lang="en-US" dirty="0"/>
          </a:p>
        </p:txBody>
      </p:sp>
    </p:spTree>
    <p:extLst>
      <p:ext uri="{BB962C8B-B14F-4D97-AF65-F5344CB8AC3E}">
        <p14:creationId xmlns:p14="http://schemas.microsoft.com/office/powerpoint/2010/main" val="3933337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A0EC-3DB5-48D2-AD10-11CA09741438}"/>
              </a:ext>
            </a:extLst>
          </p:cNvPr>
          <p:cNvSpPr>
            <a:spLocks noGrp="1"/>
          </p:cNvSpPr>
          <p:nvPr>
            <p:ph type="title"/>
          </p:nvPr>
        </p:nvSpPr>
        <p:spPr/>
        <p:txBody>
          <a:bodyPr>
            <a:normAutofit/>
          </a:bodyPr>
          <a:lstStyle/>
          <a:p>
            <a:r>
              <a:rPr lang="de-DE" sz="3600" b="1" dirty="0"/>
              <a:t>Von der Führungsstrategie zur </a:t>
            </a:r>
            <a:br>
              <a:rPr lang="de-DE" sz="3600" b="1" dirty="0"/>
            </a:br>
            <a:r>
              <a:rPr lang="de-DE" sz="3600" b="1" dirty="0"/>
              <a:t>Marketingstrategie</a:t>
            </a:r>
            <a:endParaRPr lang="en-US" sz="3800" dirty="0"/>
          </a:p>
        </p:txBody>
      </p:sp>
      <p:sp>
        <p:nvSpPr>
          <p:cNvPr id="5" name="Content Placeholder 4">
            <a:extLst>
              <a:ext uri="{FF2B5EF4-FFF2-40B4-BE49-F238E27FC236}">
                <a16:creationId xmlns:a16="http://schemas.microsoft.com/office/drawing/2014/main" id="{6F8F5A23-E699-4337-850D-F21744447077}"/>
              </a:ext>
            </a:extLst>
          </p:cNvPr>
          <p:cNvSpPr>
            <a:spLocks noGrp="1"/>
          </p:cNvSpPr>
          <p:nvPr>
            <p:ph idx="1"/>
          </p:nvPr>
        </p:nvSpPr>
        <p:spPr>
          <a:xfrm>
            <a:off x="838200" y="1825624"/>
            <a:ext cx="9601200" cy="4860925"/>
          </a:xfrm>
        </p:spPr>
        <p:txBody>
          <a:bodyPr>
            <a:normAutofit fontScale="85000" lnSpcReduction="10000"/>
          </a:bodyPr>
          <a:lstStyle/>
          <a:p>
            <a:pPr marL="0" indent="0">
              <a:buNone/>
            </a:pPr>
            <a:r>
              <a:rPr lang="de-DE" i="1" dirty="0"/>
              <a:t>„Nach Auffassung des Gerichts führt die Kampagne die Verbraucher in die Irre, indem sie den Eindruck erweckt, dass die Produkte überhaupt kein CO₂ ausstoßen oder dass Arla zumindest vollständig für die verursachten CO₂‑Emissionen und die Klimawirkung der Produkte kompensiert hat.</a:t>
            </a:r>
          </a:p>
          <a:p>
            <a:pPr marL="0" indent="0">
              <a:buNone/>
            </a:pPr>
            <a:r>
              <a:rPr lang="de-DE" i="1" dirty="0"/>
              <a:t>Es wurde ebenfalls nicht nachgewiesen, dass das Kompensationssystem die ausgestoßene CO₂‑Menge tatsächlich ausgleicht. Nach Ansicht mehrerer Experten weist das System eine unsichere Klimawirkung auf. Dies liegt unter anderem daran, dass die kompensierende CO₂‑Speicherung möglicherweise erst in vielen Jahrzehnten erfolgt, dass naturbedingte Waldbrände nicht berücksichtigt wurden und dass die Abholzung einfach an andere Orte verlagert wird, anstatt in den geschützten Waldgebieten stattzufinden.“</a:t>
            </a:r>
          </a:p>
          <a:p>
            <a:pPr marL="0" indent="0">
              <a:buNone/>
            </a:pPr>
            <a:endParaRPr lang="da-DK" i="1" dirty="0"/>
          </a:p>
          <a:p>
            <a:pPr marL="0" indent="0">
              <a:buNone/>
            </a:pPr>
            <a:r>
              <a:rPr lang="da-DK" sz="1800" i="1" dirty="0" err="1"/>
              <a:t>Quelle</a:t>
            </a:r>
            <a:r>
              <a:rPr lang="da-DK" sz="1800" i="1" dirty="0"/>
              <a:t>: A</a:t>
            </a:r>
            <a:r>
              <a:rPr lang="da-DK" sz="1900" i="1" dirty="0"/>
              <a:t>dvokat Simon Gjern Pedersen</a:t>
            </a:r>
            <a:endParaRPr lang="da-DK" sz="1900" dirty="0"/>
          </a:p>
          <a:p>
            <a:pPr marL="0" indent="0">
              <a:buNone/>
            </a:pPr>
            <a:r>
              <a:rPr lang="en-US" sz="1900" dirty="0"/>
              <a:t>https://www.patrade.dk/nyheder/arlas-klimaneutrale-maelk-domt-for-greenwashing-i-sverige</a:t>
            </a:r>
          </a:p>
        </p:txBody>
      </p:sp>
    </p:spTree>
    <p:extLst>
      <p:ext uri="{BB962C8B-B14F-4D97-AF65-F5344CB8AC3E}">
        <p14:creationId xmlns:p14="http://schemas.microsoft.com/office/powerpoint/2010/main" val="106249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EEB7A-AE0A-422F-A791-B63954B571F3}"/>
              </a:ext>
            </a:extLst>
          </p:cNvPr>
          <p:cNvSpPr>
            <a:spLocks noGrp="1"/>
          </p:cNvSpPr>
          <p:nvPr>
            <p:ph type="title"/>
          </p:nvPr>
        </p:nvSpPr>
        <p:spPr/>
        <p:txBody>
          <a:bodyPr>
            <a:normAutofit/>
          </a:bodyPr>
          <a:lstStyle/>
          <a:p>
            <a:r>
              <a:rPr lang="de-DE" sz="3600" b="1" dirty="0"/>
              <a:t>Von der Führungsstrategie zur </a:t>
            </a:r>
            <a:br>
              <a:rPr lang="de-DE" sz="3600" b="1" dirty="0"/>
            </a:br>
            <a:r>
              <a:rPr lang="de-DE" sz="3600" b="1" dirty="0"/>
              <a:t>Marketingstrategie</a:t>
            </a:r>
            <a:endParaRPr lang="en-US" sz="3800" dirty="0"/>
          </a:p>
        </p:txBody>
      </p:sp>
      <p:sp>
        <p:nvSpPr>
          <p:cNvPr id="3" name="Content Placeholder 2">
            <a:extLst>
              <a:ext uri="{FF2B5EF4-FFF2-40B4-BE49-F238E27FC236}">
                <a16:creationId xmlns:a16="http://schemas.microsoft.com/office/drawing/2014/main" id="{965DAAA1-2807-44F6-AF3E-5A2709E45C52}"/>
              </a:ext>
            </a:extLst>
          </p:cNvPr>
          <p:cNvSpPr>
            <a:spLocks noGrp="1"/>
          </p:cNvSpPr>
          <p:nvPr>
            <p:ph idx="1"/>
          </p:nvPr>
        </p:nvSpPr>
        <p:spPr>
          <a:xfrm>
            <a:off x="838200" y="1825624"/>
            <a:ext cx="10515600" cy="4918075"/>
          </a:xfrm>
        </p:spPr>
        <p:txBody>
          <a:bodyPr>
            <a:normAutofit fontScale="92500" lnSpcReduction="20000"/>
          </a:bodyPr>
          <a:lstStyle/>
          <a:p>
            <a:pPr marL="0" indent="0">
              <a:buNone/>
            </a:pPr>
            <a:r>
              <a:rPr lang="de-DE" b="1" dirty="0"/>
              <a:t>„Die Bedeutung des Urteils für dänische Unternehmen</a:t>
            </a:r>
            <a:br>
              <a:rPr lang="de-DE" b="1" dirty="0"/>
            </a:br>
            <a:endParaRPr lang="de-DE" b="1" dirty="0"/>
          </a:p>
          <a:p>
            <a:pPr marL="0" indent="0">
              <a:buNone/>
            </a:pPr>
            <a:r>
              <a:rPr lang="de-DE" i="1" dirty="0"/>
              <a:t>Obwohl das Urteil nur direkte Wirkung in Schweden hat, ist es sehr wahrscheinlich, dass ähnliche Fälle in Dänemark zu demselben Ergebnis führen werden. Damit stellt das Urteil einen wichtigen Schritt zur Klärung der Praxis im Zusammenhang mit der rechtmäßigen Verwendung von Umwelt‑ und Nachhaltigkeitsaussagen dar – </a:t>
            </a:r>
            <a:r>
              <a:rPr lang="de-DE" i="1" dirty="0" err="1"/>
              <a:t>etw</a:t>
            </a:r>
            <a:r>
              <a:rPr lang="de-DE" i="1" dirty="0"/>
              <a:t> </a:t>
            </a:r>
            <a:r>
              <a:rPr lang="de-DE" i="1" dirty="0" err="1"/>
              <a:t>as</a:t>
            </a:r>
            <a:r>
              <a:rPr lang="de-DE" i="1" dirty="0"/>
              <a:t>, das die dänische Wirtschaft bislang vermisst hat.</a:t>
            </a:r>
          </a:p>
          <a:p>
            <a:pPr marL="0" indent="0">
              <a:buNone/>
            </a:pPr>
            <a:r>
              <a:rPr lang="de-DE" i="1" dirty="0"/>
              <a:t>Viele Unternehmen nutzen Klimakompensationsprogramme, um ihre Geschäftstätigkeit umweltfreundlicher zu gestalten. Das schwedische Urteil unterstreicht jedoch, dass man auf dieser Grundlage allein seine Produkte nicht als CO₂‑neutral vermarkten darf.“</a:t>
            </a:r>
          </a:p>
          <a:p>
            <a:pPr marL="0" indent="0">
              <a:buNone/>
            </a:pPr>
            <a:endParaRPr lang="da-DK" i="1" dirty="0"/>
          </a:p>
          <a:p>
            <a:pPr marL="0" indent="0">
              <a:buNone/>
            </a:pPr>
            <a:r>
              <a:rPr lang="da-DK" sz="1800" i="1" dirty="0" err="1"/>
              <a:t>Quelle</a:t>
            </a:r>
            <a:r>
              <a:rPr lang="da-DK" sz="1800" i="1" dirty="0"/>
              <a:t>: A</a:t>
            </a:r>
            <a:r>
              <a:rPr lang="da-DK" sz="1900" i="1" dirty="0"/>
              <a:t>dvokat Simon Gjern Pedersen</a:t>
            </a:r>
            <a:endParaRPr lang="da-DK" sz="1900" dirty="0"/>
          </a:p>
          <a:p>
            <a:pPr marL="0" indent="0">
              <a:buNone/>
            </a:pPr>
            <a:r>
              <a:rPr lang="en-US" sz="1900" dirty="0"/>
              <a:t>https://www.patrade.dk/nyheder/arlas-klimaneutrale-maelk-domt-for-greenwashing-i-sverige</a:t>
            </a:r>
          </a:p>
          <a:p>
            <a:pPr marL="0" indent="0">
              <a:buNone/>
            </a:pPr>
            <a:endParaRPr lang="da-DK" i="1" dirty="0"/>
          </a:p>
          <a:p>
            <a:endParaRPr lang="en-US" dirty="0"/>
          </a:p>
        </p:txBody>
      </p:sp>
    </p:spTree>
    <p:extLst>
      <p:ext uri="{BB962C8B-B14F-4D97-AF65-F5344CB8AC3E}">
        <p14:creationId xmlns:p14="http://schemas.microsoft.com/office/powerpoint/2010/main" val="1867969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A0EC-3DB5-48D2-AD10-11CA09741438}"/>
              </a:ext>
            </a:extLst>
          </p:cNvPr>
          <p:cNvSpPr>
            <a:spLocks noGrp="1"/>
          </p:cNvSpPr>
          <p:nvPr>
            <p:ph type="title"/>
          </p:nvPr>
        </p:nvSpPr>
        <p:spPr/>
        <p:txBody>
          <a:bodyPr>
            <a:normAutofit/>
          </a:bodyPr>
          <a:lstStyle/>
          <a:p>
            <a:r>
              <a:rPr lang="de-DE" sz="3600" b="1" dirty="0"/>
              <a:t>Von der Führungsstrategie zur </a:t>
            </a:r>
            <a:br>
              <a:rPr lang="de-DE" sz="3600" b="1" dirty="0"/>
            </a:br>
            <a:r>
              <a:rPr lang="de-DE" sz="3600" b="1" dirty="0"/>
              <a:t>Marketingstrategie</a:t>
            </a:r>
            <a:endParaRPr lang="en-US" sz="3800" dirty="0"/>
          </a:p>
        </p:txBody>
      </p:sp>
      <p:sp>
        <p:nvSpPr>
          <p:cNvPr id="5" name="Content Placeholder 4">
            <a:extLst>
              <a:ext uri="{FF2B5EF4-FFF2-40B4-BE49-F238E27FC236}">
                <a16:creationId xmlns:a16="http://schemas.microsoft.com/office/drawing/2014/main" id="{6F8F5A23-E699-4337-850D-F21744447077}"/>
              </a:ext>
            </a:extLst>
          </p:cNvPr>
          <p:cNvSpPr>
            <a:spLocks noGrp="1"/>
          </p:cNvSpPr>
          <p:nvPr>
            <p:ph idx="1"/>
          </p:nvPr>
        </p:nvSpPr>
        <p:spPr>
          <a:xfrm>
            <a:off x="838200" y="1825624"/>
            <a:ext cx="9686925" cy="4879975"/>
          </a:xfrm>
        </p:spPr>
        <p:txBody>
          <a:bodyPr>
            <a:normAutofit fontScale="92500" lnSpcReduction="20000"/>
          </a:bodyPr>
          <a:lstStyle/>
          <a:p>
            <a:pPr marL="0" indent="0">
              <a:buNone/>
            </a:pPr>
            <a:r>
              <a:rPr lang="de-DE" i="1" dirty="0"/>
              <a:t>„Am 26. März 2024 trat die Richtlinie </a:t>
            </a:r>
            <a:r>
              <a:rPr lang="de-DE" i="1" dirty="0" err="1"/>
              <a:t>Empowering</a:t>
            </a:r>
            <a:r>
              <a:rPr lang="de-DE" i="1" dirty="0"/>
              <a:t> </a:t>
            </a:r>
            <a:r>
              <a:rPr lang="de-DE" i="1" dirty="0" err="1"/>
              <a:t>Consumers</a:t>
            </a:r>
            <a:r>
              <a:rPr lang="de-DE" i="1" dirty="0"/>
              <a:t> in Kraft, deren Ziel es ist, den Verbraucherinnen und Verbrauchern in der EU die Möglichkeit zu geben, umweltfreundliche Entscheidungen auf einer besser informierten Grundlage zu treffen.</a:t>
            </a:r>
          </a:p>
          <a:p>
            <a:pPr marL="0" indent="0">
              <a:buNone/>
            </a:pPr>
            <a:r>
              <a:rPr lang="de-DE" i="1" dirty="0"/>
              <a:t>Neben Bestimmungen zur Bekämpfung fehlender Dokumentation, falscher Behauptungen über die Haltbarkeit von Produkten und irreführender Kennzeichnungssysteme führt die Richtlinie ein vollständiges Verbot ein, Produkte und Dienstleistungen als ‚klimaneutral‘, ‚CO₂‑reduziert‘ usw. zu vermarkten, wenn diese Wirkung auf Klimakompensation beruht.“</a:t>
            </a:r>
          </a:p>
          <a:p>
            <a:pPr marL="0" indent="0">
              <a:buNone/>
            </a:pPr>
            <a:endParaRPr lang="da-DK" i="1" dirty="0"/>
          </a:p>
          <a:p>
            <a:pPr marL="0" indent="0">
              <a:buNone/>
            </a:pPr>
            <a:r>
              <a:rPr lang="da-DK" sz="2000" i="1" dirty="0" err="1"/>
              <a:t>Quelle</a:t>
            </a:r>
            <a:r>
              <a:rPr lang="da-DK" sz="2000" i="1" dirty="0"/>
              <a:t>: Advokat Simon Gjern Pedersen</a:t>
            </a:r>
          </a:p>
          <a:p>
            <a:pPr marL="0" indent="0">
              <a:buNone/>
            </a:pPr>
            <a:endParaRPr lang="da-DK" sz="1200" i="1" dirty="0"/>
          </a:p>
          <a:p>
            <a:pPr marL="0" indent="0">
              <a:buNone/>
            </a:pPr>
            <a:r>
              <a:rPr lang="da-DK" sz="1900" i="1" dirty="0"/>
              <a:t>https://www.patrade.dk/viden/greenwashing-slut-med-udsagn-om-co2-neutralitet-baseret-pa-klimakompensation</a:t>
            </a:r>
          </a:p>
        </p:txBody>
      </p:sp>
    </p:spTree>
    <p:extLst>
      <p:ext uri="{BB962C8B-B14F-4D97-AF65-F5344CB8AC3E}">
        <p14:creationId xmlns:p14="http://schemas.microsoft.com/office/powerpoint/2010/main" val="2925515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9E0BE-294D-4124-A8FC-A7240FD6A88D}"/>
              </a:ext>
            </a:extLst>
          </p:cNvPr>
          <p:cNvSpPr>
            <a:spLocks noGrp="1"/>
          </p:cNvSpPr>
          <p:nvPr>
            <p:ph type="title"/>
          </p:nvPr>
        </p:nvSpPr>
        <p:spPr/>
        <p:txBody>
          <a:bodyPr>
            <a:normAutofit/>
          </a:bodyPr>
          <a:lstStyle/>
          <a:p>
            <a:r>
              <a:rPr lang="en-US" sz="3800" b="1" dirty="0"/>
              <a:t>RICHTLINIE (EU) 2024/825 </a:t>
            </a:r>
            <a:endParaRPr lang="en-US" sz="3800" dirty="0"/>
          </a:p>
        </p:txBody>
      </p:sp>
      <p:sp>
        <p:nvSpPr>
          <p:cNvPr id="3" name="Content Placeholder 2">
            <a:extLst>
              <a:ext uri="{FF2B5EF4-FFF2-40B4-BE49-F238E27FC236}">
                <a16:creationId xmlns:a16="http://schemas.microsoft.com/office/drawing/2014/main" id="{73DA6923-A629-498D-B0BB-81F0F5107B4E}"/>
              </a:ext>
            </a:extLst>
          </p:cNvPr>
          <p:cNvSpPr>
            <a:spLocks noGrp="1"/>
          </p:cNvSpPr>
          <p:nvPr>
            <p:ph idx="1"/>
          </p:nvPr>
        </p:nvSpPr>
        <p:spPr>
          <a:xfrm>
            <a:off x="866775" y="1460500"/>
            <a:ext cx="9544050" cy="4867729"/>
          </a:xfrm>
        </p:spPr>
        <p:txBody>
          <a:bodyPr>
            <a:normAutofit fontScale="55000" lnSpcReduction="20000"/>
          </a:bodyPr>
          <a:lstStyle/>
          <a:p>
            <a:pPr marL="0" indent="0">
              <a:lnSpc>
                <a:spcPct val="120000"/>
              </a:lnSpc>
              <a:buNone/>
            </a:pPr>
            <a:r>
              <a:rPr lang="de-DE" i="1" dirty="0"/>
              <a:t>„(12) Es ist von besonderer Bedeutung, die Abgabe von Behauptungen zu verbieten, die auf der Kompensation von Treibhausgasemissionen beruhen und die besagen, dass ein Produkt – sei es eine Ware oder eine Dienstleistung – eine neutrale, verringerte oder positive Auswirkung auf die Umwelt in Bezug auf Treibhausgasemissionen habe.</a:t>
            </a:r>
            <a:br>
              <a:rPr lang="de-DE" i="1" dirty="0"/>
            </a:br>
            <a:r>
              <a:rPr lang="de-DE" i="1" dirty="0"/>
              <a:t>Solche Behauptungen sollten unter allen Umständen verboten und in die Liste in Anhang I der Richtlinie 2005/29/EG aufgenommen werden, da sie Verbraucher irreführen, indem sie sie glauben machen, dass sich diese Aussagen auf das Produkt selbst oder auf dessen </a:t>
            </a:r>
            <a:r>
              <a:rPr lang="de-DE" i="1" dirty="0" err="1"/>
              <a:t>Liefer</a:t>
            </a:r>
            <a:r>
              <a:rPr lang="de-DE" i="1" dirty="0"/>
              <a:t>‑ und Produktionskette beziehen, oder indem sie den falschen Eindruck erwecken, dass der Konsum dieses Produkts keine Umweltauswirkungen habe.</a:t>
            </a:r>
            <a:br>
              <a:rPr lang="de-DE" i="1" dirty="0"/>
            </a:br>
            <a:r>
              <a:rPr lang="de-DE" i="1" dirty="0"/>
              <a:t>Beispiele für solche Behauptungen sind ‚klimaneutral‘, ‚CO₂‑neutral zertifiziert‘, ‚klimapositiv‘, ‚klimaneutral netto‘, ‚klimakompensiert‘, ‚reduzierte Klimaauswirkung‘ und ‚begrenzter CO₂‑Fußabdruck‘.“</a:t>
            </a:r>
          </a:p>
          <a:p>
            <a:pPr marL="0" indent="0">
              <a:lnSpc>
                <a:spcPct val="120000"/>
              </a:lnSpc>
              <a:buNone/>
            </a:pPr>
            <a:r>
              <a:rPr lang="de-DE" i="1" dirty="0"/>
              <a:t>„Solche Behauptungen sollten nur dann zulässig sein, wenn sie auf den tatsächlichen Lebenszykluseffekten des betreffenden Produkts beruhen und nicht auf der Kompensation von Treibhausgasemissionen außerhalb der Wertschöpfungskette des Produkts, da Ersteres und Letzteres nicht gleichwertig sind.</a:t>
            </a:r>
            <a:br>
              <a:rPr lang="de-DE" i="1" dirty="0"/>
            </a:br>
            <a:r>
              <a:rPr lang="de-DE" i="1" dirty="0"/>
              <a:t>Ein solches Verbot sollte Unternehmen jedoch nicht daran hindern, ihre Investitionen in Umweltinitiativen, einschließlich Projekten für Kohlenstoffzertifikate, zu bewerben, solange diese Informationen in einer Weise bereitgestellt werden, die nicht irreführend ist und den Anforderungen des Unionsrechts entspricht.“</a:t>
            </a:r>
          </a:p>
          <a:p>
            <a:pPr marL="0" indent="0">
              <a:buNone/>
            </a:pPr>
            <a:br>
              <a:rPr lang="en-US" dirty="0"/>
            </a:br>
            <a:endParaRPr lang="en-US" dirty="0"/>
          </a:p>
          <a:p>
            <a:pPr marL="0" indent="0">
              <a:buNone/>
            </a:pPr>
            <a:endParaRPr lang="da-DK" sz="2300" dirty="0"/>
          </a:p>
          <a:p>
            <a:pPr marL="0" indent="0">
              <a:buNone/>
            </a:pPr>
            <a:r>
              <a:rPr lang="da-DK" sz="2300" dirty="0" err="1"/>
              <a:t>Quelle</a:t>
            </a:r>
            <a:r>
              <a:rPr lang="da-DK" sz="2300" dirty="0"/>
              <a:t>: </a:t>
            </a:r>
            <a:r>
              <a:rPr lang="en-US" sz="2300" dirty="0"/>
              <a:t>https://eur-lex.europa.eu/eli/dir/2024/825/oj</a:t>
            </a:r>
            <a:endParaRPr lang="en-US" dirty="0"/>
          </a:p>
        </p:txBody>
      </p:sp>
    </p:spTree>
    <p:extLst>
      <p:ext uri="{BB962C8B-B14F-4D97-AF65-F5344CB8AC3E}">
        <p14:creationId xmlns:p14="http://schemas.microsoft.com/office/powerpoint/2010/main" val="832582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CD7C6-25D6-4B38-BEC2-6352A6FD1588}"/>
              </a:ext>
            </a:extLst>
          </p:cNvPr>
          <p:cNvSpPr>
            <a:spLocks noGrp="1"/>
          </p:cNvSpPr>
          <p:nvPr>
            <p:ph type="title"/>
          </p:nvPr>
        </p:nvSpPr>
        <p:spPr/>
        <p:txBody>
          <a:bodyPr/>
          <a:lstStyle/>
          <a:p>
            <a:r>
              <a:rPr lang="da-DK" dirty="0" err="1"/>
              <a:t>Gruppenaufgabe</a:t>
            </a:r>
            <a:endParaRPr lang="en-US" dirty="0"/>
          </a:p>
        </p:txBody>
      </p:sp>
      <p:sp>
        <p:nvSpPr>
          <p:cNvPr id="3" name="Content Placeholder 2">
            <a:extLst>
              <a:ext uri="{FF2B5EF4-FFF2-40B4-BE49-F238E27FC236}">
                <a16:creationId xmlns:a16="http://schemas.microsoft.com/office/drawing/2014/main" id="{C25E569F-830F-4CD6-83FB-38F9C08D2F8F}"/>
              </a:ext>
            </a:extLst>
          </p:cNvPr>
          <p:cNvSpPr>
            <a:spLocks noGrp="1"/>
          </p:cNvSpPr>
          <p:nvPr>
            <p:ph idx="1"/>
          </p:nvPr>
        </p:nvSpPr>
        <p:spPr>
          <a:xfrm>
            <a:off x="771525" y="1396999"/>
            <a:ext cx="9446532" cy="4899025"/>
          </a:xfrm>
        </p:spPr>
        <p:txBody>
          <a:bodyPr>
            <a:normAutofit fontScale="92500" lnSpcReduction="10000"/>
          </a:bodyPr>
          <a:lstStyle/>
          <a:p>
            <a:pPr marL="0" indent="0">
              <a:buNone/>
            </a:pPr>
            <a:r>
              <a:rPr lang="de-DE" i="1" dirty="0"/>
              <a:t>„Nachhaltige Biomasse macht heute etwa 43 % der gesamten Fernwärmeproduktion aus und ist einer der wichtigsten Gründe dafür, dass die Fernwärme insgesamt zu 61 % aus erneuerbarer Energie besteht. Besonders in den letzten 6–8 Jahren hat nachhaltige Biomasse sowohl in der Fernwärme‑ als auch in der Stromproduktion eine zentrale Rolle eingenommen.“</a:t>
            </a:r>
            <a:br>
              <a:rPr lang="de-DE" b="1" dirty="0"/>
            </a:br>
            <a:endParaRPr lang="de-DE" b="1" dirty="0"/>
          </a:p>
          <a:p>
            <a:pPr marL="0" indent="0">
              <a:buNone/>
            </a:pPr>
            <a:r>
              <a:rPr lang="de-DE" sz="1200" b="1" dirty="0"/>
              <a:t>´</a:t>
            </a:r>
            <a:r>
              <a:rPr lang="de-DE" sz="1200" dirty="0"/>
              <a:t>Quelle: Dansk </a:t>
            </a:r>
            <a:r>
              <a:rPr lang="de-DE" sz="1200" dirty="0" err="1"/>
              <a:t>Fjernvarme</a:t>
            </a:r>
            <a:r>
              <a:rPr lang="de-DE" sz="1200" dirty="0"/>
              <a:t> – Bericht „Nachhaltige Biomasse“, 2020</a:t>
            </a:r>
          </a:p>
          <a:p>
            <a:pPr marL="0" indent="0">
              <a:buNone/>
            </a:pPr>
            <a:endParaRPr lang="da-DK" dirty="0"/>
          </a:p>
          <a:p>
            <a:pPr marL="0" indent="0">
              <a:buNone/>
            </a:pPr>
            <a:r>
              <a:rPr lang="de-DE" dirty="0"/>
              <a:t>Ist die Wärme‑ und Kraftwärmeerzeugung aus Biomasse nachhaltig?</a:t>
            </a:r>
          </a:p>
          <a:p>
            <a:pPr marL="0" indent="0">
              <a:buNone/>
            </a:pPr>
            <a:r>
              <a:rPr lang="de-DE" dirty="0"/>
              <a:t>Geht in Gruppen hinaus und recherchiert das Thema.</a:t>
            </a:r>
            <a:br>
              <a:rPr lang="de-DE" dirty="0"/>
            </a:br>
            <a:r>
              <a:rPr lang="de-DE" dirty="0"/>
              <a:t>Beim nächsten Treffen sollt ihr eure Position begründet darstellen und argumentativ verteidigen.</a:t>
            </a:r>
          </a:p>
        </p:txBody>
      </p:sp>
    </p:spTree>
    <p:extLst>
      <p:ext uri="{BB962C8B-B14F-4D97-AF65-F5344CB8AC3E}">
        <p14:creationId xmlns:p14="http://schemas.microsoft.com/office/powerpoint/2010/main" val="1608374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B5003-A27C-49F2-A292-B9BA7B77B4B3}"/>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96243097-50EE-4B52-A27B-84763F0DA7F4}"/>
              </a:ext>
            </a:extLst>
          </p:cNvPr>
          <p:cNvPicPr>
            <a:picLocks noGrp="1" noChangeAspect="1"/>
          </p:cNvPicPr>
          <p:nvPr>
            <p:ph idx="1"/>
          </p:nvPr>
        </p:nvPicPr>
        <p:blipFill>
          <a:blip r:embed="rId2"/>
          <a:stretch>
            <a:fillRect/>
          </a:stretch>
        </p:blipFill>
        <p:spPr>
          <a:xfrm>
            <a:off x="2401640" y="1825625"/>
            <a:ext cx="7388719" cy="4351338"/>
          </a:xfrm>
          <a:prstGeom prst="rect">
            <a:avLst/>
          </a:prstGeom>
        </p:spPr>
      </p:pic>
      <p:sp>
        <p:nvSpPr>
          <p:cNvPr id="6" name="AutoShape 6" descr="FN's 17 verdensmål – En certificering skaber øget troværdighed til jeres  indsats | Verdensmål">
            <a:extLst>
              <a:ext uri="{FF2B5EF4-FFF2-40B4-BE49-F238E27FC236}">
                <a16:creationId xmlns:a16="http://schemas.microsoft.com/office/drawing/2014/main" id="{179C2322-2423-4F71-96A2-BCFC459120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9B13A160-DD7B-461D-86EA-491CF38954FC}"/>
              </a:ext>
            </a:extLst>
          </p:cNvPr>
          <p:cNvPicPr>
            <a:picLocks noChangeAspect="1"/>
          </p:cNvPicPr>
          <p:nvPr/>
        </p:nvPicPr>
        <p:blipFill>
          <a:blip r:embed="rId3"/>
          <a:stretch>
            <a:fillRect/>
          </a:stretch>
        </p:blipFill>
        <p:spPr>
          <a:xfrm>
            <a:off x="8608461" y="3826933"/>
            <a:ext cx="1107039" cy="1124203"/>
          </a:xfrm>
          <a:prstGeom prst="rect">
            <a:avLst/>
          </a:prstGeom>
        </p:spPr>
      </p:pic>
      <p:pic>
        <p:nvPicPr>
          <p:cNvPr id="11" name="Picture 10">
            <a:extLst>
              <a:ext uri="{FF2B5EF4-FFF2-40B4-BE49-F238E27FC236}">
                <a16:creationId xmlns:a16="http://schemas.microsoft.com/office/drawing/2014/main" id="{5511C1F2-62BF-4FE3-870D-B83A144DA643}"/>
              </a:ext>
            </a:extLst>
          </p:cNvPr>
          <p:cNvPicPr>
            <a:picLocks noChangeAspect="1"/>
          </p:cNvPicPr>
          <p:nvPr/>
        </p:nvPicPr>
        <p:blipFill>
          <a:blip r:embed="rId4"/>
          <a:stretch>
            <a:fillRect/>
          </a:stretch>
        </p:blipFill>
        <p:spPr>
          <a:xfrm>
            <a:off x="2476500" y="3826933"/>
            <a:ext cx="1111136" cy="1124006"/>
          </a:xfrm>
          <a:prstGeom prst="rect">
            <a:avLst/>
          </a:prstGeom>
        </p:spPr>
      </p:pic>
      <p:pic>
        <p:nvPicPr>
          <p:cNvPr id="12" name="Picture 11">
            <a:extLst>
              <a:ext uri="{FF2B5EF4-FFF2-40B4-BE49-F238E27FC236}">
                <a16:creationId xmlns:a16="http://schemas.microsoft.com/office/drawing/2014/main" id="{B31A3CC8-A134-46E0-95FD-5845BD6B4140}"/>
              </a:ext>
            </a:extLst>
          </p:cNvPr>
          <p:cNvPicPr>
            <a:picLocks noChangeAspect="1"/>
          </p:cNvPicPr>
          <p:nvPr/>
        </p:nvPicPr>
        <p:blipFill>
          <a:blip r:embed="rId5"/>
          <a:stretch>
            <a:fillRect/>
          </a:stretch>
        </p:blipFill>
        <p:spPr>
          <a:xfrm>
            <a:off x="4933893" y="3826933"/>
            <a:ext cx="1110210" cy="1100667"/>
          </a:xfrm>
          <a:prstGeom prst="rect">
            <a:avLst/>
          </a:prstGeom>
        </p:spPr>
      </p:pic>
      <p:pic>
        <p:nvPicPr>
          <p:cNvPr id="13" name="Picture 12">
            <a:extLst>
              <a:ext uri="{FF2B5EF4-FFF2-40B4-BE49-F238E27FC236}">
                <a16:creationId xmlns:a16="http://schemas.microsoft.com/office/drawing/2014/main" id="{32897B37-5E8B-4484-851D-69266727FCF7}"/>
              </a:ext>
            </a:extLst>
          </p:cNvPr>
          <p:cNvPicPr>
            <a:picLocks noChangeAspect="1"/>
          </p:cNvPicPr>
          <p:nvPr/>
        </p:nvPicPr>
        <p:blipFill>
          <a:blip r:embed="rId6"/>
          <a:stretch>
            <a:fillRect/>
          </a:stretch>
        </p:blipFill>
        <p:spPr>
          <a:xfrm>
            <a:off x="2476500" y="5044752"/>
            <a:ext cx="1111136" cy="1111136"/>
          </a:xfrm>
          <a:prstGeom prst="rect">
            <a:avLst/>
          </a:prstGeom>
        </p:spPr>
      </p:pic>
      <p:pic>
        <p:nvPicPr>
          <p:cNvPr id="3" name="Picture 2">
            <a:extLst>
              <a:ext uri="{FF2B5EF4-FFF2-40B4-BE49-F238E27FC236}">
                <a16:creationId xmlns:a16="http://schemas.microsoft.com/office/drawing/2014/main" id="{E1A81B8C-567B-4E2B-94E2-E617E775B0D8}"/>
              </a:ext>
            </a:extLst>
          </p:cNvPr>
          <p:cNvPicPr>
            <a:picLocks noChangeAspect="1"/>
          </p:cNvPicPr>
          <p:nvPr/>
        </p:nvPicPr>
        <p:blipFill>
          <a:blip r:embed="rId7"/>
          <a:stretch>
            <a:fillRect/>
          </a:stretch>
        </p:blipFill>
        <p:spPr>
          <a:xfrm>
            <a:off x="6154151" y="2605559"/>
            <a:ext cx="1103887" cy="1100724"/>
          </a:xfrm>
          <a:prstGeom prst="rect">
            <a:avLst/>
          </a:prstGeom>
        </p:spPr>
      </p:pic>
      <p:pic>
        <p:nvPicPr>
          <p:cNvPr id="4" name="Picture 3">
            <a:extLst>
              <a:ext uri="{FF2B5EF4-FFF2-40B4-BE49-F238E27FC236}">
                <a16:creationId xmlns:a16="http://schemas.microsoft.com/office/drawing/2014/main" id="{0598B852-1ED1-40E0-892E-3A11EBD837E1}"/>
              </a:ext>
            </a:extLst>
          </p:cNvPr>
          <p:cNvPicPr>
            <a:picLocks noChangeAspect="1"/>
          </p:cNvPicPr>
          <p:nvPr/>
        </p:nvPicPr>
        <p:blipFill>
          <a:blip r:embed="rId8"/>
          <a:stretch>
            <a:fillRect/>
          </a:stretch>
        </p:blipFill>
        <p:spPr>
          <a:xfrm>
            <a:off x="4942869" y="5054191"/>
            <a:ext cx="1101233" cy="1101233"/>
          </a:xfrm>
          <a:prstGeom prst="rect">
            <a:avLst/>
          </a:prstGeom>
        </p:spPr>
      </p:pic>
    </p:spTree>
    <p:extLst>
      <p:ext uri="{BB962C8B-B14F-4D97-AF65-F5344CB8AC3E}">
        <p14:creationId xmlns:p14="http://schemas.microsoft.com/office/powerpoint/2010/main" val="317176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034DE-A1B8-4E65-B1B6-BF48A24BA810}"/>
              </a:ext>
            </a:extLst>
          </p:cNvPr>
          <p:cNvSpPr>
            <a:spLocks noGrp="1"/>
          </p:cNvSpPr>
          <p:nvPr>
            <p:ph type="title"/>
          </p:nvPr>
        </p:nvSpPr>
        <p:spPr/>
        <p:txBody>
          <a:bodyPr>
            <a:normAutofit/>
          </a:bodyPr>
          <a:lstStyle/>
          <a:p>
            <a:r>
              <a:rPr lang="da-DK" sz="3800" dirty="0"/>
              <a:t>Agenda</a:t>
            </a:r>
            <a:endParaRPr lang="en-US" sz="3800" dirty="0"/>
          </a:p>
        </p:txBody>
      </p:sp>
      <p:sp>
        <p:nvSpPr>
          <p:cNvPr id="3" name="Content Placeholder 2">
            <a:extLst>
              <a:ext uri="{FF2B5EF4-FFF2-40B4-BE49-F238E27FC236}">
                <a16:creationId xmlns:a16="http://schemas.microsoft.com/office/drawing/2014/main" id="{2A26A18F-58AF-4B96-AC09-7E61B1CCBAD3}"/>
              </a:ext>
            </a:extLst>
          </p:cNvPr>
          <p:cNvSpPr>
            <a:spLocks noGrp="1"/>
          </p:cNvSpPr>
          <p:nvPr>
            <p:ph idx="1"/>
          </p:nvPr>
        </p:nvSpPr>
        <p:spPr/>
        <p:txBody>
          <a:bodyPr>
            <a:normAutofit lnSpcReduction="10000"/>
          </a:bodyPr>
          <a:lstStyle/>
          <a:p>
            <a:pPr marL="0" indent="0">
              <a:buNone/>
            </a:pPr>
            <a:r>
              <a:rPr lang="de-DE" dirty="0"/>
              <a:t>• Die Geschichte von TBL</a:t>
            </a:r>
            <a:br>
              <a:rPr lang="de-DE" dirty="0"/>
            </a:br>
            <a:r>
              <a:rPr lang="de-DE" dirty="0"/>
              <a:t>• Was ist TBL</a:t>
            </a:r>
          </a:p>
          <a:p>
            <a:pPr marL="0" indent="0">
              <a:buNone/>
            </a:pPr>
            <a:r>
              <a:rPr lang="de-DE" dirty="0"/>
              <a:t>	Profit – Ökonomische Ergebnislinie</a:t>
            </a:r>
          </a:p>
          <a:p>
            <a:pPr marL="0" indent="0">
              <a:buNone/>
            </a:pPr>
            <a:r>
              <a:rPr lang="de-DE" dirty="0"/>
              <a:t>	People – Soziale Ergebnislinie</a:t>
            </a:r>
          </a:p>
          <a:p>
            <a:pPr marL="0" indent="0">
              <a:buNone/>
            </a:pPr>
            <a:r>
              <a:rPr lang="de-DE" dirty="0"/>
              <a:t>Planet – Ökologische Ergebnislinie</a:t>
            </a:r>
            <a:br>
              <a:rPr lang="de-DE" dirty="0"/>
            </a:br>
            <a:r>
              <a:rPr lang="de-DE" dirty="0"/>
              <a:t>• Warum TBL für einen Schiffs‑ und Maschinenmeister wichtig ist</a:t>
            </a:r>
            <a:br>
              <a:rPr lang="de-DE" dirty="0"/>
            </a:br>
            <a:r>
              <a:rPr lang="de-DE" dirty="0"/>
              <a:t>• Die Geschichte von TBL, Teil 2</a:t>
            </a:r>
            <a:br>
              <a:rPr lang="de-DE" dirty="0"/>
            </a:br>
            <a:r>
              <a:rPr lang="de-DE" dirty="0"/>
              <a:t>• Klimakompensation</a:t>
            </a:r>
            <a:br>
              <a:rPr lang="de-DE" dirty="0"/>
            </a:br>
            <a:r>
              <a:rPr lang="de-DE" dirty="0"/>
              <a:t>• Von der Managementstrategie zur Marketingstrategie</a:t>
            </a:r>
            <a:br>
              <a:rPr lang="de-DE" dirty="0"/>
            </a:br>
            <a:r>
              <a:rPr lang="de-DE" dirty="0"/>
              <a:t>• Gruppenaufgabe</a:t>
            </a:r>
            <a:br>
              <a:rPr lang="de-DE" dirty="0"/>
            </a:br>
            <a:r>
              <a:rPr lang="de-DE" dirty="0"/>
              <a:t>• Nachhaltigkeitsziele (SDGs)</a:t>
            </a:r>
          </a:p>
          <a:p>
            <a:endParaRPr lang="en-US" dirty="0"/>
          </a:p>
        </p:txBody>
      </p:sp>
    </p:spTree>
    <p:extLst>
      <p:ext uri="{BB962C8B-B14F-4D97-AF65-F5344CB8AC3E}">
        <p14:creationId xmlns:p14="http://schemas.microsoft.com/office/powerpoint/2010/main" val="1681347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3E3D0-EAA1-4FFC-86FA-C8A971C1DA30}"/>
              </a:ext>
            </a:extLst>
          </p:cNvPr>
          <p:cNvSpPr>
            <a:spLocks noGrp="1"/>
          </p:cNvSpPr>
          <p:nvPr>
            <p:ph type="title"/>
          </p:nvPr>
        </p:nvSpPr>
        <p:spPr>
          <a:xfrm>
            <a:off x="838200" y="183696"/>
            <a:ext cx="10515600" cy="1325563"/>
          </a:xfrm>
        </p:spPr>
        <p:txBody>
          <a:bodyPr/>
          <a:lstStyle/>
          <a:p>
            <a:r>
              <a:rPr lang="da-DK" sz="4000" dirty="0"/>
              <a:t>Die Geschichte von TBL. </a:t>
            </a:r>
            <a:endParaRPr lang="en-US" dirty="0"/>
          </a:p>
        </p:txBody>
      </p:sp>
      <p:sp>
        <p:nvSpPr>
          <p:cNvPr id="3" name="Content Placeholder 2">
            <a:extLst>
              <a:ext uri="{FF2B5EF4-FFF2-40B4-BE49-F238E27FC236}">
                <a16:creationId xmlns:a16="http://schemas.microsoft.com/office/drawing/2014/main" id="{A33D8195-F0B7-4168-B454-5EA67FD3C357}"/>
              </a:ext>
            </a:extLst>
          </p:cNvPr>
          <p:cNvSpPr>
            <a:spLocks noGrp="1"/>
          </p:cNvSpPr>
          <p:nvPr>
            <p:ph idx="1"/>
          </p:nvPr>
        </p:nvSpPr>
        <p:spPr>
          <a:xfrm>
            <a:off x="838200" y="1209040"/>
            <a:ext cx="9105900" cy="5082223"/>
          </a:xfrm>
        </p:spPr>
        <p:txBody>
          <a:bodyPr>
            <a:normAutofit/>
          </a:bodyPr>
          <a:lstStyle/>
          <a:p>
            <a:pPr marL="0" indent="0">
              <a:buNone/>
            </a:pPr>
            <a:r>
              <a:rPr lang="de-DE" dirty="0"/>
              <a:t>Der Begriff der „Triple Bottom Line“ (TBL) wurde 1994 von dem britischen Unternehmensberater und Autor John </a:t>
            </a:r>
            <a:r>
              <a:rPr lang="de-DE" dirty="0" err="1"/>
              <a:t>Elkington</a:t>
            </a:r>
            <a:r>
              <a:rPr lang="de-DE" dirty="0"/>
              <a:t> eingeführt.</a:t>
            </a:r>
            <a:endParaRPr lang="da-DK" b="1" dirty="0"/>
          </a:p>
          <a:p>
            <a:pPr marL="0" indent="0">
              <a:buNone/>
            </a:pPr>
            <a:br>
              <a:rPr lang="da-DK" b="1" dirty="0"/>
            </a:br>
            <a:br>
              <a:rPr lang="da-DK" b="1" dirty="0"/>
            </a:br>
            <a:br>
              <a:rPr lang="da-DK" b="1" dirty="0"/>
            </a:br>
            <a:endParaRPr lang="da-DK" b="1" dirty="0"/>
          </a:p>
        </p:txBody>
      </p:sp>
      <p:pic>
        <p:nvPicPr>
          <p:cNvPr id="1026" name="Picture 2" descr="https://johnelkington.com/wp-content/uploads/2020/01/john_elkington-675-263x300.jpg">
            <a:extLst>
              <a:ext uri="{FF2B5EF4-FFF2-40B4-BE49-F238E27FC236}">
                <a16:creationId xmlns:a16="http://schemas.microsoft.com/office/drawing/2014/main" id="{A90DF4E8-7BD8-44E4-92E0-A648E2C9C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744153"/>
            <a:ext cx="3048317" cy="347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356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879E9-CC12-4CDE-A975-CEB17E0A9E61}"/>
              </a:ext>
            </a:extLst>
          </p:cNvPr>
          <p:cNvSpPr>
            <a:spLocks noGrp="1"/>
          </p:cNvSpPr>
          <p:nvPr>
            <p:ph type="title"/>
          </p:nvPr>
        </p:nvSpPr>
        <p:spPr/>
        <p:txBody>
          <a:bodyPr/>
          <a:lstStyle/>
          <a:p>
            <a:r>
              <a:rPr lang="da-DK" b="1" dirty="0" err="1"/>
              <a:t>Was</a:t>
            </a:r>
            <a:r>
              <a:rPr lang="da-DK" b="1" dirty="0"/>
              <a:t> </a:t>
            </a:r>
            <a:r>
              <a:rPr lang="da-DK" b="1" dirty="0" err="1"/>
              <a:t>ist</a:t>
            </a:r>
            <a:r>
              <a:rPr lang="da-DK" b="1" dirty="0"/>
              <a:t> TBL?</a:t>
            </a:r>
          </a:p>
        </p:txBody>
      </p:sp>
      <p:sp>
        <p:nvSpPr>
          <p:cNvPr id="3" name="Content Placeholder 2">
            <a:extLst>
              <a:ext uri="{FF2B5EF4-FFF2-40B4-BE49-F238E27FC236}">
                <a16:creationId xmlns:a16="http://schemas.microsoft.com/office/drawing/2014/main" id="{B6BADC5A-090C-4D62-8A5D-59B49393A447}"/>
              </a:ext>
            </a:extLst>
          </p:cNvPr>
          <p:cNvSpPr>
            <a:spLocks noGrp="1"/>
          </p:cNvSpPr>
          <p:nvPr>
            <p:ph idx="1"/>
          </p:nvPr>
        </p:nvSpPr>
        <p:spPr>
          <a:xfrm>
            <a:off x="838200" y="1825625"/>
            <a:ext cx="8995229" cy="4351338"/>
          </a:xfrm>
        </p:spPr>
        <p:txBody>
          <a:bodyPr/>
          <a:lstStyle/>
          <a:p>
            <a:r>
              <a:rPr lang="de-DE" b="1" dirty="0"/>
              <a:t>Profit – </a:t>
            </a:r>
            <a:r>
              <a:rPr lang="de-DE" dirty="0"/>
              <a:t>Die ökonomische Ergebnislinie, die sich auf Rentabilität konzentriert.</a:t>
            </a:r>
            <a:br>
              <a:rPr lang="de-DE" b="1" dirty="0"/>
            </a:br>
            <a:r>
              <a:rPr lang="de-DE" b="1" dirty="0"/>
              <a:t>People – </a:t>
            </a:r>
            <a:r>
              <a:rPr lang="de-DE" dirty="0"/>
              <a:t>Die soziale Ergebnislinie, die sich mit den Auswirkungen des Unternehmens auf Menschen, Mitarbeitende, lokale Gemeinschaften und die Gesellschaft als Ganzes befasst.</a:t>
            </a:r>
            <a:br>
              <a:rPr lang="de-DE" dirty="0"/>
            </a:br>
            <a:r>
              <a:rPr lang="de-DE" b="1" dirty="0"/>
              <a:t>Planet – </a:t>
            </a:r>
            <a:r>
              <a:rPr lang="de-DE" dirty="0"/>
              <a:t>Die ökologische Ergebnislinie, die die Auswirkungen des Unternehmens auf die Umwelt und die natürlichen Ressourcen betrifft</a:t>
            </a:r>
          </a:p>
          <a:p>
            <a:pPr marL="0" indent="0">
              <a:buNone/>
            </a:pPr>
            <a:endParaRPr lang="en-US" dirty="0"/>
          </a:p>
        </p:txBody>
      </p:sp>
    </p:spTree>
    <p:extLst>
      <p:ext uri="{BB962C8B-B14F-4D97-AF65-F5344CB8AC3E}">
        <p14:creationId xmlns:p14="http://schemas.microsoft.com/office/powerpoint/2010/main" val="1970628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D9099-F13F-4C63-8569-387E8EA315B0}"/>
              </a:ext>
            </a:extLst>
          </p:cNvPr>
          <p:cNvSpPr>
            <a:spLocks noGrp="1"/>
          </p:cNvSpPr>
          <p:nvPr>
            <p:ph type="title"/>
          </p:nvPr>
        </p:nvSpPr>
        <p:spPr/>
        <p:txBody>
          <a:bodyPr/>
          <a:lstStyle/>
          <a:p>
            <a:r>
              <a:rPr lang="da-DK" dirty="0"/>
              <a:t>Profit</a:t>
            </a:r>
            <a:endParaRPr lang="en-US" dirty="0"/>
          </a:p>
        </p:txBody>
      </p:sp>
      <p:sp>
        <p:nvSpPr>
          <p:cNvPr id="3" name="Content Placeholder 2">
            <a:extLst>
              <a:ext uri="{FF2B5EF4-FFF2-40B4-BE49-F238E27FC236}">
                <a16:creationId xmlns:a16="http://schemas.microsoft.com/office/drawing/2014/main" id="{3EB73024-4796-4BCD-B5FA-AE0F407A2FAD}"/>
              </a:ext>
            </a:extLst>
          </p:cNvPr>
          <p:cNvSpPr>
            <a:spLocks noGrp="1"/>
          </p:cNvSpPr>
          <p:nvPr>
            <p:ph idx="1"/>
          </p:nvPr>
        </p:nvSpPr>
        <p:spPr>
          <a:xfrm>
            <a:off x="838200" y="1825625"/>
            <a:ext cx="9410700" cy="4351338"/>
          </a:xfrm>
        </p:spPr>
        <p:txBody>
          <a:bodyPr/>
          <a:lstStyle/>
          <a:p>
            <a:r>
              <a:rPr lang="de-DE" b="1" dirty="0"/>
              <a:t>Ökonomische Ergebnislinie – </a:t>
            </a:r>
            <a:r>
              <a:rPr lang="de-DE" dirty="0"/>
              <a:t>Dabei geht es um die traditionelle wirtschaftliche Leistung eines Unternehmens.</a:t>
            </a:r>
            <a:br>
              <a:rPr lang="de-DE" dirty="0"/>
            </a:br>
            <a:r>
              <a:rPr lang="de-DE" dirty="0"/>
              <a:t>Es bleibt wichtig sicherzustellen, dass das Unternehmen rentabel ist und wirtschaftlichen Wert schafft, doch das Ziel ist, dies auf eine Weise zu tun, die auch die beiden anderen Ergebnislinien berücksichtigt.</a:t>
            </a:r>
          </a:p>
        </p:txBody>
      </p:sp>
    </p:spTree>
    <p:extLst>
      <p:ext uri="{BB962C8B-B14F-4D97-AF65-F5344CB8AC3E}">
        <p14:creationId xmlns:p14="http://schemas.microsoft.com/office/powerpoint/2010/main" val="1543806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A45E5-1250-41BB-B633-6A4C1CF8E31F}"/>
              </a:ext>
            </a:extLst>
          </p:cNvPr>
          <p:cNvSpPr>
            <a:spLocks noGrp="1"/>
          </p:cNvSpPr>
          <p:nvPr>
            <p:ph type="title"/>
          </p:nvPr>
        </p:nvSpPr>
        <p:spPr/>
        <p:txBody>
          <a:bodyPr/>
          <a:lstStyle/>
          <a:p>
            <a:r>
              <a:rPr lang="en-US" b="1" dirty="0"/>
              <a:t>People</a:t>
            </a:r>
            <a:endParaRPr lang="en-US" dirty="0"/>
          </a:p>
        </p:txBody>
      </p:sp>
      <p:sp>
        <p:nvSpPr>
          <p:cNvPr id="3" name="Content Placeholder 2">
            <a:extLst>
              <a:ext uri="{FF2B5EF4-FFF2-40B4-BE49-F238E27FC236}">
                <a16:creationId xmlns:a16="http://schemas.microsoft.com/office/drawing/2014/main" id="{5122FC5B-A602-4F51-9DAE-21CCC03C311C}"/>
              </a:ext>
            </a:extLst>
          </p:cNvPr>
          <p:cNvSpPr>
            <a:spLocks noGrp="1"/>
          </p:cNvSpPr>
          <p:nvPr>
            <p:ph idx="1"/>
          </p:nvPr>
        </p:nvSpPr>
        <p:spPr>
          <a:xfrm>
            <a:off x="838200" y="1825625"/>
            <a:ext cx="8915400" cy="4351338"/>
          </a:xfrm>
        </p:spPr>
        <p:txBody>
          <a:bodyPr/>
          <a:lstStyle/>
          <a:p>
            <a:r>
              <a:rPr lang="de-DE" b="1" dirty="0"/>
              <a:t>Soziale Ergebnislinie – </a:t>
            </a:r>
            <a:r>
              <a:rPr lang="de-DE" dirty="0"/>
              <a:t>Diese Dimension befasst sich mit der Beziehung des Unternehmens zur Gesellschaft und den Menschen, die von seinen Aktivitäten betroffen sind.</a:t>
            </a:r>
            <a:br>
              <a:rPr lang="de-DE" dirty="0"/>
            </a:br>
            <a:r>
              <a:rPr lang="de-DE" dirty="0"/>
              <a:t>Sie umfasst Arbeitsbedingungen, Engagement in lokalen Gemeinschaften, Gleichstellung, Diversität am Arbeitsplatz und ganz allgemein die Sicherstellung einer positiven Wirkung auf Menschen.</a:t>
            </a:r>
          </a:p>
        </p:txBody>
      </p:sp>
    </p:spTree>
    <p:extLst>
      <p:ext uri="{BB962C8B-B14F-4D97-AF65-F5344CB8AC3E}">
        <p14:creationId xmlns:p14="http://schemas.microsoft.com/office/powerpoint/2010/main" val="3102847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2231-95D9-458C-8F5D-CA6762D1AFAE}"/>
              </a:ext>
            </a:extLst>
          </p:cNvPr>
          <p:cNvSpPr>
            <a:spLocks noGrp="1"/>
          </p:cNvSpPr>
          <p:nvPr>
            <p:ph type="title"/>
          </p:nvPr>
        </p:nvSpPr>
        <p:spPr/>
        <p:txBody>
          <a:bodyPr/>
          <a:lstStyle/>
          <a:p>
            <a:r>
              <a:rPr lang="en-US" b="1" dirty="0"/>
              <a:t>Planet</a:t>
            </a:r>
            <a:endParaRPr lang="en-US" dirty="0"/>
          </a:p>
        </p:txBody>
      </p:sp>
      <p:sp>
        <p:nvSpPr>
          <p:cNvPr id="3" name="Content Placeholder 2">
            <a:extLst>
              <a:ext uri="{FF2B5EF4-FFF2-40B4-BE49-F238E27FC236}">
                <a16:creationId xmlns:a16="http://schemas.microsoft.com/office/drawing/2014/main" id="{A0357833-DAA3-4460-96D9-BAD64FA4EEED}"/>
              </a:ext>
            </a:extLst>
          </p:cNvPr>
          <p:cNvSpPr>
            <a:spLocks noGrp="1"/>
          </p:cNvSpPr>
          <p:nvPr>
            <p:ph idx="1"/>
          </p:nvPr>
        </p:nvSpPr>
        <p:spPr>
          <a:xfrm>
            <a:off x="838200" y="1825625"/>
            <a:ext cx="9610725" cy="4260850"/>
          </a:xfrm>
        </p:spPr>
        <p:txBody>
          <a:bodyPr/>
          <a:lstStyle/>
          <a:p>
            <a:r>
              <a:rPr lang="de-DE" b="1" dirty="0"/>
              <a:t>Ökologische Ergebnislinie – </a:t>
            </a:r>
            <a:r>
              <a:rPr lang="de-DE" dirty="0"/>
              <a:t>Dies umfasst die Auswirkungen des Unternehmens auf die Umwelt.</a:t>
            </a:r>
            <a:br>
              <a:rPr lang="de-DE" dirty="0"/>
            </a:br>
            <a:r>
              <a:rPr lang="de-DE" dirty="0"/>
              <a:t>Unternehmen müssen Verantwortung für ihren Ressourcenverbrauch, ihre Abfallbewirtschaftung, ihren CO₂‑Ausstoß und andere Umweltbelastungen übernehmen.</a:t>
            </a:r>
            <a:br>
              <a:rPr lang="de-DE" dirty="0"/>
            </a:br>
            <a:r>
              <a:rPr lang="de-DE" dirty="0"/>
              <a:t>Das Ziel besteht darin, die negativen Auswirkungen auf die Umwelt zu minimieren und idealerweise aktiv an der Entwicklung positiver, nachhaltiger Lösungen mitzuwirken.</a:t>
            </a:r>
          </a:p>
          <a:p>
            <a:endParaRPr lang="en-US" dirty="0"/>
          </a:p>
        </p:txBody>
      </p:sp>
    </p:spTree>
    <p:extLst>
      <p:ext uri="{BB962C8B-B14F-4D97-AF65-F5344CB8AC3E}">
        <p14:creationId xmlns:p14="http://schemas.microsoft.com/office/powerpoint/2010/main" val="655091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3F416-E846-4F70-990A-2F5D833FC717}"/>
              </a:ext>
            </a:extLst>
          </p:cNvPr>
          <p:cNvSpPr>
            <a:spLocks noGrp="1"/>
          </p:cNvSpPr>
          <p:nvPr>
            <p:ph type="title"/>
          </p:nvPr>
        </p:nvSpPr>
        <p:spPr/>
        <p:txBody>
          <a:bodyPr>
            <a:normAutofit/>
          </a:bodyPr>
          <a:lstStyle/>
          <a:p>
            <a:r>
              <a:rPr lang="de-DE" b="1" dirty="0"/>
              <a:t>TBL ist wichtig für einen Schiffs‑ und Maschinenmeister</a:t>
            </a:r>
          </a:p>
        </p:txBody>
      </p:sp>
      <p:sp>
        <p:nvSpPr>
          <p:cNvPr id="3" name="Content Placeholder 2">
            <a:extLst>
              <a:ext uri="{FF2B5EF4-FFF2-40B4-BE49-F238E27FC236}">
                <a16:creationId xmlns:a16="http://schemas.microsoft.com/office/drawing/2014/main" id="{6A0FF681-2C13-4299-84BB-542A4EE342CE}"/>
              </a:ext>
            </a:extLst>
          </p:cNvPr>
          <p:cNvSpPr>
            <a:spLocks noGrp="1"/>
          </p:cNvSpPr>
          <p:nvPr>
            <p:ph idx="1"/>
          </p:nvPr>
        </p:nvSpPr>
        <p:spPr>
          <a:xfrm>
            <a:off x="838200" y="1825625"/>
            <a:ext cx="10515600" cy="4667250"/>
          </a:xfrm>
        </p:spPr>
        <p:txBody>
          <a:bodyPr>
            <a:normAutofit fontScale="92500" lnSpcReduction="10000"/>
          </a:bodyPr>
          <a:lstStyle/>
          <a:p>
            <a:r>
              <a:rPr lang="de-DE" dirty="0"/>
              <a:t>Bekanntmachung über die Ausbildung zum Professionsbachelor als Schiffs‑ und Maschinenmeister – Kapitel 1</a:t>
            </a:r>
          </a:p>
          <a:p>
            <a:r>
              <a:rPr lang="de-DE" i="1" dirty="0"/>
              <a:t>Zweck, Wissensgrundlage und Dauer</a:t>
            </a:r>
            <a:br>
              <a:rPr lang="de-DE" dirty="0"/>
            </a:br>
            <a:r>
              <a:rPr lang="de-DE" b="1" dirty="0"/>
              <a:t>§ 1</a:t>
            </a:r>
            <a:r>
              <a:rPr lang="de-DE" dirty="0"/>
              <a:t>. Der Zweck der Ausbildung zum Professionsbachelor als Schiffs‑ und Maschinenmeister besteht darin, dass die Studierenden sich im Verlauf der Ausbildung das Wissen und die Fähigkeiten aneignen, die Voraussetzung dafür sind, auf </a:t>
            </a:r>
            <a:r>
              <a:rPr lang="de-DE" b="1" dirty="0"/>
              <a:t>Leitungsebene</a:t>
            </a:r>
            <a:r>
              <a:rPr lang="de-DE" dirty="0"/>
              <a:t> sowohl auf Schiffen als auch in landbasierten Unternehmen tätig zu sein.</a:t>
            </a:r>
            <a:br>
              <a:rPr lang="de-DE" dirty="0"/>
            </a:br>
            <a:r>
              <a:rPr lang="de-DE" dirty="0"/>
              <a:t>Dazu gehört insbesondere die Verantwortung für den Betrieb und die Instandhaltung technischer Anlagen und Installationen sowie die Fähigkeit, sicherzustellen, dass diese Anlagen und Installationen unter Berücksichtigung sicherheitstechnischer, </a:t>
            </a:r>
            <a:r>
              <a:rPr lang="de-DE" b="1" dirty="0"/>
              <a:t>betriebswirtschaftlicher</a:t>
            </a:r>
            <a:r>
              <a:rPr lang="de-DE" dirty="0"/>
              <a:t> und </a:t>
            </a:r>
            <a:r>
              <a:rPr lang="de-DE" b="1" dirty="0"/>
              <a:t>umweltbezogener Aspekte </a:t>
            </a:r>
            <a:r>
              <a:rPr lang="de-DE" dirty="0"/>
              <a:t>optimal betrieben werden.</a:t>
            </a:r>
          </a:p>
          <a:p>
            <a:endParaRPr lang="en-US" dirty="0"/>
          </a:p>
        </p:txBody>
      </p:sp>
    </p:spTree>
    <p:extLst>
      <p:ext uri="{BB962C8B-B14F-4D97-AF65-F5344CB8AC3E}">
        <p14:creationId xmlns:p14="http://schemas.microsoft.com/office/powerpoint/2010/main" val="1737312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8332-EABA-406D-A467-AD1A5B7E2DC8}"/>
              </a:ext>
            </a:extLst>
          </p:cNvPr>
          <p:cNvSpPr>
            <a:spLocks noGrp="1"/>
          </p:cNvSpPr>
          <p:nvPr>
            <p:ph type="title"/>
          </p:nvPr>
        </p:nvSpPr>
        <p:spPr/>
        <p:txBody>
          <a:bodyPr>
            <a:normAutofit/>
          </a:bodyPr>
          <a:lstStyle/>
          <a:p>
            <a:r>
              <a:rPr lang="de-DE" sz="4000" b="1" dirty="0"/>
              <a:t>TBL ist wichtig für einen Schiffs‑ und </a:t>
            </a:r>
            <a:br>
              <a:rPr lang="de-DE" sz="4000" b="1" dirty="0"/>
            </a:br>
            <a:r>
              <a:rPr lang="de-DE" sz="4000" b="1" dirty="0"/>
              <a:t>Maschinenmeister</a:t>
            </a:r>
          </a:p>
        </p:txBody>
      </p:sp>
      <p:sp>
        <p:nvSpPr>
          <p:cNvPr id="3" name="Content Placeholder 2">
            <a:extLst>
              <a:ext uri="{FF2B5EF4-FFF2-40B4-BE49-F238E27FC236}">
                <a16:creationId xmlns:a16="http://schemas.microsoft.com/office/drawing/2014/main" id="{C0338AEA-0D98-40ED-B573-6A8BB7434EC8}"/>
              </a:ext>
            </a:extLst>
          </p:cNvPr>
          <p:cNvSpPr>
            <a:spLocks noGrp="1"/>
          </p:cNvSpPr>
          <p:nvPr>
            <p:ph idx="1"/>
          </p:nvPr>
        </p:nvSpPr>
        <p:spPr>
          <a:xfrm>
            <a:off x="838199" y="1825625"/>
            <a:ext cx="10791825" cy="4351338"/>
          </a:xfrm>
        </p:spPr>
        <p:txBody>
          <a:bodyPr/>
          <a:lstStyle/>
          <a:p>
            <a:r>
              <a:rPr lang="de-DE" dirty="0"/>
              <a:t>Leitungsebene → Soziale Ergebnislinie</a:t>
            </a:r>
          </a:p>
          <a:p>
            <a:r>
              <a:rPr lang="de-DE" dirty="0"/>
              <a:t>Betriebswirtschaftliche Aspekte → Ökonomische Ergebnislinie</a:t>
            </a:r>
          </a:p>
          <a:p>
            <a:r>
              <a:rPr lang="de-DE" dirty="0"/>
              <a:t>Umweltbezogene Aspekte → Ökologische Ergebnislinie</a:t>
            </a:r>
          </a:p>
          <a:p>
            <a:pPr marL="0" indent="0">
              <a:buNone/>
            </a:pPr>
            <a:endParaRPr lang="de-DE" dirty="0"/>
          </a:p>
          <a:p>
            <a:pPr marL="0" indent="0">
              <a:buNone/>
            </a:pPr>
            <a:r>
              <a:rPr lang="de-DE" dirty="0"/>
              <a:t>Sollen Schiffs‑ und Maschinenmeister also einfach hinausgehen und dafür sorgen, dass die drei Ergebnislinien im Gleichgewicht sind?</a:t>
            </a:r>
          </a:p>
        </p:txBody>
      </p:sp>
    </p:spTree>
    <p:extLst>
      <p:ext uri="{BB962C8B-B14F-4D97-AF65-F5344CB8AC3E}">
        <p14:creationId xmlns:p14="http://schemas.microsoft.com/office/powerpoint/2010/main" val="1824145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AE9A0CD-C822-416A-BEC2-1E5E1BEE9AE4}">
  <ds:schemaRefs>
    <ds:schemaRef ds:uri="http://schemas.microsoft.com/sharepoint/v3/contenttype/forms"/>
  </ds:schemaRefs>
</ds:datastoreItem>
</file>

<file path=customXml/itemProps2.xml><?xml version="1.0" encoding="utf-8"?>
<ds:datastoreItem xmlns:ds="http://schemas.openxmlformats.org/officeDocument/2006/customXml" ds:itemID="{EF5C3F71-8F52-4FBA-8311-2A8CF6B83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86AFA1-DA64-4ED4-AEF8-2C092E5028CB}">
  <ds:schemaRefs>
    <ds:schemaRef ds:uri="http://schemas.microsoft.com/office/2006/documentManagement/types"/>
    <ds:schemaRef ds:uri="5356acb2-5344-4f4e-9039-57357883a0a7"/>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 ds:uri="b90f789c-c8b1-49c9-ab7b-40460577aaef"/>
    <ds:schemaRef ds:uri="http://www.w3.org/XML/1998/namespace"/>
    <ds:schemaRef ds:uri="http://purl.org/dc/elements/1.1/"/>
    <ds:schemaRef ds:uri="217d0f91-4f80-4bd4-9538-980d7901d615"/>
    <ds:schemaRef ds:uri="49b9e0b1-cd69-4d2b-820d-060ef16116e4"/>
  </ds:schemaRefs>
</ds:datastoreItem>
</file>

<file path=docProps/app.xml><?xml version="1.0" encoding="utf-8"?>
<Properties xmlns="http://schemas.openxmlformats.org/officeDocument/2006/extended-properties" xmlns:vt="http://schemas.openxmlformats.org/officeDocument/2006/docPropsVTypes">
  <Template>Facet</Template>
  <TotalTime>692</TotalTime>
  <Words>1564</Words>
  <Application>Microsoft Office PowerPoint</Application>
  <PresentationFormat>Widescreen</PresentationFormat>
  <Paragraphs>84</Paragraphs>
  <Slides>19</Slides>
  <Notes>0</Notes>
  <HiddenSlides>0</HiddenSlides>
  <MMClips>0</MMClips>
  <ScaleCrop>false</ScaleCrop>
  <HeadingPairs>
    <vt:vector size="6" baseType="variant">
      <vt:variant>
        <vt:lpstr>Benyttede skrifttyper</vt:lpstr>
      </vt:variant>
      <vt:variant>
        <vt:i4>3</vt:i4>
      </vt:variant>
      <vt:variant>
        <vt:lpstr>Tema</vt:lpstr>
      </vt:variant>
      <vt:variant>
        <vt:i4>2</vt:i4>
      </vt:variant>
      <vt:variant>
        <vt:lpstr>Slidetitler</vt:lpstr>
      </vt:variant>
      <vt:variant>
        <vt:i4>19</vt:i4>
      </vt:variant>
    </vt:vector>
  </HeadingPairs>
  <TitlesOfParts>
    <vt:vector size="24" baseType="lpstr">
      <vt:lpstr>Arial</vt:lpstr>
      <vt:lpstr>Calibri</vt:lpstr>
      <vt:lpstr>Calibri Light</vt:lpstr>
      <vt:lpstr>Office Theme</vt:lpstr>
      <vt:lpstr>Custom Design</vt:lpstr>
      <vt:lpstr>Nachhaltigkeit.</vt:lpstr>
      <vt:lpstr>Agenda</vt:lpstr>
      <vt:lpstr>Die Geschichte von TBL. </vt:lpstr>
      <vt:lpstr>Was ist TBL?</vt:lpstr>
      <vt:lpstr>Profit</vt:lpstr>
      <vt:lpstr>People</vt:lpstr>
      <vt:lpstr>Planet</vt:lpstr>
      <vt:lpstr>TBL ist wichtig für einen Schiffs‑ und Maschinenmeister</vt:lpstr>
      <vt:lpstr>TBL ist wichtig für einen Schiffs‑ und  Maschinenmeister</vt:lpstr>
      <vt:lpstr>Die Geschichte der TBL, Teil 2.</vt:lpstr>
      <vt:lpstr>Klimakompensation</vt:lpstr>
      <vt:lpstr>Von der Führungsstrategie zur  Marketingstrategie</vt:lpstr>
      <vt:lpstr>Von der Führungsstrategie zur  Marketingstrategie</vt:lpstr>
      <vt:lpstr>Von der Führungsstrategie zur  Marketingstrategie</vt:lpstr>
      <vt:lpstr>Von der Führungsstrategie zur  Marketingstrategie</vt:lpstr>
      <vt:lpstr>Von der Führungsstrategie zur  Marketingstrategie</vt:lpstr>
      <vt:lpstr>RICHTLINIE (EU) 2024/825 </vt:lpstr>
      <vt:lpstr>Gruppenaufgabe</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Bæredygtighed</dc:title>
  <dc:creator>Steffan Beck Hansen</dc:creator>
  <cp:lastModifiedBy>Camilla Hyldahl Grøn</cp:lastModifiedBy>
  <cp:revision>27</cp:revision>
  <dcterms:created xsi:type="dcterms:W3CDTF">2024-11-05T12:59:22Z</dcterms:created>
  <dcterms:modified xsi:type="dcterms:W3CDTF">2026-04-27T06:21:53Z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MediaServiceImageTags">
    <vt:lpwstr/>
  </property>
  <property fmtid="{D5CDD505-2E9C-101B-9397-08002B2CF9AE}" pid="4" name="Order">
    <vt:r8>66300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ies>
</file>