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66" r:id="rId5"/>
    <p:sldId id="257" r:id="rId6"/>
    <p:sldId id="258" r:id="rId7"/>
    <p:sldId id="259" r:id="rId8"/>
    <p:sldId id="262" r:id="rId9"/>
    <p:sldId id="263" r:id="rId10"/>
    <p:sldId id="267" r:id="rId11"/>
    <p:sldId id="268" r:id="rId12"/>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3D1302-7836-4740-B6BC-C25456315CC5}" v="2" dt="2026-04-28T05:03:19.3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0245" autoAdjust="0"/>
  </p:normalViewPr>
  <p:slideViewPr>
    <p:cSldViewPr snapToGrid="0">
      <p:cViewPr varScale="1">
        <p:scale>
          <a:sx n="67" d="100"/>
          <a:sy n="67" d="100"/>
        </p:scale>
        <p:origin x="173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Hyldahl Grøn - CAHG" userId="a4ea85f2-bdd2-4d4a-855b-19ebe7fc7cda" providerId="ADAL" clId="{A57A787F-CB6B-42AB-B5C7-FE5EBB6E79DE}"/>
    <pc:docChg chg="modSld">
      <pc:chgData name="Camilla Hyldahl Grøn - CAHG" userId="a4ea85f2-bdd2-4d4a-855b-19ebe7fc7cda" providerId="ADAL" clId="{A57A787F-CB6B-42AB-B5C7-FE5EBB6E79DE}" dt="2026-04-28T05:03:24.799" v="5" actId="12"/>
      <pc:docMkLst>
        <pc:docMk/>
      </pc:docMkLst>
      <pc:sldChg chg="modSp mod">
        <pc:chgData name="Camilla Hyldahl Grøn - CAHG" userId="a4ea85f2-bdd2-4d4a-855b-19ebe7fc7cda" providerId="ADAL" clId="{A57A787F-CB6B-42AB-B5C7-FE5EBB6E79DE}" dt="2026-04-28T05:03:24.799" v="5" actId="12"/>
        <pc:sldMkLst>
          <pc:docMk/>
          <pc:sldMk cId="3342573996" sldId="257"/>
        </pc:sldMkLst>
        <pc:spChg chg="mod">
          <ac:chgData name="Camilla Hyldahl Grøn - CAHG" userId="a4ea85f2-bdd2-4d4a-855b-19ebe7fc7cda" providerId="ADAL" clId="{A57A787F-CB6B-42AB-B5C7-FE5EBB6E79DE}" dt="2026-04-28T05:03:10.943" v="2" actId="1076"/>
          <ac:spMkLst>
            <pc:docMk/>
            <pc:sldMk cId="3342573996" sldId="257"/>
            <ac:spMk id="5" creationId="{F0E74258-7B3F-E16D-EBF1-9712AD1BFC86}"/>
          </ac:spMkLst>
        </pc:spChg>
        <pc:spChg chg="mod">
          <ac:chgData name="Camilla Hyldahl Grøn - CAHG" userId="a4ea85f2-bdd2-4d4a-855b-19ebe7fc7cda" providerId="ADAL" clId="{A57A787F-CB6B-42AB-B5C7-FE5EBB6E79DE}" dt="2026-04-28T05:03:24.799" v="5" actId="12"/>
          <ac:spMkLst>
            <pc:docMk/>
            <pc:sldMk cId="3342573996" sldId="257"/>
            <ac:spMk id="6" creationId="{E2E30E5B-26A9-99B9-84E2-527A74947B0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1BF7FF-3DBC-42CF-B90A-53B2ABCEAEAB}" type="datetimeFigureOut">
              <a:rPr lang="da-DK" smtClean="0"/>
              <a:t>28-04-2026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0DBB5E-E428-4A52-8EF8-BC936800C593}" type="slidenum">
              <a:rPr lang="da-DK" smtClean="0"/>
              <a:t>‹nr.›</a:t>
            </a:fld>
            <a:endParaRPr lang="da-DK"/>
          </a:p>
        </p:txBody>
      </p:sp>
    </p:spTree>
    <p:extLst>
      <p:ext uri="{BB962C8B-B14F-4D97-AF65-F5344CB8AC3E}">
        <p14:creationId xmlns:p14="http://schemas.microsoft.com/office/powerpoint/2010/main" val="379253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3BE14A-00F3-BFF7-44D0-D2716A0A29C8}"/>
              </a:ext>
            </a:extLst>
          </p:cNvPr>
          <p:cNvSpPr>
            <a:spLocks noGrp="1"/>
          </p:cNvSpPr>
          <p:nvPr>
            <p:ph type="ctrTitle"/>
          </p:nvPr>
        </p:nvSpPr>
        <p:spPr>
          <a:xfrm>
            <a:off x="1524000" y="1122363"/>
            <a:ext cx="9144000" cy="2387600"/>
          </a:xfrm>
        </p:spPr>
        <p:txBody>
          <a:bodyPr anchor="b"/>
          <a:lstStyle>
            <a:lvl1pPr algn="ctr">
              <a:defRPr sz="6000"/>
            </a:lvl1pPr>
          </a:lstStyle>
          <a:p>
            <a:r>
              <a:rPr lang="da-DK" dirty="0"/>
              <a:t>Klik for at redigere titeltypografien i masteren</a:t>
            </a:r>
          </a:p>
        </p:txBody>
      </p:sp>
      <p:sp>
        <p:nvSpPr>
          <p:cNvPr id="3" name="Undertitel 2">
            <a:extLst>
              <a:ext uri="{FF2B5EF4-FFF2-40B4-BE49-F238E27FC236}">
                <a16:creationId xmlns:a16="http://schemas.microsoft.com/office/drawing/2014/main" id="{DD3B8FEB-4446-5725-4900-04656F2E83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29187D5B-2131-09A0-96C4-FEFB2C5EF53C}"/>
              </a:ext>
            </a:extLst>
          </p:cNvPr>
          <p:cNvSpPr>
            <a:spLocks noGrp="1"/>
          </p:cNvSpPr>
          <p:nvPr>
            <p:ph type="dt" sz="half" idx="10"/>
          </p:nvPr>
        </p:nvSpPr>
        <p:spPr/>
        <p:txBody>
          <a:bodyPr/>
          <a:lstStyle/>
          <a:p>
            <a:fld id="{664C5C9A-4E53-4650-B92D-BB9A67957CFC}" type="datetime1">
              <a:rPr lang="da-DK" smtClean="0"/>
              <a:t>28-04-2026</a:t>
            </a:fld>
            <a:endParaRPr lang="da-DK"/>
          </a:p>
        </p:txBody>
      </p:sp>
      <p:sp>
        <p:nvSpPr>
          <p:cNvPr id="5" name="Pladsholder til sidefod 4">
            <a:extLst>
              <a:ext uri="{FF2B5EF4-FFF2-40B4-BE49-F238E27FC236}">
                <a16:creationId xmlns:a16="http://schemas.microsoft.com/office/drawing/2014/main" id="{64BFCF80-F1D6-F95C-06BC-88BB98E7306E}"/>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2E3FF7D9-9CD0-396F-FF38-49D803F912AD}"/>
              </a:ext>
            </a:extLst>
          </p:cNvPr>
          <p:cNvSpPr>
            <a:spLocks noGrp="1"/>
          </p:cNvSpPr>
          <p:nvPr>
            <p:ph type="sldNum" sz="quarter" idx="12"/>
          </p:nvPr>
        </p:nvSpPr>
        <p:spPr/>
        <p:txBody>
          <a:bodyPr/>
          <a:lstStyle/>
          <a:p>
            <a:fld id="{03932DC0-B366-4523-A8F5-8ADF9229D266}" type="slidenum">
              <a:rPr lang="da-DK" smtClean="0"/>
              <a:t>‹nr.›</a:t>
            </a:fld>
            <a:endParaRPr lang="da-DK"/>
          </a:p>
        </p:txBody>
      </p:sp>
      <p:sp>
        <p:nvSpPr>
          <p:cNvPr id="8" name="Pladsholder til billede 7">
            <a:extLst>
              <a:ext uri="{FF2B5EF4-FFF2-40B4-BE49-F238E27FC236}">
                <a16:creationId xmlns:a16="http://schemas.microsoft.com/office/drawing/2014/main" id="{C0B6CE32-35F3-D015-AB4E-BBDA16DDD529}"/>
              </a:ext>
            </a:extLst>
          </p:cNvPr>
          <p:cNvSpPr>
            <a:spLocks noGrp="1"/>
          </p:cNvSpPr>
          <p:nvPr>
            <p:ph type="pic" sz="quarter" idx="13"/>
          </p:nvPr>
        </p:nvSpPr>
        <p:spPr>
          <a:xfrm>
            <a:off x="9134475" y="5764213"/>
            <a:ext cx="914400" cy="914400"/>
          </a:xfrm>
        </p:spPr>
        <p:txBody>
          <a:bodyPr/>
          <a:lstStyle/>
          <a:p>
            <a:endParaRPr lang="da-DK"/>
          </a:p>
        </p:txBody>
      </p:sp>
    </p:spTree>
    <p:extLst>
      <p:ext uri="{BB962C8B-B14F-4D97-AF65-F5344CB8AC3E}">
        <p14:creationId xmlns:p14="http://schemas.microsoft.com/office/powerpoint/2010/main" val="1405715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CFD239-D6A9-8D2A-3171-C8DA64F5326E}"/>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6B77A757-88C1-925C-A6B1-1BB43C4161DD}"/>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D0C6660C-0D6F-024C-C0B8-C457478BC722}"/>
              </a:ext>
            </a:extLst>
          </p:cNvPr>
          <p:cNvSpPr>
            <a:spLocks noGrp="1"/>
          </p:cNvSpPr>
          <p:nvPr>
            <p:ph type="dt" sz="half" idx="10"/>
          </p:nvPr>
        </p:nvSpPr>
        <p:spPr/>
        <p:txBody>
          <a:bodyPr/>
          <a:lstStyle/>
          <a:p>
            <a:fld id="{52D5881B-26D5-4D05-8037-DBD4C6AFE795}" type="datetime1">
              <a:rPr lang="da-DK" smtClean="0"/>
              <a:t>28-04-2026</a:t>
            </a:fld>
            <a:endParaRPr lang="da-DK"/>
          </a:p>
        </p:txBody>
      </p:sp>
      <p:sp>
        <p:nvSpPr>
          <p:cNvPr id="5" name="Pladsholder til sidefod 4">
            <a:extLst>
              <a:ext uri="{FF2B5EF4-FFF2-40B4-BE49-F238E27FC236}">
                <a16:creationId xmlns:a16="http://schemas.microsoft.com/office/drawing/2014/main" id="{EC16DFFC-1D36-4E05-DC98-536ABF28B137}"/>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6049B1A5-F884-E997-1C4E-6029DC27256D}"/>
              </a:ext>
            </a:extLst>
          </p:cNvPr>
          <p:cNvSpPr>
            <a:spLocks noGrp="1"/>
          </p:cNvSpPr>
          <p:nvPr>
            <p:ph type="sldNum" sz="quarter" idx="12"/>
          </p:nvPr>
        </p:nvSpPr>
        <p:spPr/>
        <p:txBody>
          <a:bodyPr/>
          <a:lstStyle/>
          <a:p>
            <a:fld id="{03932DC0-B366-4523-A8F5-8ADF9229D266}" type="slidenum">
              <a:rPr lang="da-DK" smtClean="0"/>
              <a:t>‹nr.›</a:t>
            </a:fld>
            <a:endParaRPr lang="da-DK"/>
          </a:p>
        </p:txBody>
      </p:sp>
    </p:spTree>
    <p:extLst>
      <p:ext uri="{BB962C8B-B14F-4D97-AF65-F5344CB8AC3E}">
        <p14:creationId xmlns:p14="http://schemas.microsoft.com/office/powerpoint/2010/main" val="4204565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D01CA29D-1C49-B1E6-7230-798812B38880}"/>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2A853BCC-0B6C-D558-37FC-C244BB446782}"/>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FC473CF9-3C0B-6BF4-F8D7-0EE085679247}"/>
              </a:ext>
            </a:extLst>
          </p:cNvPr>
          <p:cNvSpPr>
            <a:spLocks noGrp="1"/>
          </p:cNvSpPr>
          <p:nvPr>
            <p:ph type="dt" sz="half" idx="10"/>
          </p:nvPr>
        </p:nvSpPr>
        <p:spPr/>
        <p:txBody>
          <a:bodyPr/>
          <a:lstStyle/>
          <a:p>
            <a:fld id="{A2CBD63C-88F1-47EC-A71A-3657654F8DCA}" type="datetime1">
              <a:rPr lang="da-DK" smtClean="0"/>
              <a:t>28-04-2026</a:t>
            </a:fld>
            <a:endParaRPr lang="da-DK"/>
          </a:p>
        </p:txBody>
      </p:sp>
      <p:sp>
        <p:nvSpPr>
          <p:cNvPr id="5" name="Pladsholder til sidefod 4">
            <a:extLst>
              <a:ext uri="{FF2B5EF4-FFF2-40B4-BE49-F238E27FC236}">
                <a16:creationId xmlns:a16="http://schemas.microsoft.com/office/drawing/2014/main" id="{2F573558-F494-3D2B-1671-CC9DDE03ADFC}"/>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2517E78-F798-6AEB-F1E2-36EFB3B755AE}"/>
              </a:ext>
            </a:extLst>
          </p:cNvPr>
          <p:cNvSpPr>
            <a:spLocks noGrp="1"/>
          </p:cNvSpPr>
          <p:nvPr>
            <p:ph type="sldNum" sz="quarter" idx="12"/>
          </p:nvPr>
        </p:nvSpPr>
        <p:spPr/>
        <p:txBody>
          <a:bodyPr/>
          <a:lstStyle/>
          <a:p>
            <a:fld id="{03932DC0-B366-4523-A8F5-8ADF9229D266}" type="slidenum">
              <a:rPr lang="da-DK" smtClean="0"/>
              <a:t>‹nr.›</a:t>
            </a:fld>
            <a:endParaRPr lang="da-DK"/>
          </a:p>
        </p:txBody>
      </p:sp>
    </p:spTree>
    <p:extLst>
      <p:ext uri="{BB962C8B-B14F-4D97-AF65-F5344CB8AC3E}">
        <p14:creationId xmlns:p14="http://schemas.microsoft.com/office/powerpoint/2010/main" val="1895222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64294C-3BD6-0761-FDC9-39610E3727AF}"/>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C8D19162-F687-AC0F-0D0C-E489AF962F74}"/>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7456CC3B-CA41-BF94-2719-FACDA46E3B7F}"/>
              </a:ext>
            </a:extLst>
          </p:cNvPr>
          <p:cNvSpPr>
            <a:spLocks noGrp="1"/>
          </p:cNvSpPr>
          <p:nvPr>
            <p:ph type="dt" sz="half" idx="10"/>
          </p:nvPr>
        </p:nvSpPr>
        <p:spPr/>
        <p:txBody>
          <a:bodyPr/>
          <a:lstStyle/>
          <a:p>
            <a:fld id="{83298594-47FA-4D08-BDFE-106625293DC3}" type="datetime1">
              <a:rPr lang="da-DK" smtClean="0"/>
              <a:t>28-04-2026</a:t>
            </a:fld>
            <a:endParaRPr lang="da-DK"/>
          </a:p>
        </p:txBody>
      </p:sp>
      <p:sp>
        <p:nvSpPr>
          <p:cNvPr id="5" name="Pladsholder til sidefod 4">
            <a:extLst>
              <a:ext uri="{FF2B5EF4-FFF2-40B4-BE49-F238E27FC236}">
                <a16:creationId xmlns:a16="http://schemas.microsoft.com/office/drawing/2014/main" id="{DC483A42-6D47-6990-3160-FDE262BF1D05}"/>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66101166-4097-EA92-AD40-C7FC61EF02F3}"/>
              </a:ext>
            </a:extLst>
          </p:cNvPr>
          <p:cNvSpPr>
            <a:spLocks noGrp="1"/>
          </p:cNvSpPr>
          <p:nvPr>
            <p:ph type="sldNum" sz="quarter" idx="12"/>
          </p:nvPr>
        </p:nvSpPr>
        <p:spPr/>
        <p:txBody>
          <a:bodyPr/>
          <a:lstStyle/>
          <a:p>
            <a:fld id="{03932DC0-B366-4523-A8F5-8ADF9229D266}" type="slidenum">
              <a:rPr lang="da-DK" smtClean="0"/>
              <a:t>‹nr.›</a:t>
            </a:fld>
            <a:endParaRPr lang="da-DK"/>
          </a:p>
        </p:txBody>
      </p:sp>
    </p:spTree>
    <p:extLst>
      <p:ext uri="{BB962C8B-B14F-4D97-AF65-F5344CB8AC3E}">
        <p14:creationId xmlns:p14="http://schemas.microsoft.com/office/powerpoint/2010/main" val="1865830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C37306-4608-4EA3-C9B3-7C0165BD975C}"/>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7BF6C05F-853F-5E9E-83F8-8A74B45A8E0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FABA5189-4292-8813-8D25-672DB901FA3D}"/>
              </a:ext>
            </a:extLst>
          </p:cNvPr>
          <p:cNvSpPr>
            <a:spLocks noGrp="1"/>
          </p:cNvSpPr>
          <p:nvPr>
            <p:ph type="dt" sz="half" idx="10"/>
          </p:nvPr>
        </p:nvSpPr>
        <p:spPr/>
        <p:txBody>
          <a:bodyPr/>
          <a:lstStyle/>
          <a:p>
            <a:fld id="{D9F128BA-5B3E-428D-9D2A-23CA4240F963}" type="datetime1">
              <a:rPr lang="da-DK" smtClean="0"/>
              <a:t>28-04-2026</a:t>
            </a:fld>
            <a:endParaRPr lang="da-DK"/>
          </a:p>
        </p:txBody>
      </p:sp>
      <p:sp>
        <p:nvSpPr>
          <p:cNvPr id="5" name="Pladsholder til sidefod 4">
            <a:extLst>
              <a:ext uri="{FF2B5EF4-FFF2-40B4-BE49-F238E27FC236}">
                <a16:creationId xmlns:a16="http://schemas.microsoft.com/office/drawing/2014/main" id="{5A31E73B-CE89-7447-72E7-4E9F704C08DB}"/>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9EB6ABDB-F456-D609-6F64-47AA2A0F69FA}"/>
              </a:ext>
            </a:extLst>
          </p:cNvPr>
          <p:cNvSpPr>
            <a:spLocks noGrp="1"/>
          </p:cNvSpPr>
          <p:nvPr>
            <p:ph type="sldNum" sz="quarter" idx="12"/>
          </p:nvPr>
        </p:nvSpPr>
        <p:spPr/>
        <p:txBody>
          <a:bodyPr/>
          <a:lstStyle/>
          <a:p>
            <a:fld id="{03932DC0-B366-4523-A8F5-8ADF9229D266}" type="slidenum">
              <a:rPr lang="da-DK" smtClean="0"/>
              <a:t>‹nr.›</a:t>
            </a:fld>
            <a:endParaRPr lang="da-DK"/>
          </a:p>
        </p:txBody>
      </p:sp>
    </p:spTree>
    <p:extLst>
      <p:ext uri="{BB962C8B-B14F-4D97-AF65-F5344CB8AC3E}">
        <p14:creationId xmlns:p14="http://schemas.microsoft.com/office/powerpoint/2010/main" val="2482303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64A4B9-5B0F-9513-98FB-7DEDAEAAA20F}"/>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96A1D7AA-58C5-843B-4529-BDECCD943D89}"/>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0ADE2E41-35AE-C936-17F0-05408B8B07EF}"/>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69FD19F8-61F3-3642-8601-6C4797CD1C63}"/>
              </a:ext>
            </a:extLst>
          </p:cNvPr>
          <p:cNvSpPr>
            <a:spLocks noGrp="1"/>
          </p:cNvSpPr>
          <p:nvPr>
            <p:ph type="dt" sz="half" idx="10"/>
          </p:nvPr>
        </p:nvSpPr>
        <p:spPr/>
        <p:txBody>
          <a:bodyPr/>
          <a:lstStyle/>
          <a:p>
            <a:fld id="{4A5FA21D-9614-4852-A219-272E92A77ABF}" type="datetime1">
              <a:rPr lang="da-DK" smtClean="0"/>
              <a:t>28-04-2026</a:t>
            </a:fld>
            <a:endParaRPr lang="da-DK"/>
          </a:p>
        </p:txBody>
      </p:sp>
      <p:sp>
        <p:nvSpPr>
          <p:cNvPr id="6" name="Pladsholder til sidefod 5">
            <a:extLst>
              <a:ext uri="{FF2B5EF4-FFF2-40B4-BE49-F238E27FC236}">
                <a16:creationId xmlns:a16="http://schemas.microsoft.com/office/drawing/2014/main" id="{FC2F48A1-2B2A-144C-76A5-13C5CD623C7E}"/>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05695657-9695-4D3B-FD45-6D59E66C1BAE}"/>
              </a:ext>
            </a:extLst>
          </p:cNvPr>
          <p:cNvSpPr>
            <a:spLocks noGrp="1"/>
          </p:cNvSpPr>
          <p:nvPr>
            <p:ph type="sldNum" sz="quarter" idx="12"/>
          </p:nvPr>
        </p:nvSpPr>
        <p:spPr/>
        <p:txBody>
          <a:bodyPr/>
          <a:lstStyle/>
          <a:p>
            <a:fld id="{03932DC0-B366-4523-A8F5-8ADF9229D266}" type="slidenum">
              <a:rPr lang="da-DK" smtClean="0"/>
              <a:t>‹nr.›</a:t>
            </a:fld>
            <a:endParaRPr lang="da-DK"/>
          </a:p>
        </p:txBody>
      </p:sp>
    </p:spTree>
    <p:extLst>
      <p:ext uri="{BB962C8B-B14F-4D97-AF65-F5344CB8AC3E}">
        <p14:creationId xmlns:p14="http://schemas.microsoft.com/office/powerpoint/2010/main" val="3312986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9C3A67-444B-E623-D1A1-072829860681}"/>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266FBB09-BB93-5671-7522-2D5DA3F55E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1133C0A9-ECC6-DFF4-1B99-86F0C5C311C7}"/>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CB8EF143-0547-882B-1DFB-9635F14A7F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BABE7E7D-7BBD-F4A1-8596-42A5ACC813CD}"/>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BFB526EC-F16E-F274-F6A2-C2DCBEC8B81C}"/>
              </a:ext>
            </a:extLst>
          </p:cNvPr>
          <p:cNvSpPr>
            <a:spLocks noGrp="1"/>
          </p:cNvSpPr>
          <p:nvPr>
            <p:ph type="dt" sz="half" idx="10"/>
          </p:nvPr>
        </p:nvSpPr>
        <p:spPr/>
        <p:txBody>
          <a:bodyPr/>
          <a:lstStyle/>
          <a:p>
            <a:fld id="{9B1F8743-FD92-4DDC-AFAD-2F5F5037B11E}" type="datetime1">
              <a:rPr lang="da-DK" smtClean="0"/>
              <a:t>28-04-2026</a:t>
            </a:fld>
            <a:endParaRPr lang="da-DK"/>
          </a:p>
        </p:txBody>
      </p:sp>
      <p:sp>
        <p:nvSpPr>
          <p:cNvPr id="8" name="Pladsholder til sidefod 7">
            <a:extLst>
              <a:ext uri="{FF2B5EF4-FFF2-40B4-BE49-F238E27FC236}">
                <a16:creationId xmlns:a16="http://schemas.microsoft.com/office/drawing/2014/main" id="{6C7D470C-9435-3C4F-A75C-094E278DB7F0}"/>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CB13E6B8-C04A-CF61-AE9D-2CB67430875E}"/>
              </a:ext>
            </a:extLst>
          </p:cNvPr>
          <p:cNvSpPr>
            <a:spLocks noGrp="1"/>
          </p:cNvSpPr>
          <p:nvPr>
            <p:ph type="sldNum" sz="quarter" idx="12"/>
          </p:nvPr>
        </p:nvSpPr>
        <p:spPr/>
        <p:txBody>
          <a:bodyPr/>
          <a:lstStyle/>
          <a:p>
            <a:fld id="{03932DC0-B366-4523-A8F5-8ADF9229D266}" type="slidenum">
              <a:rPr lang="da-DK" smtClean="0"/>
              <a:t>‹nr.›</a:t>
            </a:fld>
            <a:endParaRPr lang="da-DK"/>
          </a:p>
        </p:txBody>
      </p:sp>
    </p:spTree>
    <p:extLst>
      <p:ext uri="{BB962C8B-B14F-4D97-AF65-F5344CB8AC3E}">
        <p14:creationId xmlns:p14="http://schemas.microsoft.com/office/powerpoint/2010/main" val="185356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772EA4-B6CB-A5DB-CF13-63F2BE431ECB}"/>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A15F1F1B-35D6-6AA8-D5DB-71E66497D320}"/>
              </a:ext>
            </a:extLst>
          </p:cNvPr>
          <p:cNvSpPr>
            <a:spLocks noGrp="1"/>
          </p:cNvSpPr>
          <p:nvPr>
            <p:ph type="dt" sz="half" idx="10"/>
          </p:nvPr>
        </p:nvSpPr>
        <p:spPr/>
        <p:txBody>
          <a:bodyPr/>
          <a:lstStyle/>
          <a:p>
            <a:fld id="{346A7D82-43ED-49E5-8A97-0CB236402B8E}" type="datetime1">
              <a:rPr lang="da-DK" smtClean="0"/>
              <a:t>28-04-2026</a:t>
            </a:fld>
            <a:endParaRPr lang="da-DK"/>
          </a:p>
        </p:txBody>
      </p:sp>
      <p:sp>
        <p:nvSpPr>
          <p:cNvPr id="4" name="Pladsholder til sidefod 3">
            <a:extLst>
              <a:ext uri="{FF2B5EF4-FFF2-40B4-BE49-F238E27FC236}">
                <a16:creationId xmlns:a16="http://schemas.microsoft.com/office/drawing/2014/main" id="{05CE8114-3A95-4D76-D6C7-407AB23C9787}"/>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7147C3BC-35C7-C785-2760-540DAECE1CDA}"/>
              </a:ext>
            </a:extLst>
          </p:cNvPr>
          <p:cNvSpPr>
            <a:spLocks noGrp="1"/>
          </p:cNvSpPr>
          <p:nvPr>
            <p:ph type="sldNum" sz="quarter" idx="12"/>
          </p:nvPr>
        </p:nvSpPr>
        <p:spPr/>
        <p:txBody>
          <a:bodyPr/>
          <a:lstStyle/>
          <a:p>
            <a:fld id="{03932DC0-B366-4523-A8F5-8ADF9229D266}" type="slidenum">
              <a:rPr lang="da-DK" smtClean="0"/>
              <a:t>‹nr.›</a:t>
            </a:fld>
            <a:endParaRPr lang="da-DK"/>
          </a:p>
        </p:txBody>
      </p:sp>
    </p:spTree>
    <p:extLst>
      <p:ext uri="{BB962C8B-B14F-4D97-AF65-F5344CB8AC3E}">
        <p14:creationId xmlns:p14="http://schemas.microsoft.com/office/powerpoint/2010/main" val="998627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4617BFD-E4D0-817F-4FC2-D7E198C36E74}"/>
              </a:ext>
            </a:extLst>
          </p:cNvPr>
          <p:cNvSpPr>
            <a:spLocks noGrp="1"/>
          </p:cNvSpPr>
          <p:nvPr>
            <p:ph type="dt" sz="half" idx="10"/>
          </p:nvPr>
        </p:nvSpPr>
        <p:spPr/>
        <p:txBody>
          <a:bodyPr/>
          <a:lstStyle/>
          <a:p>
            <a:fld id="{E190223B-8834-4517-B58F-1CF03EBB020B}" type="datetime1">
              <a:rPr lang="da-DK" smtClean="0"/>
              <a:t>28-04-2026</a:t>
            </a:fld>
            <a:endParaRPr lang="da-DK"/>
          </a:p>
        </p:txBody>
      </p:sp>
      <p:sp>
        <p:nvSpPr>
          <p:cNvPr id="3" name="Pladsholder til sidefod 2">
            <a:extLst>
              <a:ext uri="{FF2B5EF4-FFF2-40B4-BE49-F238E27FC236}">
                <a16:creationId xmlns:a16="http://schemas.microsoft.com/office/drawing/2014/main" id="{739B425F-785A-9431-3561-C06D786B90CD}"/>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C6541DD5-7641-1576-E94F-9FD933CED436}"/>
              </a:ext>
            </a:extLst>
          </p:cNvPr>
          <p:cNvSpPr>
            <a:spLocks noGrp="1"/>
          </p:cNvSpPr>
          <p:nvPr>
            <p:ph type="sldNum" sz="quarter" idx="12"/>
          </p:nvPr>
        </p:nvSpPr>
        <p:spPr/>
        <p:txBody>
          <a:bodyPr/>
          <a:lstStyle/>
          <a:p>
            <a:fld id="{03932DC0-B366-4523-A8F5-8ADF9229D266}" type="slidenum">
              <a:rPr lang="da-DK" smtClean="0"/>
              <a:t>‹nr.›</a:t>
            </a:fld>
            <a:endParaRPr lang="da-DK"/>
          </a:p>
        </p:txBody>
      </p:sp>
    </p:spTree>
    <p:extLst>
      <p:ext uri="{BB962C8B-B14F-4D97-AF65-F5344CB8AC3E}">
        <p14:creationId xmlns:p14="http://schemas.microsoft.com/office/powerpoint/2010/main" val="271071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73A1E9-FF9D-0D77-037E-624D12043F85}"/>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9F030AAF-A265-10BA-69D4-C5629E7FBE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A5C93A4A-B087-CAB5-C69D-68D30A1CC1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69D69E35-F3EB-01A6-A738-C98630E18AAD}"/>
              </a:ext>
            </a:extLst>
          </p:cNvPr>
          <p:cNvSpPr>
            <a:spLocks noGrp="1"/>
          </p:cNvSpPr>
          <p:nvPr>
            <p:ph type="dt" sz="half" idx="10"/>
          </p:nvPr>
        </p:nvSpPr>
        <p:spPr/>
        <p:txBody>
          <a:bodyPr/>
          <a:lstStyle/>
          <a:p>
            <a:fld id="{91DF5872-A02F-436F-B087-046AE48EA303}" type="datetime1">
              <a:rPr lang="da-DK" smtClean="0"/>
              <a:t>28-04-2026</a:t>
            </a:fld>
            <a:endParaRPr lang="da-DK"/>
          </a:p>
        </p:txBody>
      </p:sp>
      <p:sp>
        <p:nvSpPr>
          <p:cNvPr id="6" name="Pladsholder til sidefod 5">
            <a:extLst>
              <a:ext uri="{FF2B5EF4-FFF2-40B4-BE49-F238E27FC236}">
                <a16:creationId xmlns:a16="http://schemas.microsoft.com/office/drawing/2014/main" id="{55635183-3E51-02B1-DE44-8A6D66A9FE5D}"/>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18911A16-E250-2151-90ED-1CDA3D0BD8DA}"/>
              </a:ext>
            </a:extLst>
          </p:cNvPr>
          <p:cNvSpPr>
            <a:spLocks noGrp="1"/>
          </p:cNvSpPr>
          <p:nvPr>
            <p:ph type="sldNum" sz="quarter" idx="12"/>
          </p:nvPr>
        </p:nvSpPr>
        <p:spPr/>
        <p:txBody>
          <a:bodyPr/>
          <a:lstStyle/>
          <a:p>
            <a:fld id="{03932DC0-B366-4523-A8F5-8ADF9229D266}" type="slidenum">
              <a:rPr lang="da-DK" smtClean="0"/>
              <a:t>‹nr.›</a:t>
            </a:fld>
            <a:endParaRPr lang="da-DK"/>
          </a:p>
        </p:txBody>
      </p:sp>
    </p:spTree>
    <p:extLst>
      <p:ext uri="{BB962C8B-B14F-4D97-AF65-F5344CB8AC3E}">
        <p14:creationId xmlns:p14="http://schemas.microsoft.com/office/powerpoint/2010/main" val="3769136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7D91D9-74D0-DD49-0CC6-364490658B9D}"/>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BA80C3B3-FC7A-3925-6B3F-64E8194A34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E6E9258C-9437-25F7-144F-615B1DBA79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6AE4E155-E38D-3548-B191-2421E2D4D0FA}"/>
              </a:ext>
            </a:extLst>
          </p:cNvPr>
          <p:cNvSpPr>
            <a:spLocks noGrp="1"/>
          </p:cNvSpPr>
          <p:nvPr>
            <p:ph type="dt" sz="half" idx="10"/>
          </p:nvPr>
        </p:nvSpPr>
        <p:spPr/>
        <p:txBody>
          <a:bodyPr/>
          <a:lstStyle/>
          <a:p>
            <a:fld id="{EE30D4B3-387E-45C2-9C67-DCA97D2A0B59}" type="datetime1">
              <a:rPr lang="da-DK" smtClean="0"/>
              <a:t>28-04-2026</a:t>
            </a:fld>
            <a:endParaRPr lang="da-DK"/>
          </a:p>
        </p:txBody>
      </p:sp>
      <p:sp>
        <p:nvSpPr>
          <p:cNvPr id="6" name="Pladsholder til sidefod 5">
            <a:extLst>
              <a:ext uri="{FF2B5EF4-FFF2-40B4-BE49-F238E27FC236}">
                <a16:creationId xmlns:a16="http://schemas.microsoft.com/office/drawing/2014/main" id="{7EA9F60D-1877-C9DE-6538-6FB934BFBC36}"/>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1970A6F7-ADBC-FBED-A576-1C80BA8D3846}"/>
              </a:ext>
            </a:extLst>
          </p:cNvPr>
          <p:cNvSpPr>
            <a:spLocks noGrp="1"/>
          </p:cNvSpPr>
          <p:nvPr>
            <p:ph type="sldNum" sz="quarter" idx="12"/>
          </p:nvPr>
        </p:nvSpPr>
        <p:spPr/>
        <p:txBody>
          <a:bodyPr/>
          <a:lstStyle/>
          <a:p>
            <a:fld id="{03932DC0-B366-4523-A8F5-8ADF9229D266}" type="slidenum">
              <a:rPr lang="da-DK" smtClean="0"/>
              <a:t>‹nr.›</a:t>
            </a:fld>
            <a:endParaRPr lang="da-DK"/>
          </a:p>
        </p:txBody>
      </p:sp>
    </p:spTree>
    <p:extLst>
      <p:ext uri="{BB962C8B-B14F-4D97-AF65-F5344CB8AC3E}">
        <p14:creationId xmlns:p14="http://schemas.microsoft.com/office/powerpoint/2010/main" val="1878718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95000"/>
            <a:lum/>
          </a:blip>
          <a:srcRect/>
          <a:stretch>
            <a:fillRect l="54000" t="82000"/>
          </a:stretch>
        </a:blipFill>
        <a:effectLst/>
      </p:bgPr>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1B0CC401-8E35-CFE3-6D07-C2AACBDF6A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87EBAC9E-959F-C2C2-F2A9-36FF6283BC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67980F02-D3AB-48EA-AC78-DDC0267323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3F008E2-3814-48C9-87D7-CB36717AFADF}" type="datetime1">
              <a:rPr lang="da-DK" smtClean="0"/>
              <a:t>28-04-2026</a:t>
            </a:fld>
            <a:endParaRPr lang="da-DK"/>
          </a:p>
        </p:txBody>
      </p:sp>
      <p:sp>
        <p:nvSpPr>
          <p:cNvPr id="5" name="Pladsholder til sidefod 4">
            <a:extLst>
              <a:ext uri="{FF2B5EF4-FFF2-40B4-BE49-F238E27FC236}">
                <a16:creationId xmlns:a16="http://schemas.microsoft.com/office/drawing/2014/main" id="{B793C936-1B6E-9235-6B20-FDC4BE7302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Pladsholder til slidenummer 5">
            <a:extLst>
              <a:ext uri="{FF2B5EF4-FFF2-40B4-BE49-F238E27FC236}">
                <a16:creationId xmlns:a16="http://schemas.microsoft.com/office/drawing/2014/main" id="{FBED1DB3-87F7-96B0-9D56-B6FBA1CD9B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3932DC0-B366-4523-A8F5-8ADF9229D266}" type="slidenum">
              <a:rPr lang="da-DK" smtClean="0"/>
              <a:t>‹nr.›</a:t>
            </a:fld>
            <a:endParaRPr lang="da-DK"/>
          </a:p>
        </p:txBody>
      </p:sp>
    </p:spTree>
    <p:extLst>
      <p:ext uri="{BB962C8B-B14F-4D97-AF65-F5344CB8AC3E}">
        <p14:creationId xmlns:p14="http://schemas.microsoft.com/office/powerpoint/2010/main" val="2202205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youtube.com/watch?v=Lc-FQvPO89Y" TargetMode="External"/><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ellenmacarthurfoundation.org/circular-economy-diagram"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youtube.com/watch?v=Lc-FQvPO89Y"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semanticscholar.org/paper/MAPPING-THE-CDIO-SYLLABUS-TO-THE-UNESCO-KEY-FOR-Ros%C3%A9n-Edstr%C3%B6m/17d538c2a4c814876d2dc21d668e8cb9d3f7fb18"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AD008-4890-19B7-2CE6-E71B7C834D76}"/>
            </a:ext>
          </a:extLst>
        </p:cNvPr>
        <p:cNvGrpSpPr/>
        <p:nvPr/>
      </p:nvGrpSpPr>
      <p:grpSpPr>
        <a:xfrm>
          <a:off x="0" y="0"/>
          <a:ext cx="0" cy="0"/>
          <a:chOff x="0" y="0"/>
          <a:chExt cx="0" cy="0"/>
        </a:xfrm>
      </p:grpSpPr>
      <p:pic>
        <p:nvPicPr>
          <p:cNvPr id="2" name="Picture 2" descr="Kommunikationsmateriale | Verdensmålene.dk">
            <a:extLst>
              <a:ext uri="{FF2B5EF4-FFF2-40B4-BE49-F238E27FC236}">
                <a16:creationId xmlns:a16="http://schemas.microsoft.com/office/drawing/2014/main" id="{BDE85A4A-6636-41CD-384C-5F55B173C1C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7664" b="8972"/>
          <a:stretch/>
        </p:blipFill>
        <p:spPr bwMode="auto">
          <a:xfrm>
            <a:off x="267688" y="1497625"/>
            <a:ext cx="3205137" cy="1890391"/>
          </a:xfrm>
          <a:prstGeom prst="rect">
            <a:avLst/>
          </a:prstGeom>
          <a:solidFill>
            <a:srgbClr val="FFFFFF"/>
          </a:solidFill>
        </p:spPr>
      </p:pic>
      <p:sp>
        <p:nvSpPr>
          <p:cNvPr id="3" name="Tekstfelt 2">
            <a:extLst>
              <a:ext uri="{FF2B5EF4-FFF2-40B4-BE49-F238E27FC236}">
                <a16:creationId xmlns:a16="http://schemas.microsoft.com/office/drawing/2014/main" id="{CB379C78-51F0-FCB1-2B67-8FE373951CC0}"/>
              </a:ext>
            </a:extLst>
          </p:cNvPr>
          <p:cNvSpPr txBox="1"/>
          <p:nvPr/>
        </p:nvSpPr>
        <p:spPr>
          <a:xfrm>
            <a:off x="2371725" y="72509"/>
            <a:ext cx="7277100" cy="523220"/>
          </a:xfrm>
          <a:prstGeom prst="rect">
            <a:avLst/>
          </a:prstGeom>
          <a:noFill/>
        </p:spPr>
        <p:txBody>
          <a:bodyPr wrap="square" rtlCol="0">
            <a:spAutoFit/>
          </a:bodyPr>
          <a:lstStyle/>
          <a:p>
            <a:r>
              <a:rPr lang="da-DK" sz="2800" b="1" dirty="0" err="1"/>
              <a:t>GerDa</a:t>
            </a:r>
            <a:r>
              <a:rPr lang="da-DK" sz="2800" b="1" dirty="0"/>
              <a:t> </a:t>
            </a:r>
            <a:r>
              <a:rPr lang="de-DE" sz="2800" b="1" noProof="0" dirty="0"/>
              <a:t>Nachhaltigkeit im Unterricht</a:t>
            </a:r>
            <a:endParaRPr lang="da-DK" sz="2800" b="1" dirty="0"/>
          </a:p>
        </p:txBody>
      </p:sp>
      <p:sp>
        <p:nvSpPr>
          <p:cNvPr id="4" name="Tekstfelt 3">
            <a:extLst>
              <a:ext uri="{FF2B5EF4-FFF2-40B4-BE49-F238E27FC236}">
                <a16:creationId xmlns:a16="http://schemas.microsoft.com/office/drawing/2014/main" id="{780D26D0-CD68-277F-A8FC-D20838A6DBCC}"/>
              </a:ext>
            </a:extLst>
          </p:cNvPr>
          <p:cNvSpPr txBox="1"/>
          <p:nvPr/>
        </p:nvSpPr>
        <p:spPr>
          <a:xfrm>
            <a:off x="267688" y="702891"/>
            <a:ext cx="6498432" cy="923330"/>
          </a:xfrm>
          <a:prstGeom prst="rect">
            <a:avLst/>
          </a:prstGeom>
          <a:noFill/>
        </p:spPr>
        <p:txBody>
          <a:bodyPr wrap="square">
            <a:spAutoFit/>
          </a:bodyPr>
          <a:lstStyle/>
          <a:p>
            <a:r>
              <a:rPr lang="de-DE" b="0" i="0" noProof="0" dirty="0">
                <a:solidFill>
                  <a:srgbClr val="000000"/>
                </a:solidFill>
                <a:effectLst/>
                <a:latin typeface="Montserrat" panose="00000500000000000000" pitchFamily="2" charset="0"/>
              </a:rPr>
              <a:t>Vorbereitung für diesen Unterricht</a:t>
            </a:r>
          </a:p>
          <a:p>
            <a:r>
              <a:rPr lang="en-US" dirty="0">
                <a:hlinkClick r:id="rId3"/>
              </a:rPr>
              <a:t>Butterfly diagram animation (youtube.com)</a:t>
            </a:r>
            <a:endParaRPr lang="da-DK" dirty="0"/>
          </a:p>
          <a:p>
            <a:endParaRPr lang="da-DK" b="0" i="0" dirty="0">
              <a:solidFill>
                <a:srgbClr val="000000"/>
              </a:solidFill>
              <a:effectLst/>
              <a:latin typeface="Montserrat" panose="00000500000000000000" pitchFamily="2" charset="0"/>
            </a:endParaRPr>
          </a:p>
        </p:txBody>
      </p:sp>
      <p:pic>
        <p:nvPicPr>
          <p:cNvPr id="5" name="Picture 2" descr="Our schematic illustration of the UNESCO key competencies framework.">
            <a:extLst>
              <a:ext uri="{FF2B5EF4-FFF2-40B4-BE49-F238E27FC236}">
                <a16:creationId xmlns:a16="http://schemas.microsoft.com/office/drawing/2014/main" id="{A5DCBD5E-F9BB-B61E-C38F-2CB05D676B6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177233" y="3059827"/>
            <a:ext cx="3444400" cy="2370557"/>
          </a:xfrm>
          <a:prstGeom prst="rect">
            <a:avLst/>
          </a:prstGeom>
          <a:solidFill>
            <a:srgbClr val="FFFFFF"/>
          </a:solidFill>
        </p:spPr>
      </p:pic>
      <p:pic>
        <p:nvPicPr>
          <p:cNvPr id="6" name="Billede 5">
            <a:extLst>
              <a:ext uri="{FF2B5EF4-FFF2-40B4-BE49-F238E27FC236}">
                <a16:creationId xmlns:a16="http://schemas.microsoft.com/office/drawing/2014/main" id="{E8521D01-F417-F765-E5E3-4912639AFA13}"/>
              </a:ext>
            </a:extLst>
          </p:cNvPr>
          <p:cNvPicPr>
            <a:picLocks noChangeAspect="1"/>
          </p:cNvPicPr>
          <p:nvPr/>
        </p:nvPicPr>
        <p:blipFill>
          <a:blip r:embed="rId5"/>
          <a:stretch>
            <a:fillRect/>
          </a:stretch>
        </p:blipFill>
        <p:spPr>
          <a:xfrm>
            <a:off x="3818987" y="2780948"/>
            <a:ext cx="3779822" cy="2526082"/>
          </a:xfrm>
          <a:prstGeom prst="rect">
            <a:avLst/>
          </a:prstGeom>
        </p:spPr>
      </p:pic>
    </p:spTree>
    <p:extLst>
      <p:ext uri="{BB962C8B-B14F-4D97-AF65-F5344CB8AC3E}">
        <p14:creationId xmlns:p14="http://schemas.microsoft.com/office/powerpoint/2010/main" val="1257335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Kommunikationsmateriale | Verdensmålene.dk">
            <a:extLst>
              <a:ext uri="{FF2B5EF4-FFF2-40B4-BE49-F238E27FC236}">
                <a16:creationId xmlns:a16="http://schemas.microsoft.com/office/drawing/2014/main" id="{47A57638-82E8-780B-8806-774EDA8A4E7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7664" b="8972"/>
          <a:stretch/>
        </p:blipFill>
        <p:spPr bwMode="auto">
          <a:xfrm>
            <a:off x="8251371" y="676275"/>
            <a:ext cx="3885860" cy="2291882"/>
          </a:xfrm>
          <a:prstGeom prst="rect">
            <a:avLst/>
          </a:prstGeom>
          <a:solidFill>
            <a:srgbClr val="FFFFFF"/>
          </a:solidFill>
        </p:spPr>
      </p:pic>
      <p:sp>
        <p:nvSpPr>
          <p:cNvPr id="5" name="Tekstfelt 4">
            <a:extLst>
              <a:ext uri="{FF2B5EF4-FFF2-40B4-BE49-F238E27FC236}">
                <a16:creationId xmlns:a16="http://schemas.microsoft.com/office/drawing/2014/main" id="{F0E74258-7B3F-E16D-EBF1-9712AD1BFC86}"/>
              </a:ext>
            </a:extLst>
          </p:cNvPr>
          <p:cNvSpPr txBox="1"/>
          <p:nvPr/>
        </p:nvSpPr>
        <p:spPr>
          <a:xfrm>
            <a:off x="2313896" y="221261"/>
            <a:ext cx="7277100" cy="523220"/>
          </a:xfrm>
          <a:prstGeom prst="rect">
            <a:avLst/>
          </a:prstGeom>
          <a:noFill/>
        </p:spPr>
        <p:txBody>
          <a:bodyPr wrap="square" rtlCol="0">
            <a:spAutoFit/>
          </a:bodyPr>
          <a:lstStyle/>
          <a:p>
            <a:r>
              <a:rPr lang="da-DK" sz="2800" dirty="0" err="1"/>
              <a:t>GerDa</a:t>
            </a:r>
            <a:r>
              <a:rPr lang="da-DK" sz="2800" dirty="0"/>
              <a:t> </a:t>
            </a:r>
            <a:r>
              <a:rPr lang="da-DK" sz="2800" dirty="0" err="1"/>
              <a:t>Nachhaltigkeit</a:t>
            </a:r>
            <a:r>
              <a:rPr lang="da-DK" sz="2800" dirty="0"/>
              <a:t> </a:t>
            </a:r>
            <a:r>
              <a:rPr lang="da-DK" sz="2800" dirty="0" err="1"/>
              <a:t>im</a:t>
            </a:r>
            <a:r>
              <a:rPr lang="da-DK" sz="2800" dirty="0"/>
              <a:t> </a:t>
            </a:r>
            <a:r>
              <a:rPr lang="da-DK" sz="2800" dirty="0" err="1"/>
              <a:t>Unterricht</a:t>
            </a:r>
            <a:endParaRPr lang="da-DK" sz="2800" b="1" dirty="0"/>
          </a:p>
        </p:txBody>
      </p:sp>
      <p:sp>
        <p:nvSpPr>
          <p:cNvPr id="6" name="Tekstfelt 5">
            <a:extLst>
              <a:ext uri="{FF2B5EF4-FFF2-40B4-BE49-F238E27FC236}">
                <a16:creationId xmlns:a16="http://schemas.microsoft.com/office/drawing/2014/main" id="{E2E30E5B-26A9-99B9-84E2-527A74947B04}"/>
              </a:ext>
            </a:extLst>
          </p:cNvPr>
          <p:cNvSpPr txBox="1"/>
          <p:nvPr/>
        </p:nvSpPr>
        <p:spPr>
          <a:xfrm>
            <a:off x="355291" y="787107"/>
            <a:ext cx="6498432" cy="1477328"/>
          </a:xfrm>
          <a:prstGeom prst="rect">
            <a:avLst/>
          </a:prstGeom>
          <a:noFill/>
        </p:spPr>
        <p:txBody>
          <a:bodyPr wrap="square">
            <a:spAutoFit/>
          </a:bodyPr>
          <a:lstStyle/>
          <a:p>
            <a:r>
              <a:rPr lang="de-DE" b="1" dirty="0"/>
              <a:t>Agenda:</a:t>
            </a:r>
          </a:p>
          <a:p>
            <a:pPr marL="285750" indent="-285750">
              <a:buFont typeface="Arial" panose="020B0604020202020204" pitchFamily="34" charset="0"/>
              <a:buChar char="•"/>
            </a:pPr>
            <a:r>
              <a:rPr lang="de-DE" dirty="0"/>
              <a:t>UN‑Ziele für nachhaltige Entwicklung</a:t>
            </a:r>
          </a:p>
          <a:p>
            <a:pPr marL="285750" indent="-285750">
              <a:buFont typeface="Arial" panose="020B0604020202020204" pitchFamily="34" charset="0"/>
              <a:buChar char="•"/>
            </a:pPr>
            <a:r>
              <a:rPr lang="de-DE" dirty="0"/>
              <a:t>UNESCO: Entwicklung nachhaltiger persönlicher Kompetenzen</a:t>
            </a:r>
          </a:p>
          <a:p>
            <a:pPr marL="285750" indent="-285750">
              <a:buFont typeface="Arial" panose="020B0604020202020204" pitchFamily="34" charset="0"/>
              <a:buChar char="•"/>
            </a:pPr>
            <a:r>
              <a:rPr lang="de-DE" dirty="0"/>
              <a:t>Schmetterlingsdiagramm</a:t>
            </a:r>
          </a:p>
        </p:txBody>
      </p:sp>
      <p:pic>
        <p:nvPicPr>
          <p:cNvPr id="7" name="Picture 2" descr="Our schematic illustration of the UNESCO key competencies framework.">
            <a:extLst>
              <a:ext uri="{FF2B5EF4-FFF2-40B4-BE49-F238E27FC236}">
                <a16:creationId xmlns:a16="http://schemas.microsoft.com/office/drawing/2014/main" id="{1BDC4349-DB25-6724-E447-7BCBE65C91D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1208" y="3623775"/>
            <a:ext cx="4325376" cy="2976876"/>
          </a:xfrm>
          <a:prstGeom prst="rect">
            <a:avLst/>
          </a:prstGeom>
          <a:solidFill>
            <a:srgbClr val="FFFFFF"/>
          </a:solidFill>
        </p:spPr>
      </p:pic>
      <p:pic>
        <p:nvPicPr>
          <p:cNvPr id="8" name="Billede 7">
            <a:extLst>
              <a:ext uri="{FF2B5EF4-FFF2-40B4-BE49-F238E27FC236}">
                <a16:creationId xmlns:a16="http://schemas.microsoft.com/office/drawing/2014/main" id="{B272A51C-8D74-C704-C1A6-F2E27F99A518}"/>
              </a:ext>
            </a:extLst>
          </p:cNvPr>
          <p:cNvPicPr>
            <a:picLocks noChangeAspect="1"/>
          </p:cNvPicPr>
          <p:nvPr/>
        </p:nvPicPr>
        <p:blipFill>
          <a:blip r:embed="rId4"/>
          <a:stretch>
            <a:fillRect/>
          </a:stretch>
        </p:blipFill>
        <p:spPr>
          <a:xfrm>
            <a:off x="5062919" y="2968157"/>
            <a:ext cx="3779822" cy="2526082"/>
          </a:xfrm>
          <a:prstGeom prst="rect">
            <a:avLst/>
          </a:prstGeom>
        </p:spPr>
      </p:pic>
    </p:spTree>
    <p:extLst>
      <p:ext uri="{BB962C8B-B14F-4D97-AF65-F5344CB8AC3E}">
        <p14:creationId xmlns:p14="http://schemas.microsoft.com/office/powerpoint/2010/main" val="3342573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AE01F-5AB1-BFC4-0441-8BCA6EAB676D}"/>
            </a:ext>
          </a:extLst>
        </p:cNvPr>
        <p:cNvGrpSpPr/>
        <p:nvPr/>
      </p:nvGrpSpPr>
      <p:grpSpPr>
        <a:xfrm>
          <a:off x="0" y="0"/>
          <a:ext cx="0" cy="0"/>
          <a:chOff x="0" y="0"/>
          <a:chExt cx="0" cy="0"/>
        </a:xfrm>
      </p:grpSpPr>
      <p:sp>
        <p:nvSpPr>
          <p:cNvPr id="6" name="Tekstfelt 5">
            <a:extLst>
              <a:ext uri="{FF2B5EF4-FFF2-40B4-BE49-F238E27FC236}">
                <a16:creationId xmlns:a16="http://schemas.microsoft.com/office/drawing/2014/main" id="{262BCAFD-EE2B-247D-6225-0B5F441B7D58}"/>
              </a:ext>
            </a:extLst>
          </p:cNvPr>
          <p:cNvSpPr txBox="1"/>
          <p:nvPr/>
        </p:nvSpPr>
        <p:spPr>
          <a:xfrm>
            <a:off x="790576" y="72510"/>
            <a:ext cx="8477195" cy="461665"/>
          </a:xfrm>
          <a:prstGeom prst="rect">
            <a:avLst/>
          </a:prstGeom>
          <a:noFill/>
        </p:spPr>
        <p:txBody>
          <a:bodyPr wrap="square" rtlCol="0">
            <a:spAutoFit/>
          </a:bodyPr>
          <a:lstStyle/>
          <a:p>
            <a:r>
              <a:rPr lang="da-DK" sz="2400" b="1" kern="100" dirty="0" err="1">
                <a:effectLst/>
                <a:latin typeface="Calibri" panose="020F0502020204030204" pitchFamily="34" charset="0"/>
                <a:ea typeface="Calibri" panose="020F0502020204030204" pitchFamily="34" charset="0"/>
                <a:cs typeface="Times New Roman" panose="02020603050405020304" pitchFamily="18" charset="0"/>
              </a:rPr>
              <a:t>Was</a:t>
            </a:r>
            <a:r>
              <a:rPr lang="da-DK" sz="2400" b="1" kern="100" dirty="0">
                <a:effectLst/>
                <a:latin typeface="Calibri" panose="020F0502020204030204" pitchFamily="34" charset="0"/>
                <a:ea typeface="Calibri" panose="020F0502020204030204" pitchFamily="34" charset="0"/>
                <a:cs typeface="Times New Roman" panose="02020603050405020304" pitchFamily="18" charset="0"/>
              </a:rPr>
              <a:t> sagt </a:t>
            </a:r>
            <a:r>
              <a:rPr lang="da-DK" sz="2400" b="1" kern="100" dirty="0" err="1">
                <a:effectLst/>
                <a:latin typeface="Calibri" panose="020F0502020204030204" pitchFamily="34" charset="0"/>
                <a:ea typeface="Calibri" panose="020F0502020204030204" pitchFamily="34" charset="0"/>
                <a:cs typeface="Times New Roman" panose="02020603050405020304" pitchFamily="18" charset="0"/>
              </a:rPr>
              <a:t>euch</a:t>
            </a:r>
            <a:r>
              <a:rPr lang="da-DK" sz="2400" b="1" kern="100" dirty="0">
                <a:effectLst/>
                <a:latin typeface="Calibri" panose="020F0502020204030204" pitchFamily="34" charset="0"/>
                <a:ea typeface="Calibri" panose="020F0502020204030204" pitchFamily="34" charset="0"/>
                <a:cs typeface="Times New Roman" panose="02020603050405020304" pitchFamily="18" charset="0"/>
              </a:rPr>
              <a:t> die </a:t>
            </a:r>
            <a:r>
              <a:rPr lang="da-DK" sz="2400" b="1" kern="100" dirty="0" err="1">
                <a:effectLst/>
                <a:latin typeface="Calibri" panose="020F0502020204030204" pitchFamily="34" charset="0"/>
                <a:ea typeface="Calibri" panose="020F0502020204030204" pitchFamily="34" charset="0"/>
                <a:cs typeface="Times New Roman" panose="02020603050405020304" pitchFamily="18" charset="0"/>
              </a:rPr>
              <a:t>SDG’s</a:t>
            </a:r>
            <a:r>
              <a:rPr lang="da-DK" sz="2400" b="1" kern="100" dirty="0">
                <a:effectLst/>
                <a:latin typeface="Calibri" panose="020F0502020204030204" pitchFamily="34" charset="0"/>
                <a:ea typeface="Calibri" panose="020F0502020204030204" pitchFamily="34" charset="0"/>
                <a:cs typeface="Times New Roman" panose="02020603050405020304" pitchFamily="18" charset="0"/>
              </a:rPr>
              <a:t> der FN? </a:t>
            </a:r>
            <a:endParaRPr lang="da-DK"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Billede 6">
            <a:extLst>
              <a:ext uri="{FF2B5EF4-FFF2-40B4-BE49-F238E27FC236}">
                <a16:creationId xmlns:a16="http://schemas.microsoft.com/office/drawing/2014/main" id="{31C61A84-6739-7BFD-8EC2-75A3D5F74430}"/>
              </a:ext>
            </a:extLst>
          </p:cNvPr>
          <p:cNvPicPr>
            <a:picLocks noChangeAspect="1"/>
          </p:cNvPicPr>
          <p:nvPr/>
        </p:nvPicPr>
        <p:blipFill>
          <a:blip r:embed="rId2"/>
          <a:stretch>
            <a:fillRect/>
          </a:stretch>
        </p:blipFill>
        <p:spPr>
          <a:xfrm>
            <a:off x="151540" y="1026616"/>
            <a:ext cx="9155746" cy="4503837"/>
          </a:xfrm>
          <a:prstGeom prst="rect">
            <a:avLst/>
          </a:prstGeom>
        </p:spPr>
      </p:pic>
    </p:spTree>
    <p:extLst>
      <p:ext uri="{BB962C8B-B14F-4D97-AF65-F5344CB8AC3E}">
        <p14:creationId xmlns:p14="http://schemas.microsoft.com/office/powerpoint/2010/main" val="2778084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E9AFD-D005-C762-92DC-E3F875BA158B}"/>
            </a:ext>
          </a:extLst>
        </p:cNvPr>
        <p:cNvGrpSpPr/>
        <p:nvPr/>
      </p:nvGrpSpPr>
      <p:grpSpPr>
        <a:xfrm>
          <a:off x="0" y="0"/>
          <a:ext cx="0" cy="0"/>
          <a:chOff x="0" y="0"/>
          <a:chExt cx="0" cy="0"/>
        </a:xfrm>
      </p:grpSpPr>
      <p:pic>
        <p:nvPicPr>
          <p:cNvPr id="4" name="Billede 3">
            <a:extLst>
              <a:ext uri="{FF2B5EF4-FFF2-40B4-BE49-F238E27FC236}">
                <a16:creationId xmlns:a16="http://schemas.microsoft.com/office/drawing/2014/main" id="{3A829246-34C1-C94D-742F-E8BD1A72F696}"/>
              </a:ext>
            </a:extLst>
          </p:cNvPr>
          <p:cNvPicPr>
            <a:picLocks noChangeAspect="1"/>
          </p:cNvPicPr>
          <p:nvPr/>
        </p:nvPicPr>
        <p:blipFill>
          <a:blip r:embed="rId2"/>
          <a:stretch>
            <a:fillRect/>
          </a:stretch>
        </p:blipFill>
        <p:spPr>
          <a:xfrm>
            <a:off x="838200" y="136525"/>
            <a:ext cx="7777076" cy="5197475"/>
          </a:xfrm>
          <a:prstGeom prst="rect">
            <a:avLst/>
          </a:prstGeom>
        </p:spPr>
      </p:pic>
      <p:sp>
        <p:nvSpPr>
          <p:cNvPr id="5" name="Pladsholder til dato 3">
            <a:extLst>
              <a:ext uri="{FF2B5EF4-FFF2-40B4-BE49-F238E27FC236}">
                <a16:creationId xmlns:a16="http://schemas.microsoft.com/office/drawing/2014/main" id="{749E4464-1283-A46C-CF4C-F4F8C0E936D3}"/>
              </a:ext>
            </a:extLst>
          </p:cNvPr>
          <p:cNvSpPr>
            <a:spLocks noGrp="1"/>
          </p:cNvSpPr>
          <p:nvPr>
            <p:ph type="dt" sz="half" idx="10"/>
          </p:nvPr>
        </p:nvSpPr>
        <p:spPr>
          <a:xfrm>
            <a:off x="838200" y="6356350"/>
            <a:ext cx="2743200" cy="365125"/>
          </a:xfrm>
        </p:spPr>
        <p:txBody>
          <a:bodyPr/>
          <a:lstStyle/>
          <a:p>
            <a:r>
              <a:rPr lang="da-DK" noProof="0"/>
              <a:t>www.ibc.dk</a:t>
            </a:r>
          </a:p>
        </p:txBody>
      </p:sp>
      <p:sp>
        <p:nvSpPr>
          <p:cNvPr id="6" name="Pladsholder til sidefod 4">
            <a:extLst>
              <a:ext uri="{FF2B5EF4-FFF2-40B4-BE49-F238E27FC236}">
                <a16:creationId xmlns:a16="http://schemas.microsoft.com/office/drawing/2014/main" id="{3BF3FDAF-8199-A294-3AC8-3A2A2E052FE2}"/>
              </a:ext>
            </a:extLst>
          </p:cNvPr>
          <p:cNvSpPr>
            <a:spLocks noGrp="1"/>
          </p:cNvSpPr>
          <p:nvPr>
            <p:ph type="ftr" sz="quarter" idx="11"/>
          </p:nvPr>
        </p:nvSpPr>
        <p:spPr>
          <a:xfrm>
            <a:off x="7764464" y="4104305"/>
            <a:ext cx="4114800" cy="365125"/>
          </a:xfrm>
        </p:spPr>
        <p:txBody>
          <a:bodyPr/>
          <a:lstStyle/>
          <a:p>
            <a:r>
              <a:rPr lang="en-US" dirty="0">
                <a:hlinkClick r:id="rId3"/>
              </a:rPr>
              <a:t>The Butterfly Diagram: </a:t>
            </a:r>
            <a:r>
              <a:rPr lang="en-US" dirty="0" err="1">
                <a:hlinkClick r:id="rId3"/>
              </a:rPr>
              <a:t>Visualising</a:t>
            </a:r>
            <a:r>
              <a:rPr lang="en-US" dirty="0">
                <a:hlinkClick r:id="rId3"/>
              </a:rPr>
              <a:t> the Circular Economy (ellenmacarthurfoundation.org)</a:t>
            </a:r>
            <a:endParaRPr lang="da-DK" noProof="0" dirty="0"/>
          </a:p>
        </p:txBody>
      </p:sp>
      <p:sp>
        <p:nvSpPr>
          <p:cNvPr id="7" name="Tekstfelt 6">
            <a:extLst>
              <a:ext uri="{FF2B5EF4-FFF2-40B4-BE49-F238E27FC236}">
                <a16:creationId xmlns:a16="http://schemas.microsoft.com/office/drawing/2014/main" id="{EC8AF3C3-F921-575C-F1D5-A9ABA93EABB4}"/>
              </a:ext>
            </a:extLst>
          </p:cNvPr>
          <p:cNvSpPr txBox="1"/>
          <p:nvPr/>
        </p:nvSpPr>
        <p:spPr>
          <a:xfrm>
            <a:off x="7750553" y="5149334"/>
            <a:ext cx="4441447" cy="369332"/>
          </a:xfrm>
          <a:prstGeom prst="rect">
            <a:avLst/>
          </a:prstGeom>
          <a:noFill/>
        </p:spPr>
        <p:txBody>
          <a:bodyPr wrap="square">
            <a:spAutoFit/>
          </a:bodyPr>
          <a:lstStyle/>
          <a:p>
            <a:r>
              <a:rPr lang="en-US" dirty="0">
                <a:hlinkClick r:id="rId4"/>
              </a:rPr>
              <a:t>Butterfly diagram animation (youtube.com)</a:t>
            </a:r>
            <a:endParaRPr lang="da-DK" dirty="0"/>
          </a:p>
        </p:txBody>
      </p:sp>
      <p:sp>
        <p:nvSpPr>
          <p:cNvPr id="8" name="AutoShape 4" descr="The Butterfly Diagram: Visualising the Circular Economy">
            <a:extLst>
              <a:ext uri="{FF2B5EF4-FFF2-40B4-BE49-F238E27FC236}">
                <a16:creationId xmlns:a16="http://schemas.microsoft.com/office/drawing/2014/main" id="{71918C9C-BE58-089C-A4D7-D4CF86DAC0E4}"/>
              </a:ext>
            </a:extLst>
          </p:cNvPr>
          <p:cNvSpPr>
            <a:spLocks noChangeAspect="1" noChangeArrowheads="1"/>
          </p:cNvSpPr>
          <p:nvPr/>
        </p:nvSpPr>
        <p:spPr bwMode="auto">
          <a:xfrm>
            <a:off x="5943600" y="3276600"/>
            <a:ext cx="381000" cy="381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sp>
        <p:nvSpPr>
          <p:cNvPr id="9" name="Tekstfelt 8">
            <a:extLst>
              <a:ext uri="{FF2B5EF4-FFF2-40B4-BE49-F238E27FC236}">
                <a16:creationId xmlns:a16="http://schemas.microsoft.com/office/drawing/2014/main" id="{DB35870A-622F-E0D6-3692-1CE022AD2691}"/>
              </a:ext>
            </a:extLst>
          </p:cNvPr>
          <p:cNvSpPr txBox="1"/>
          <p:nvPr/>
        </p:nvSpPr>
        <p:spPr>
          <a:xfrm>
            <a:off x="8929692" y="1103094"/>
            <a:ext cx="2949572" cy="923330"/>
          </a:xfrm>
          <a:prstGeom prst="rect">
            <a:avLst/>
          </a:prstGeom>
          <a:noFill/>
        </p:spPr>
        <p:txBody>
          <a:bodyPr wrap="square" rtlCol="0">
            <a:spAutoFit/>
          </a:bodyPr>
          <a:lstStyle/>
          <a:p>
            <a:r>
              <a:rPr lang="de-DE" noProof="0">
                <a:solidFill>
                  <a:srgbClr val="0070C0"/>
                </a:solidFill>
              </a:rPr>
              <a:t>Nicht biologisch</a:t>
            </a:r>
          </a:p>
          <a:p>
            <a:r>
              <a:rPr lang="de-DE" noProof="0" dirty="0">
                <a:solidFill>
                  <a:srgbClr val="0070C0"/>
                </a:solidFill>
              </a:rPr>
              <a:t>Abbaubare </a:t>
            </a:r>
          </a:p>
          <a:p>
            <a:r>
              <a:rPr lang="de-DE" noProof="0" dirty="0">
                <a:solidFill>
                  <a:srgbClr val="0070C0"/>
                </a:solidFill>
              </a:rPr>
              <a:t>Materialien</a:t>
            </a:r>
          </a:p>
        </p:txBody>
      </p:sp>
      <p:sp>
        <p:nvSpPr>
          <p:cNvPr id="10" name="Tekstfelt 9">
            <a:extLst>
              <a:ext uri="{FF2B5EF4-FFF2-40B4-BE49-F238E27FC236}">
                <a16:creationId xmlns:a16="http://schemas.microsoft.com/office/drawing/2014/main" id="{DA5A6C72-5E11-A119-F142-0E0F16D255FB}"/>
              </a:ext>
            </a:extLst>
          </p:cNvPr>
          <p:cNvSpPr txBox="1"/>
          <p:nvPr/>
        </p:nvSpPr>
        <p:spPr>
          <a:xfrm>
            <a:off x="142875" y="1103094"/>
            <a:ext cx="2324100" cy="923330"/>
          </a:xfrm>
          <a:prstGeom prst="rect">
            <a:avLst/>
          </a:prstGeom>
          <a:noFill/>
        </p:spPr>
        <p:txBody>
          <a:bodyPr wrap="square" rtlCol="0">
            <a:spAutoFit/>
          </a:bodyPr>
          <a:lstStyle/>
          <a:p>
            <a:r>
              <a:rPr lang="de-DE" noProof="0" dirty="0">
                <a:solidFill>
                  <a:schemeClr val="accent6">
                    <a:lumMod val="75000"/>
                  </a:schemeClr>
                </a:solidFill>
              </a:rPr>
              <a:t>Biologisch </a:t>
            </a:r>
          </a:p>
          <a:p>
            <a:r>
              <a:rPr lang="de-DE" noProof="0" dirty="0">
                <a:solidFill>
                  <a:schemeClr val="accent6">
                    <a:lumMod val="75000"/>
                  </a:schemeClr>
                </a:solidFill>
              </a:rPr>
              <a:t>Abbaubare </a:t>
            </a:r>
          </a:p>
          <a:p>
            <a:r>
              <a:rPr lang="de-DE" noProof="0" dirty="0">
                <a:solidFill>
                  <a:schemeClr val="accent6">
                    <a:lumMod val="75000"/>
                  </a:schemeClr>
                </a:solidFill>
              </a:rPr>
              <a:t>Materialien</a:t>
            </a:r>
          </a:p>
        </p:txBody>
      </p:sp>
    </p:spTree>
    <p:extLst>
      <p:ext uri="{BB962C8B-B14F-4D97-AF65-F5344CB8AC3E}">
        <p14:creationId xmlns:p14="http://schemas.microsoft.com/office/powerpoint/2010/main" val="1561473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8F746-AD06-37E7-8F1C-FF1D9BAD8198}"/>
            </a:ext>
          </a:extLst>
        </p:cNvPr>
        <p:cNvGrpSpPr/>
        <p:nvPr/>
      </p:nvGrpSpPr>
      <p:grpSpPr>
        <a:xfrm>
          <a:off x="0" y="0"/>
          <a:ext cx="0" cy="0"/>
          <a:chOff x="0" y="0"/>
          <a:chExt cx="0" cy="0"/>
        </a:xfrm>
      </p:grpSpPr>
      <p:sp>
        <p:nvSpPr>
          <p:cNvPr id="2" name="AutoShape 4" descr="The Butterfly Diagram: Visualising the Circular Economy">
            <a:extLst>
              <a:ext uri="{FF2B5EF4-FFF2-40B4-BE49-F238E27FC236}">
                <a16:creationId xmlns:a16="http://schemas.microsoft.com/office/drawing/2014/main" id="{DD3B6181-B744-0BC7-C997-717AA49E48A6}"/>
              </a:ext>
            </a:extLst>
          </p:cNvPr>
          <p:cNvSpPr>
            <a:spLocks noChangeAspect="1" noChangeArrowheads="1"/>
          </p:cNvSpPr>
          <p:nvPr/>
        </p:nvSpPr>
        <p:spPr bwMode="auto">
          <a:xfrm>
            <a:off x="5943600" y="3276600"/>
            <a:ext cx="381000" cy="381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sp>
        <p:nvSpPr>
          <p:cNvPr id="3" name="Tekstfelt 2">
            <a:extLst>
              <a:ext uri="{FF2B5EF4-FFF2-40B4-BE49-F238E27FC236}">
                <a16:creationId xmlns:a16="http://schemas.microsoft.com/office/drawing/2014/main" id="{04A80EBE-66B1-262C-C9F4-6EB5F3C0AC2A}"/>
              </a:ext>
            </a:extLst>
          </p:cNvPr>
          <p:cNvSpPr txBox="1"/>
          <p:nvPr/>
        </p:nvSpPr>
        <p:spPr>
          <a:xfrm>
            <a:off x="514350" y="243783"/>
            <a:ext cx="11381994" cy="523220"/>
          </a:xfrm>
          <a:prstGeom prst="rect">
            <a:avLst/>
          </a:prstGeom>
          <a:noFill/>
        </p:spPr>
        <p:txBody>
          <a:bodyPr wrap="square" rtlCol="0">
            <a:spAutoFit/>
          </a:bodyPr>
          <a:lstStyle/>
          <a:p>
            <a:r>
              <a:rPr lang="de-DE" sz="2800" noProof="0" dirty="0">
                <a:solidFill>
                  <a:schemeClr val="accent6">
                    <a:lumMod val="75000"/>
                  </a:schemeClr>
                </a:solidFill>
              </a:rPr>
              <a:t>In der Umwelttechnik arbeiten wir mit biologisch abbaubaren Materialien</a:t>
            </a:r>
          </a:p>
        </p:txBody>
      </p:sp>
      <p:pic>
        <p:nvPicPr>
          <p:cNvPr id="4" name="Billede 3">
            <a:extLst>
              <a:ext uri="{FF2B5EF4-FFF2-40B4-BE49-F238E27FC236}">
                <a16:creationId xmlns:a16="http://schemas.microsoft.com/office/drawing/2014/main" id="{6FBEADFC-1508-7F1C-C5AD-54B1439EB80D}"/>
              </a:ext>
            </a:extLst>
          </p:cNvPr>
          <p:cNvPicPr>
            <a:picLocks noChangeAspect="1"/>
          </p:cNvPicPr>
          <p:nvPr/>
        </p:nvPicPr>
        <p:blipFill>
          <a:blip r:embed="rId2"/>
          <a:stretch>
            <a:fillRect/>
          </a:stretch>
        </p:blipFill>
        <p:spPr>
          <a:xfrm>
            <a:off x="4347813" y="809280"/>
            <a:ext cx="4726193" cy="4663177"/>
          </a:xfrm>
          <a:prstGeom prst="rect">
            <a:avLst/>
          </a:prstGeom>
        </p:spPr>
      </p:pic>
      <p:sp>
        <p:nvSpPr>
          <p:cNvPr id="5" name="Tankeboble: sky 4">
            <a:extLst>
              <a:ext uri="{FF2B5EF4-FFF2-40B4-BE49-F238E27FC236}">
                <a16:creationId xmlns:a16="http://schemas.microsoft.com/office/drawing/2014/main" id="{2FC836B0-0F9E-D560-3B8A-E34077591208}"/>
              </a:ext>
            </a:extLst>
          </p:cNvPr>
          <p:cNvSpPr/>
          <p:nvPr/>
        </p:nvSpPr>
        <p:spPr>
          <a:xfrm>
            <a:off x="1771650" y="5132176"/>
            <a:ext cx="2971800" cy="1472515"/>
          </a:xfrm>
          <a:prstGeom prst="cloudCallout">
            <a:avLst>
              <a:gd name="adj1" fmla="val 89596"/>
              <a:gd name="adj2" fmla="val -97545"/>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noProof="0" dirty="0">
                <a:solidFill>
                  <a:schemeClr val="tx1">
                    <a:lumMod val="50000"/>
                    <a:lumOff val="50000"/>
                  </a:schemeClr>
                </a:solidFill>
              </a:rPr>
              <a:t>Slam von der anlag wird als Dünger zurückgeführt</a:t>
            </a:r>
          </a:p>
        </p:txBody>
      </p:sp>
      <p:sp>
        <p:nvSpPr>
          <p:cNvPr id="6" name="Tankeboble: sky 5">
            <a:extLst>
              <a:ext uri="{FF2B5EF4-FFF2-40B4-BE49-F238E27FC236}">
                <a16:creationId xmlns:a16="http://schemas.microsoft.com/office/drawing/2014/main" id="{EF70DC08-FCD6-AF15-B636-ED99806F3F35}"/>
              </a:ext>
            </a:extLst>
          </p:cNvPr>
          <p:cNvSpPr/>
          <p:nvPr/>
        </p:nvSpPr>
        <p:spPr>
          <a:xfrm>
            <a:off x="133350" y="3236008"/>
            <a:ext cx="3829050" cy="1472515"/>
          </a:xfrm>
          <a:prstGeom prst="cloudCallout">
            <a:avLst>
              <a:gd name="adj1" fmla="val 79793"/>
              <a:gd name="adj2" fmla="val -17982"/>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noProof="0">
                <a:solidFill>
                  <a:schemeClr val="tx1">
                    <a:lumMod val="50000"/>
                    <a:lumOff val="50000"/>
                  </a:schemeClr>
                </a:solidFill>
              </a:rPr>
              <a:t>Slam rottet und erzeugt  </a:t>
            </a:r>
            <a:r>
              <a:rPr lang="de-DE" noProof="0" dirty="0" err="1">
                <a:solidFill>
                  <a:schemeClr val="tx1">
                    <a:lumMod val="50000"/>
                    <a:lumOff val="50000"/>
                  </a:schemeClr>
                </a:solidFill>
              </a:rPr>
              <a:t>biogas</a:t>
            </a:r>
            <a:r>
              <a:rPr lang="de-DE" noProof="0" dirty="0">
                <a:solidFill>
                  <a:schemeClr val="tx1">
                    <a:lumMod val="50000"/>
                    <a:lumOff val="50000"/>
                  </a:schemeClr>
                </a:solidFill>
              </a:rPr>
              <a:t>. </a:t>
            </a:r>
          </a:p>
          <a:p>
            <a:pPr algn="ctr"/>
            <a:r>
              <a:rPr lang="de-DE" noProof="0" dirty="0">
                <a:solidFill>
                  <a:schemeClr val="tx1">
                    <a:lumMod val="50000"/>
                    <a:lumOff val="50000"/>
                  </a:schemeClr>
                </a:solidFill>
              </a:rPr>
              <a:t>CCP an Biogasanlage zu e-</a:t>
            </a:r>
            <a:r>
              <a:rPr lang="de-DE" noProof="0" dirty="0" err="1">
                <a:solidFill>
                  <a:schemeClr val="tx1">
                    <a:lumMod val="50000"/>
                    <a:lumOff val="50000"/>
                  </a:schemeClr>
                </a:solidFill>
              </a:rPr>
              <a:t>metanol</a:t>
            </a:r>
            <a:r>
              <a:rPr lang="de-DE" noProof="0" dirty="0">
                <a:solidFill>
                  <a:schemeClr val="tx1">
                    <a:lumMod val="50000"/>
                    <a:lumOff val="50000"/>
                  </a:schemeClr>
                </a:solidFill>
              </a:rPr>
              <a:t> +H</a:t>
            </a:r>
            <a:r>
              <a:rPr lang="de-DE" baseline="-25000" noProof="0" dirty="0">
                <a:solidFill>
                  <a:schemeClr val="tx1">
                    <a:lumMod val="50000"/>
                    <a:lumOff val="50000"/>
                  </a:schemeClr>
                </a:solidFill>
              </a:rPr>
              <a:t>2</a:t>
            </a:r>
            <a:r>
              <a:rPr lang="de-DE" noProof="0" dirty="0">
                <a:solidFill>
                  <a:schemeClr val="tx1">
                    <a:lumMod val="50000"/>
                    <a:lumOff val="50000"/>
                  </a:schemeClr>
                </a:solidFill>
              </a:rPr>
              <a:t> </a:t>
            </a:r>
            <a:r>
              <a:rPr lang="de-DE" noProof="0" dirty="0" err="1">
                <a:solidFill>
                  <a:schemeClr val="tx1">
                    <a:lumMod val="50000"/>
                    <a:lumOff val="50000"/>
                  </a:schemeClr>
                </a:solidFill>
              </a:rPr>
              <a:t>fra</a:t>
            </a:r>
            <a:r>
              <a:rPr lang="de-DE" noProof="0" dirty="0">
                <a:solidFill>
                  <a:schemeClr val="tx1">
                    <a:lumMod val="50000"/>
                    <a:lumOff val="50000"/>
                  </a:schemeClr>
                </a:solidFill>
              </a:rPr>
              <a:t> PTX</a:t>
            </a:r>
          </a:p>
        </p:txBody>
      </p:sp>
      <p:sp>
        <p:nvSpPr>
          <p:cNvPr id="7" name="Tekstfelt 6">
            <a:extLst>
              <a:ext uri="{FF2B5EF4-FFF2-40B4-BE49-F238E27FC236}">
                <a16:creationId xmlns:a16="http://schemas.microsoft.com/office/drawing/2014/main" id="{33324E80-0171-E251-AE57-A0E6999DE98F}"/>
              </a:ext>
            </a:extLst>
          </p:cNvPr>
          <p:cNvSpPr txBox="1"/>
          <p:nvPr/>
        </p:nvSpPr>
        <p:spPr>
          <a:xfrm>
            <a:off x="9644411" y="1204683"/>
            <a:ext cx="2414239" cy="2585323"/>
          </a:xfrm>
          <a:prstGeom prst="rect">
            <a:avLst/>
          </a:prstGeom>
          <a:noFill/>
        </p:spPr>
        <p:txBody>
          <a:bodyPr wrap="square" rtlCol="0">
            <a:spAutoFit/>
          </a:bodyPr>
          <a:lstStyle/>
          <a:p>
            <a:r>
              <a:rPr lang="de-DE" dirty="0"/>
              <a:t>Zirkuläre Denkweisen bilden heute die Grundlage für den Aufbau unserer Kläranlagen, wobei wir Abwasser als eine Ressource in der Kreislaufwirtschaft betrachten.</a:t>
            </a:r>
            <a:endParaRPr lang="da-DK" dirty="0"/>
          </a:p>
        </p:txBody>
      </p:sp>
      <p:sp>
        <p:nvSpPr>
          <p:cNvPr id="8" name="Tankeboble: sky 7">
            <a:extLst>
              <a:ext uri="{FF2B5EF4-FFF2-40B4-BE49-F238E27FC236}">
                <a16:creationId xmlns:a16="http://schemas.microsoft.com/office/drawing/2014/main" id="{5366BB36-5F34-D3C6-C2EB-9D7784D27484}"/>
              </a:ext>
            </a:extLst>
          </p:cNvPr>
          <p:cNvSpPr/>
          <p:nvPr/>
        </p:nvSpPr>
        <p:spPr>
          <a:xfrm>
            <a:off x="9420223" y="4132260"/>
            <a:ext cx="2638427" cy="1152525"/>
          </a:xfrm>
          <a:prstGeom prst="cloudCallout">
            <a:avLst>
              <a:gd name="adj1" fmla="val -131493"/>
              <a:gd name="adj2" fmla="val 16676"/>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noProof="0" dirty="0">
                <a:solidFill>
                  <a:schemeClr val="tx1">
                    <a:lumMod val="50000"/>
                    <a:lumOff val="50000"/>
                  </a:schemeClr>
                </a:solidFill>
              </a:rPr>
              <a:t>On </a:t>
            </a:r>
            <a:r>
              <a:rPr lang="de-DE" noProof="0" dirty="0" err="1">
                <a:solidFill>
                  <a:schemeClr val="tx1">
                    <a:lumMod val="50000"/>
                    <a:lumOff val="50000"/>
                  </a:schemeClr>
                </a:solidFill>
              </a:rPr>
              <a:t>going</a:t>
            </a:r>
            <a:r>
              <a:rPr lang="de-DE" noProof="0" dirty="0">
                <a:solidFill>
                  <a:schemeClr val="tx1">
                    <a:lumMod val="50000"/>
                    <a:lumOff val="50000"/>
                  </a:schemeClr>
                </a:solidFill>
              </a:rPr>
              <a:t> mit neuer Bioöl- Anlage</a:t>
            </a:r>
          </a:p>
        </p:txBody>
      </p:sp>
      <p:sp>
        <p:nvSpPr>
          <p:cNvPr id="9" name="Tankeboble: sky 8">
            <a:extLst>
              <a:ext uri="{FF2B5EF4-FFF2-40B4-BE49-F238E27FC236}">
                <a16:creationId xmlns:a16="http://schemas.microsoft.com/office/drawing/2014/main" id="{8C563D10-97C1-4482-9090-F3FD73F722F0}"/>
              </a:ext>
            </a:extLst>
          </p:cNvPr>
          <p:cNvSpPr/>
          <p:nvPr/>
        </p:nvSpPr>
        <p:spPr>
          <a:xfrm>
            <a:off x="2719041" y="886848"/>
            <a:ext cx="2529234" cy="1231902"/>
          </a:xfrm>
          <a:prstGeom prst="cloudCallout">
            <a:avLst>
              <a:gd name="adj1" fmla="val 90473"/>
              <a:gd name="adj2" fmla="val 18769"/>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noProof="0" dirty="0">
                <a:solidFill>
                  <a:schemeClr val="tx1">
                    <a:lumMod val="50000"/>
                    <a:lumOff val="50000"/>
                  </a:schemeClr>
                </a:solidFill>
              </a:rPr>
              <a:t>Essensreste erzeugen Biogas</a:t>
            </a:r>
          </a:p>
        </p:txBody>
      </p:sp>
    </p:spTree>
    <p:extLst>
      <p:ext uri="{BB962C8B-B14F-4D97-AF65-F5344CB8AC3E}">
        <p14:creationId xmlns:p14="http://schemas.microsoft.com/office/powerpoint/2010/main" val="4091250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2CD05-1D03-B925-6412-B658C4AD3D02}"/>
            </a:ext>
          </a:extLst>
        </p:cNvPr>
        <p:cNvGrpSpPr/>
        <p:nvPr/>
      </p:nvGrpSpPr>
      <p:grpSpPr>
        <a:xfrm>
          <a:off x="0" y="0"/>
          <a:ext cx="0" cy="0"/>
          <a:chOff x="0" y="0"/>
          <a:chExt cx="0" cy="0"/>
        </a:xfrm>
      </p:grpSpPr>
      <p:pic>
        <p:nvPicPr>
          <p:cNvPr id="2" name="Picture 2" descr="Our schematic illustration of the UNESCO key competencies framework.">
            <a:extLst>
              <a:ext uri="{FF2B5EF4-FFF2-40B4-BE49-F238E27FC236}">
                <a16:creationId xmlns:a16="http://schemas.microsoft.com/office/drawing/2014/main" id="{EF548126-A371-C854-A4DE-2349DF452DE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424990" y="2111657"/>
            <a:ext cx="4997193" cy="3439244"/>
          </a:xfrm>
          <a:prstGeom prst="rect">
            <a:avLst/>
          </a:prstGeom>
          <a:solidFill>
            <a:srgbClr val="FFFFFF"/>
          </a:solidFill>
        </p:spPr>
      </p:pic>
      <p:sp>
        <p:nvSpPr>
          <p:cNvPr id="3" name="Ellipse 2">
            <a:extLst>
              <a:ext uri="{FF2B5EF4-FFF2-40B4-BE49-F238E27FC236}">
                <a16:creationId xmlns:a16="http://schemas.microsoft.com/office/drawing/2014/main" id="{FB374BD9-26A0-7098-3C1B-2E2BA3E20353}"/>
              </a:ext>
            </a:extLst>
          </p:cNvPr>
          <p:cNvSpPr/>
          <p:nvPr/>
        </p:nvSpPr>
        <p:spPr>
          <a:xfrm rot="795560">
            <a:off x="3487315" y="3162654"/>
            <a:ext cx="2082364" cy="961066"/>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noProof="1"/>
          </a:p>
        </p:txBody>
      </p:sp>
      <p:sp>
        <p:nvSpPr>
          <p:cNvPr id="4" name="Ellipse 3">
            <a:extLst>
              <a:ext uri="{FF2B5EF4-FFF2-40B4-BE49-F238E27FC236}">
                <a16:creationId xmlns:a16="http://schemas.microsoft.com/office/drawing/2014/main" id="{5F3318E7-7052-193D-2484-1BA3491B9CC4}"/>
              </a:ext>
            </a:extLst>
          </p:cNvPr>
          <p:cNvSpPr/>
          <p:nvPr/>
        </p:nvSpPr>
        <p:spPr>
          <a:xfrm rot="1631242">
            <a:off x="4252821" y="2071467"/>
            <a:ext cx="1994992" cy="102199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noProof="1"/>
          </a:p>
        </p:txBody>
      </p:sp>
      <p:sp>
        <p:nvSpPr>
          <p:cNvPr id="5" name="Ellipse 4">
            <a:extLst>
              <a:ext uri="{FF2B5EF4-FFF2-40B4-BE49-F238E27FC236}">
                <a16:creationId xmlns:a16="http://schemas.microsoft.com/office/drawing/2014/main" id="{137DD753-9056-A990-84B4-98568A8A213E}"/>
              </a:ext>
            </a:extLst>
          </p:cNvPr>
          <p:cNvSpPr/>
          <p:nvPr/>
        </p:nvSpPr>
        <p:spPr>
          <a:xfrm>
            <a:off x="5410200" y="3185245"/>
            <a:ext cx="1230086" cy="1293241"/>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noProof="1"/>
          </a:p>
        </p:txBody>
      </p:sp>
      <p:sp>
        <p:nvSpPr>
          <p:cNvPr id="6" name="Ellipse 5">
            <a:extLst>
              <a:ext uri="{FF2B5EF4-FFF2-40B4-BE49-F238E27FC236}">
                <a16:creationId xmlns:a16="http://schemas.microsoft.com/office/drawing/2014/main" id="{AB670B85-6EF9-165F-6B39-6DA42213D6CA}"/>
              </a:ext>
            </a:extLst>
          </p:cNvPr>
          <p:cNvSpPr/>
          <p:nvPr/>
        </p:nvSpPr>
        <p:spPr>
          <a:xfrm rot="19219431">
            <a:off x="3661178" y="4213202"/>
            <a:ext cx="2136729" cy="122993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noProof="1"/>
          </a:p>
        </p:txBody>
      </p:sp>
      <p:sp>
        <p:nvSpPr>
          <p:cNvPr id="7" name="Tekstfelt 6">
            <a:extLst>
              <a:ext uri="{FF2B5EF4-FFF2-40B4-BE49-F238E27FC236}">
                <a16:creationId xmlns:a16="http://schemas.microsoft.com/office/drawing/2014/main" id="{1899CD55-3AAA-C9E4-709C-C46CB19ABF6A}"/>
              </a:ext>
            </a:extLst>
          </p:cNvPr>
          <p:cNvSpPr txBox="1"/>
          <p:nvPr/>
        </p:nvSpPr>
        <p:spPr>
          <a:xfrm>
            <a:off x="2133267" y="163219"/>
            <a:ext cx="9277683" cy="523220"/>
          </a:xfrm>
          <a:prstGeom prst="rect">
            <a:avLst/>
          </a:prstGeom>
          <a:noFill/>
        </p:spPr>
        <p:txBody>
          <a:bodyPr wrap="square" rtlCol="0">
            <a:spAutoFit/>
          </a:bodyPr>
          <a:lstStyle/>
          <a:p>
            <a:r>
              <a:rPr lang="de-DE" sz="2800" b="1" noProof="1"/>
              <a:t>Entwicklung nachhaltiger kompetenzen</a:t>
            </a:r>
          </a:p>
        </p:txBody>
      </p:sp>
      <p:sp>
        <p:nvSpPr>
          <p:cNvPr id="8" name="Tekstfelt 7">
            <a:extLst>
              <a:ext uri="{FF2B5EF4-FFF2-40B4-BE49-F238E27FC236}">
                <a16:creationId xmlns:a16="http://schemas.microsoft.com/office/drawing/2014/main" id="{B4087833-3AE7-7658-A0C2-AB76129DD9DB}"/>
              </a:ext>
            </a:extLst>
          </p:cNvPr>
          <p:cNvSpPr txBox="1"/>
          <p:nvPr/>
        </p:nvSpPr>
        <p:spPr>
          <a:xfrm>
            <a:off x="6978313" y="717637"/>
            <a:ext cx="4188520" cy="1077218"/>
          </a:xfrm>
          <a:prstGeom prst="rect">
            <a:avLst/>
          </a:prstGeom>
          <a:noFill/>
        </p:spPr>
        <p:txBody>
          <a:bodyPr wrap="square" rtlCol="0">
            <a:spAutoFit/>
          </a:bodyPr>
          <a:lstStyle/>
          <a:p>
            <a:r>
              <a:rPr lang="de-DE" sz="1600" dirty="0"/>
              <a:t>Ausgewählte persönliche Kompetenzen, die das zirkuläre Denken und die Ziele für nachhaltige Entwicklung der Vereinten Nationen unterstützen.</a:t>
            </a:r>
            <a:endParaRPr lang="da-DK" sz="1600" noProof="1"/>
          </a:p>
        </p:txBody>
      </p:sp>
      <p:sp>
        <p:nvSpPr>
          <p:cNvPr id="9" name="Rektangel 8">
            <a:extLst>
              <a:ext uri="{FF2B5EF4-FFF2-40B4-BE49-F238E27FC236}">
                <a16:creationId xmlns:a16="http://schemas.microsoft.com/office/drawing/2014/main" id="{A27170ED-F8C4-2808-A57C-3D99AA94B028}"/>
              </a:ext>
            </a:extLst>
          </p:cNvPr>
          <p:cNvSpPr/>
          <p:nvPr/>
        </p:nvSpPr>
        <p:spPr>
          <a:xfrm>
            <a:off x="405202" y="2286969"/>
            <a:ext cx="3836669" cy="1815882"/>
          </a:xfrm>
          <a:prstGeom prst="rect">
            <a:avLst/>
          </a:prstGeom>
        </p:spPr>
        <p:txBody>
          <a:bodyPr wrap="square">
            <a:spAutoFit/>
          </a:bodyPr>
          <a:lstStyle/>
          <a:p>
            <a:r>
              <a:rPr lang="de-DE" sz="1600" b="1" dirty="0"/>
              <a:t>Kritisches Denken: </a:t>
            </a:r>
            <a:r>
              <a:rPr lang="de-DE" sz="1600" dirty="0"/>
              <a:t>die Fähigkeit, Normen, Praktiken und Meinungen zu hinterfragen; über eigene Werte, Wahrnehmungen und Handlungen zu reflektieren; und zu nachhaltigkeitsbezogenen Diskursen Stellung zu nehmen.</a:t>
            </a:r>
            <a:endParaRPr lang="da-DK" sz="1600" noProof="1">
              <a:latin typeface="Arial" panose="020B0604020202020204" pitchFamily="34" charset="0"/>
              <a:cs typeface="Arial" panose="020B0604020202020204" pitchFamily="34" charset="0"/>
            </a:endParaRPr>
          </a:p>
        </p:txBody>
      </p:sp>
      <p:sp>
        <p:nvSpPr>
          <p:cNvPr id="10" name="Rektangel 9">
            <a:extLst>
              <a:ext uri="{FF2B5EF4-FFF2-40B4-BE49-F238E27FC236}">
                <a16:creationId xmlns:a16="http://schemas.microsoft.com/office/drawing/2014/main" id="{8B0A6A91-0B0F-FD10-DBC5-FAED1911FCAF}"/>
              </a:ext>
            </a:extLst>
          </p:cNvPr>
          <p:cNvSpPr/>
          <p:nvPr/>
        </p:nvSpPr>
        <p:spPr>
          <a:xfrm>
            <a:off x="405202" y="4278163"/>
            <a:ext cx="4518743" cy="2062103"/>
          </a:xfrm>
          <a:prstGeom prst="rect">
            <a:avLst/>
          </a:prstGeom>
        </p:spPr>
        <p:txBody>
          <a:bodyPr wrap="square">
            <a:spAutoFit/>
          </a:bodyPr>
          <a:lstStyle/>
          <a:p>
            <a:r>
              <a:rPr lang="de-DE" sz="1600" b="1" dirty="0"/>
              <a:t>Kooperationskompetenz:</a:t>
            </a:r>
            <a:r>
              <a:rPr lang="de-DE" sz="1600" dirty="0"/>
              <a:t> die Fähigkeit, von anderen zu lernen, die Bedürfnisse, Perspektiven und Handlungen anderer zu verstehen und zu respektieren (Empathie), andere zu verstehen, sich auf sie einzulassen und sensibel mit ihnen umzugehen (empathische Führung), Konflikte in einer Gruppe zu bewältigen und gemeinsame sowie partizipative Problemlösungen zu fördern.</a:t>
            </a:r>
            <a:endParaRPr lang="da-DK" sz="1600" noProof="1">
              <a:latin typeface="Arial" panose="020B0604020202020204" pitchFamily="34" charset="0"/>
              <a:cs typeface="Arial" panose="020B0604020202020204" pitchFamily="34" charset="0"/>
            </a:endParaRPr>
          </a:p>
        </p:txBody>
      </p:sp>
      <p:sp>
        <p:nvSpPr>
          <p:cNvPr id="11" name="Tekstfelt 10">
            <a:extLst>
              <a:ext uri="{FF2B5EF4-FFF2-40B4-BE49-F238E27FC236}">
                <a16:creationId xmlns:a16="http://schemas.microsoft.com/office/drawing/2014/main" id="{2468E776-9C70-0345-8DE3-12159EA8C393}"/>
              </a:ext>
            </a:extLst>
          </p:cNvPr>
          <p:cNvSpPr txBox="1"/>
          <p:nvPr/>
        </p:nvSpPr>
        <p:spPr>
          <a:xfrm>
            <a:off x="405202" y="737328"/>
            <a:ext cx="5759574" cy="1323439"/>
          </a:xfrm>
          <a:prstGeom prst="rect">
            <a:avLst/>
          </a:prstGeom>
          <a:noFill/>
        </p:spPr>
        <p:txBody>
          <a:bodyPr wrap="square">
            <a:spAutoFit/>
          </a:bodyPr>
          <a:lstStyle/>
          <a:p>
            <a:pPr fontAlgn="base"/>
            <a:r>
              <a:rPr lang="de-DE" sz="1600" b="1" dirty="0">
                <a:highlight>
                  <a:srgbClr val="FFFFFF"/>
                </a:highlight>
              </a:rPr>
              <a:t>Selbstbewusstseinskompetenz: </a:t>
            </a:r>
            <a:r>
              <a:rPr lang="de-DE" sz="1600" dirty="0">
                <a:highlight>
                  <a:srgbClr val="FFFFFF"/>
                </a:highlight>
              </a:rPr>
              <a:t>die Fähigkeit, über die eigene Rolle in der lokalen Gemeinschaft und der (globalen) Gesellschaft zu reflektieren, die eigenen Handlungen kontinuierlich zu bewerten und weiter zu motivieren sowie mit den eigenen Gefühlen und Wünschen umzugehen.</a:t>
            </a:r>
            <a:endParaRPr lang="da-DK" sz="1600" noProof="1">
              <a:solidFill>
                <a:srgbClr val="414141"/>
              </a:solidFill>
              <a:effectLst/>
              <a:highlight>
                <a:srgbClr val="FFFFFF"/>
              </a:highlight>
              <a:latin typeface="Ariel"/>
            </a:endParaRPr>
          </a:p>
        </p:txBody>
      </p:sp>
      <p:sp>
        <p:nvSpPr>
          <p:cNvPr id="12" name="Tekstfelt 11">
            <a:extLst>
              <a:ext uri="{FF2B5EF4-FFF2-40B4-BE49-F238E27FC236}">
                <a16:creationId xmlns:a16="http://schemas.microsoft.com/office/drawing/2014/main" id="{A97D0368-CE02-5C46-A01F-35C2FADBF5EB}"/>
              </a:ext>
            </a:extLst>
          </p:cNvPr>
          <p:cNvSpPr txBox="1"/>
          <p:nvPr/>
        </p:nvSpPr>
        <p:spPr>
          <a:xfrm>
            <a:off x="8383652" y="1917966"/>
            <a:ext cx="3665493" cy="2554545"/>
          </a:xfrm>
          <a:prstGeom prst="rect">
            <a:avLst/>
          </a:prstGeom>
          <a:noFill/>
        </p:spPr>
        <p:txBody>
          <a:bodyPr wrap="square">
            <a:spAutoFit/>
          </a:bodyPr>
          <a:lstStyle/>
          <a:p>
            <a:r>
              <a:rPr lang="de-DE" sz="1600" b="1" dirty="0"/>
              <a:t>Integrierte Problemlösungskompetenz: </a:t>
            </a:r>
            <a:r>
              <a:rPr lang="de-DE" sz="1600" dirty="0"/>
              <a:t>die übergeordnete Fähigkeit, verschiedene Problemlösungsansätze auf komplexe Nachhaltigkeitsprobleme anzuwenden und tragfähige, inklusive und gerechte Lösungen zu entwickeln, die eine nachhaltige Entwicklung fördern – durch die Integration der oben genannten Kompetenzen.</a:t>
            </a:r>
          </a:p>
        </p:txBody>
      </p:sp>
      <p:sp>
        <p:nvSpPr>
          <p:cNvPr id="13" name="Tekstfelt 12">
            <a:extLst>
              <a:ext uri="{FF2B5EF4-FFF2-40B4-BE49-F238E27FC236}">
                <a16:creationId xmlns:a16="http://schemas.microsoft.com/office/drawing/2014/main" id="{F603DB90-1F6B-C502-6646-749C5D9D580E}"/>
              </a:ext>
            </a:extLst>
          </p:cNvPr>
          <p:cNvSpPr txBox="1"/>
          <p:nvPr/>
        </p:nvSpPr>
        <p:spPr>
          <a:xfrm>
            <a:off x="6978313" y="5109159"/>
            <a:ext cx="5070832" cy="400110"/>
          </a:xfrm>
          <a:prstGeom prst="rect">
            <a:avLst/>
          </a:prstGeom>
          <a:noFill/>
        </p:spPr>
        <p:txBody>
          <a:bodyPr wrap="square">
            <a:spAutoFit/>
          </a:bodyPr>
          <a:lstStyle/>
          <a:p>
            <a:r>
              <a:rPr lang="en-US" sz="1000" dirty="0">
                <a:solidFill>
                  <a:srgbClr val="C0000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[PDF] MAPPING THE CDIO SYLLABUS TO THE UNESCO KEY COMPETENCIES FOR SUSTAINABILITY | Semantic Scholar</a:t>
            </a:r>
            <a:endParaRPr lang="da-DK" sz="100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7636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D5EA76BD-76DA-F4A5-689E-284B6C980864}"/>
              </a:ext>
            </a:extLst>
          </p:cNvPr>
          <p:cNvSpPr/>
          <p:nvPr/>
        </p:nvSpPr>
        <p:spPr>
          <a:xfrm>
            <a:off x="435428" y="617697"/>
            <a:ext cx="11321143" cy="923330"/>
          </a:xfrm>
          <a:prstGeom prst="rect">
            <a:avLst/>
          </a:prstGeom>
        </p:spPr>
        <p:txBody>
          <a:bodyPr wrap="square">
            <a:spAutoFit/>
          </a:bodyPr>
          <a:lstStyle/>
          <a:p>
            <a:pPr>
              <a:spcAft>
                <a:spcPts val="0"/>
              </a:spcAft>
            </a:pPr>
            <a:r>
              <a:rPr lang="de-DE" b="1" dirty="0">
                <a:latin typeface="Arial" panose="020B0604020202020204" pitchFamily="34" charset="0"/>
                <a:ea typeface="Times New Roman" panose="02020603050405020304" pitchFamily="18" charset="0"/>
              </a:rPr>
              <a:t>Systemdenken-Kompetenz</a:t>
            </a:r>
            <a:r>
              <a:rPr lang="de-DE" dirty="0">
                <a:latin typeface="Arial" panose="020B0604020202020204" pitchFamily="34" charset="0"/>
                <a:ea typeface="Times New Roman" panose="02020603050405020304" pitchFamily="18" charset="0"/>
              </a:rPr>
              <a:t>: Die Fähigkeit, Beziehungen zu erkennen und zu verstehen, komplexe Systeme zu analysieren, die Art und Weise wahrzunehmen, wie Systeme in verschiedene Bereiche und Maßstäbe eingebettet sind, und mit Unsicherheiten umzugehen.</a:t>
            </a:r>
            <a:endParaRPr lang="da-DK" dirty="0">
              <a:latin typeface="Times New Roman" panose="02020603050405020304" pitchFamily="18" charset="0"/>
              <a:ea typeface="Times New Roman" panose="02020603050405020304" pitchFamily="18" charset="0"/>
            </a:endParaRPr>
          </a:p>
        </p:txBody>
      </p:sp>
      <p:sp>
        <p:nvSpPr>
          <p:cNvPr id="3" name="Rektangel 2">
            <a:extLst>
              <a:ext uri="{FF2B5EF4-FFF2-40B4-BE49-F238E27FC236}">
                <a16:creationId xmlns:a16="http://schemas.microsoft.com/office/drawing/2014/main" id="{A3C16CE3-CF76-0388-03B9-81E727FD2343}"/>
              </a:ext>
            </a:extLst>
          </p:cNvPr>
          <p:cNvSpPr/>
          <p:nvPr/>
        </p:nvSpPr>
        <p:spPr>
          <a:xfrm>
            <a:off x="435429" y="1885069"/>
            <a:ext cx="11321142" cy="1200329"/>
          </a:xfrm>
          <a:prstGeom prst="rect">
            <a:avLst/>
          </a:prstGeom>
        </p:spPr>
        <p:txBody>
          <a:bodyPr wrap="square">
            <a:spAutoFit/>
          </a:bodyPr>
          <a:lstStyle/>
          <a:p>
            <a:pPr>
              <a:spcAft>
                <a:spcPts val="0"/>
              </a:spcAft>
            </a:pPr>
            <a:r>
              <a:rPr lang="de-DE" b="1" dirty="0">
                <a:latin typeface="Arial" panose="020B0604020202020204" pitchFamily="34" charset="0"/>
                <a:ea typeface="Times New Roman" panose="02020603050405020304" pitchFamily="18" charset="0"/>
              </a:rPr>
              <a:t>Antizipationskompetenz</a:t>
            </a:r>
            <a:r>
              <a:rPr lang="de-DE" dirty="0">
                <a:latin typeface="Arial" panose="020B0604020202020204" pitchFamily="34" charset="0"/>
                <a:ea typeface="Times New Roman" panose="02020603050405020304" pitchFamily="18" charset="0"/>
              </a:rPr>
              <a:t>: Die Fähigkeit, verschiedene Zukünfte – mögliche, wahrscheinliche und wünschenswerte – zu verstehen und zu bewerten, eigene Visionen für die Zukunft zu entwickeln, das Vorsorgeprinzip anzuwenden, die Folgen von Handlungen abzuschätzen und mit Risiken sowie Veränderungen umzugehen.</a:t>
            </a:r>
            <a:endParaRPr lang="da-DK" dirty="0">
              <a:latin typeface="Times New Roman" panose="02020603050405020304" pitchFamily="18" charset="0"/>
              <a:ea typeface="Times New Roman" panose="02020603050405020304" pitchFamily="18" charset="0"/>
            </a:endParaRPr>
          </a:p>
        </p:txBody>
      </p:sp>
      <p:sp>
        <p:nvSpPr>
          <p:cNvPr id="4" name="Rektangel 3">
            <a:extLst>
              <a:ext uri="{FF2B5EF4-FFF2-40B4-BE49-F238E27FC236}">
                <a16:creationId xmlns:a16="http://schemas.microsoft.com/office/drawing/2014/main" id="{BE01D885-2AD4-AAA0-904D-9505E2131BD6}"/>
              </a:ext>
            </a:extLst>
          </p:cNvPr>
          <p:cNvSpPr/>
          <p:nvPr/>
        </p:nvSpPr>
        <p:spPr>
          <a:xfrm>
            <a:off x="435429" y="3429000"/>
            <a:ext cx="11321142" cy="923330"/>
          </a:xfrm>
          <a:prstGeom prst="rect">
            <a:avLst/>
          </a:prstGeom>
        </p:spPr>
        <p:txBody>
          <a:bodyPr wrap="square">
            <a:spAutoFit/>
          </a:bodyPr>
          <a:lstStyle/>
          <a:p>
            <a:pPr>
              <a:spcAft>
                <a:spcPts val="0"/>
              </a:spcAft>
            </a:pPr>
            <a:r>
              <a:rPr lang="de-DE" b="1" dirty="0">
                <a:latin typeface="Arial" panose="020B0604020202020204" pitchFamily="34" charset="0"/>
                <a:ea typeface="Times New Roman" panose="02020603050405020304" pitchFamily="18" charset="0"/>
              </a:rPr>
              <a:t>Normative Kompetenz</a:t>
            </a:r>
            <a:r>
              <a:rPr lang="de-DE" dirty="0">
                <a:latin typeface="Arial" panose="020B0604020202020204" pitchFamily="34" charset="0"/>
                <a:ea typeface="Times New Roman" panose="02020603050405020304" pitchFamily="18" charset="0"/>
              </a:rPr>
              <a:t>: Die Fähigkeit, Normen und Werte, die den eigenen Handlungen zugrunde liegen, zu verstehen und zu reflektieren sowie Nachhaltigkeitswerte, -prinzipien, -ziele und -vorgaben im Kontext von Interessenskonflikten, unsicherem Wissen und Widersprüchen zu verhandeln.</a:t>
            </a:r>
            <a:endParaRPr lang="da-DK" dirty="0">
              <a:latin typeface="Times New Roman" panose="02020603050405020304" pitchFamily="18" charset="0"/>
              <a:ea typeface="Times New Roman" panose="02020603050405020304" pitchFamily="18" charset="0"/>
            </a:endParaRPr>
          </a:p>
        </p:txBody>
      </p:sp>
      <p:sp>
        <p:nvSpPr>
          <p:cNvPr id="5" name="Rektangel 4">
            <a:extLst>
              <a:ext uri="{FF2B5EF4-FFF2-40B4-BE49-F238E27FC236}">
                <a16:creationId xmlns:a16="http://schemas.microsoft.com/office/drawing/2014/main" id="{D97FBC3A-EC79-A74C-DAD1-F6890DB8435D}"/>
              </a:ext>
            </a:extLst>
          </p:cNvPr>
          <p:cNvSpPr/>
          <p:nvPr/>
        </p:nvSpPr>
        <p:spPr>
          <a:xfrm>
            <a:off x="435428" y="4695932"/>
            <a:ext cx="11321142" cy="646331"/>
          </a:xfrm>
          <a:prstGeom prst="rect">
            <a:avLst/>
          </a:prstGeom>
        </p:spPr>
        <p:txBody>
          <a:bodyPr wrap="square">
            <a:spAutoFit/>
          </a:bodyPr>
          <a:lstStyle/>
          <a:p>
            <a:pPr>
              <a:spcAft>
                <a:spcPts val="0"/>
              </a:spcAft>
            </a:pPr>
            <a:r>
              <a:rPr lang="de-DE" b="1" dirty="0">
                <a:latin typeface="Arial" panose="020B0604020202020204" pitchFamily="34" charset="0"/>
                <a:ea typeface="Times New Roman" panose="02020603050405020304" pitchFamily="18" charset="0"/>
              </a:rPr>
              <a:t>Strategische Kompetenz</a:t>
            </a:r>
            <a:r>
              <a:rPr lang="de-DE" dirty="0">
                <a:latin typeface="Arial" panose="020B0604020202020204" pitchFamily="34" charset="0"/>
                <a:ea typeface="Times New Roman" panose="02020603050405020304" pitchFamily="18" charset="0"/>
              </a:rPr>
              <a:t>: Die Fähigkeit, gemeinsam innovative Maßnahmen zu entwickeln und umzusetzen, die Nachhaltigkeit sowohl auf lokaler Ebene als auch darüber hinaus fördern.</a:t>
            </a:r>
            <a:endParaRPr lang="da-DK"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64118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9B62D830-67A6-EC0C-4D4A-CBB0FB56A03A}"/>
              </a:ext>
            </a:extLst>
          </p:cNvPr>
          <p:cNvSpPr/>
          <p:nvPr/>
        </p:nvSpPr>
        <p:spPr>
          <a:xfrm>
            <a:off x="291737" y="760275"/>
            <a:ext cx="11608525" cy="923330"/>
          </a:xfrm>
          <a:prstGeom prst="rect">
            <a:avLst/>
          </a:prstGeom>
        </p:spPr>
        <p:txBody>
          <a:bodyPr wrap="square">
            <a:spAutoFit/>
          </a:bodyPr>
          <a:lstStyle/>
          <a:p>
            <a:pPr>
              <a:spcAft>
                <a:spcPts val="0"/>
              </a:spcAft>
            </a:pPr>
            <a:r>
              <a:rPr lang="de-DE" b="1" dirty="0">
                <a:latin typeface="Arial" panose="020B0604020202020204" pitchFamily="34" charset="0"/>
                <a:ea typeface="Times New Roman" panose="02020603050405020304" pitchFamily="18" charset="0"/>
              </a:rPr>
              <a:t>Kooperationskompetenz</a:t>
            </a:r>
            <a:r>
              <a:rPr lang="de-DE" dirty="0">
                <a:latin typeface="Arial" panose="020B0604020202020204" pitchFamily="34" charset="0"/>
                <a:ea typeface="Times New Roman" panose="02020603050405020304" pitchFamily="18" charset="0"/>
              </a:rPr>
              <a:t>: Die Fähigkeit, von anderen zu lernen; die Bedürfnisse, Perspektiven und Handlungen anderer zu verstehen und zu respektieren (Empathie); mit anderen einfühlsam umzugehen (empathische Führung), Konflikte in Gruppen zu bewältigen und kollaborative sowie partizipative Problemlösungen zu fördern.</a:t>
            </a:r>
            <a:endParaRPr lang="da-DK" dirty="0">
              <a:latin typeface="Times New Roman" panose="02020603050405020304" pitchFamily="18" charset="0"/>
              <a:ea typeface="Times New Roman" panose="02020603050405020304" pitchFamily="18" charset="0"/>
            </a:endParaRPr>
          </a:p>
        </p:txBody>
      </p:sp>
      <p:sp>
        <p:nvSpPr>
          <p:cNvPr id="3" name="Rektangel 2">
            <a:extLst>
              <a:ext uri="{FF2B5EF4-FFF2-40B4-BE49-F238E27FC236}">
                <a16:creationId xmlns:a16="http://schemas.microsoft.com/office/drawing/2014/main" id="{3B551671-2ED1-8EA1-3BF3-90BE0605FAB5}"/>
              </a:ext>
            </a:extLst>
          </p:cNvPr>
          <p:cNvSpPr/>
          <p:nvPr/>
        </p:nvSpPr>
        <p:spPr>
          <a:xfrm>
            <a:off x="291738" y="2086032"/>
            <a:ext cx="11608524" cy="646331"/>
          </a:xfrm>
          <a:prstGeom prst="rect">
            <a:avLst/>
          </a:prstGeom>
        </p:spPr>
        <p:txBody>
          <a:bodyPr wrap="square">
            <a:spAutoFit/>
          </a:bodyPr>
          <a:lstStyle/>
          <a:p>
            <a:pPr>
              <a:spcAft>
                <a:spcPts val="0"/>
              </a:spcAft>
            </a:pPr>
            <a:r>
              <a:rPr lang="de-DE" b="1" dirty="0">
                <a:latin typeface="Arial" panose="020B0604020202020204" pitchFamily="34" charset="0"/>
                <a:ea typeface="Times New Roman" panose="02020603050405020304" pitchFamily="18" charset="0"/>
              </a:rPr>
              <a:t>Kritisches Denken</a:t>
            </a:r>
            <a:r>
              <a:rPr lang="de-DE" dirty="0">
                <a:latin typeface="Arial" panose="020B0604020202020204" pitchFamily="34" charset="0"/>
                <a:ea typeface="Times New Roman" panose="02020603050405020304" pitchFamily="18" charset="0"/>
              </a:rPr>
              <a:t>: Die Fähigkeit, Normen, Praktiken und Meinungen zu hinterfragen; die eigenen Werte, Wahrnehmungen und Handlungen zu reflektieren; und eine Position im Diskurs zur Nachhaltigkeit einzunehmen.</a:t>
            </a:r>
            <a:endParaRPr lang="da-DK" dirty="0">
              <a:latin typeface="Times New Roman" panose="02020603050405020304" pitchFamily="18" charset="0"/>
              <a:ea typeface="Times New Roman" panose="02020603050405020304" pitchFamily="18" charset="0"/>
            </a:endParaRPr>
          </a:p>
        </p:txBody>
      </p:sp>
      <p:sp>
        <p:nvSpPr>
          <p:cNvPr id="4" name="Rektangel 3">
            <a:extLst>
              <a:ext uri="{FF2B5EF4-FFF2-40B4-BE49-F238E27FC236}">
                <a16:creationId xmlns:a16="http://schemas.microsoft.com/office/drawing/2014/main" id="{A828A6B2-9A51-2927-9BEB-29A5A77768EB}"/>
              </a:ext>
            </a:extLst>
          </p:cNvPr>
          <p:cNvSpPr/>
          <p:nvPr/>
        </p:nvSpPr>
        <p:spPr>
          <a:xfrm>
            <a:off x="291737" y="3134790"/>
            <a:ext cx="11608523" cy="923330"/>
          </a:xfrm>
          <a:prstGeom prst="rect">
            <a:avLst/>
          </a:prstGeom>
        </p:spPr>
        <p:txBody>
          <a:bodyPr wrap="square">
            <a:spAutoFit/>
          </a:bodyPr>
          <a:lstStyle/>
          <a:p>
            <a:pPr>
              <a:spcAft>
                <a:spcPts val="0"/>
              </a:spcAft>
            </a:pPr>
            <a:r>
              <a:rPr lang="de-DE" b="1" dirty="0">
                <a:latin typeface="Arial" panose="020B0604020202020204" pitchFamily="34" charset="0"/>
                <a:ea typeface="Times New Roman" panose="02020603050405020304" pitchFamily="18" charset="0"/>
              </a:rPr>
              <a:t>Selbstwahrnehmungskompetenz</a:t>
            </a:r>
            <a:r>
              <a:rPr lang="de-DE" dirty="0">
                <a:latin typeface="Arial" panose="020B0604020202020204" pitchFamily="34" charset="0"/>
                <a:ea typeface="Times New Roman" panose="02020603050405020304" pitchFamily="18" charset="0"/>
              </a:rPr>
              <a:t>: Die Fähigkeit, die eigene Rolle in der lokalen Gemeinschaft und der (globalen) Gesellschaft zu reflektieren, die eigenen Handlungen kontinuierlich zu bewerten und zu motivieren sowie mit den eigenen Gefühlen und Wünschen umzugehen.</a:t>
            </a:r>
            <a:endParaRPr lang="da-DK" dirty="0">
              <a:latin typeface="Times New Roman" panose="02020603050405020304" pitchFamily="18" charset="0"/>
              <a:ea typeface="Times New Roman" panose="02020603050405020304" pitchFamily="18" charset="0"/>
            </a:endParaRPr>
          </a:p>
        </p:txBody>
      </p:sp>
      <p:sp>
        <p:nvSpPr>
          <p:cNvPr id="5" name="Rektangel 4">
            <a:extLst>
              <a:ext uri="{FF2B5EF4-FFF2-40B4-BE49-F238E27FC236}">
                <a16:creationId xmlns:a16="http://schemas.microsoft.com/office/drawing/2014/main" id="{58347617-FD7C-9887-CD28-1E17A3AD2CB3}"/>
              </a:ext>
            </a:extLst>
          </p:cNvPr>
          <p:cNvSpPr/>
          <p:nvPr/>
        </p:nvSpPr>
        <p:spPr>
          <a:xfrm>
            <a:off x="291736" y="4460547"/>
            <a:ext cx="11608523" cy="923330"/>
          </a:xfrm>
          <a:prstGeom prst="rect">
            <a:avLst/>
          </a:prstGeom>
        </p:spPr>
        <p:txBody>
          <a:bodyPr wrap="square">
            <a:spAutoFit/>
          </a:bodyPr>
          <a:lstStyle/>
          <a:p>
            <a:pPr>
              <a:spcAft>
                <a:spcPts val="0"/>
              </a:spcAft>
            </a:pPr>
            <a:r>
              <a:rPr lang="de-DE" b="1" dirty="0">
                <a:latin typeface="Arial" panose="020B0604020202020204" pitchFamily="34" charset="0"/>
                <a:ea typeface="Times New Roman" panose="02020603050405020304" pitchFamily="18" charset="0"/>
              </a:rPr>
              <a:t>Integrierte Problemlösungskompetenz</a:t>
            </a:r>
            <a:r>
              <a:rPr lang="de-DE" dirty="0">
                <a:latin typeface="Arial" panose="020B0604020202020204" pitchFamily="34" charset="0"/>
                <a:ea typeface="Times New Roman" panose="02020603050405020304" pitchFamily="18" charset="0"/>
              </a:rPr>
              <a:t>: Die übergreifende Fähigkeit, verschiedene Problemlösungsansätze auf komplexe Nachhaltigkeitsprobleme anzuwenden und tragfähige, inklusive sowie gerechte Lösungen zu entwickeln, die nachhaltige Entwicklung fördern – unter Einbeziehung der oben genannten Kompetenzen.</a:t>
            </a:r>
            <a:endParaRPr lang="da-DK"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3222368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1E370A89F2B89042B49C1FC1D0915ED3" ma:contentTypeVersion="8" ma:contentTypeDescription="Opret et nyt dokument." ma:contentTypeScope="" ma:versionID="5cc38a9f5f41556fff383bdd6014fb16">
  <xsd:schema xmlns:xsd="http://www.w3.org/2001/XMLSchema" xmlns:xs="http://www.w3.org/2001/XMLSchema" xmlns:p="http://schemas.microsoft.com/office/2006/metadata/properties" xmlns:ns2="70b918d6-aa20-4bcd-817c-afce57fa5c7e" targetNamespace="http://schemas.microsoft.com/office/2006/metadata/properties" ma:root="true" ma:fieldsID="232694e4e42f25b07fe550f3ca50f996" ns2:_="">
    <xsd:import namespace="70b918d6-aa20-4bcd-817c-afce57fa5c7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b918d6-aa20-4bcd-817c-afce57fa5c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0134BD-E111-48B8-8F44-A670F0565888}">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8013381-CE03-46AF-9E18-FDDEFEDBCA13}">
  <ds:schemaRefs>
    <ds:schemaRef ds:uri="http://schemas.microsoft.com/sharepoint/v3/contenttype/forms"/>
  </ds:schemaRefs>
</ds:datastoreItem>
</file>

<file path=customXml/itemProps3.xml><?xml version="1.0" encoding="utf-8"?>
<ds:datastoreItem xmlns:ds="http://schemas.openxmlformats.org/officeDocument/2006/customXml" ds:itemID="{9CFB0322-07EA-4C59-A2DC-C3752F6209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b918d6-aa20-4bcd-817c-afce57fa5c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57</TotalTime>
  <Words>651</Words>
  <Application>Microsoft Office PowerPoint</Application>
  <PresentationFormat>Widescreen</PresentationFormat>
  <Paragraphs>40</Paragraphs>
  <Slides>8</Slides>
  <Notes>0</Notes>
  <HiddenSlides>0</HiddenSlides>
  <MMClips>0</MMClips>
  <ScaleCrop>false</ScaleCrop>
  <HeadingPairs>
    <vt:vector size="6" baseType="variant">
      <vt:variant>
        <vt:lpstr>Benyttede skrifttyper</vt:lpstr>
      </vt:variant>
      <vt:variant>
        <vt:i4>7</vt:i4>
      </vt:variant>
      <vt:variant>
        <vt:lpstr>Tema</vt:lpstr>
      </vt:variant>
      <vt:variant>
        <vt:i4>1</vt:i4>
      </vt:variant>
      <vt:variant>
        <vt:lpstr>Slidetitler</vt:lpstr>
      </vt:variant>
      <vt:variant>
        <vt:i4>8</vt:i4>
      </vt:variant>
    </vt:vector>
  </HeadingPairs>
  <TitlesOfParts>
    <vt:vector size="16" baseType="lpstr">
      <vt:lpstr>Aptos</vt:lpstr>
      <vt:lpstr>Aptos Display</vt:lpstr>
      <vt:lpstr>Arial</vt:lpstr>
      <vt:lpstr>Ariel</vt:lpstr>
      <vt:lpstr>Calibri</vt:lpstr>
      <vt:lpstr>Montserrat</vt:lpstr>
      <vt:lpstr>Times New Roman</vt:lpstr>
      <vt:lpstr>Office-tema</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David Nguyen</dc:creator>
  <cp:lastModifiedBy>Camilla Hyldahl Grøn - CAHG</cp:lastModifiedBy>
  <cp:revision>8</cp:revision>
  <dcterms:created xsi:type="dcterms:W3CDTF">2024-11-11T07:27:29Z</dcterms:created>
  <dcterms:modified xsi:type="dcterms:W3CDTF">2026-04-28T05:03:28Z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0x0101001E370A89F2B89042B49C1FC1D0915ED3</vt:lpwstr>
  </property>
  <property fmtid="{D5CDD505-2E9C-101B-9397-08002B2CF9AE}" pid="3" name="Order">
    <vt:r8>67400</vt:r8>
  </property>
  <property fmtid="{D5CDD505-2E9C-101B-9397-08002B2CF9AE}" pid="4" name="xd_Signature">
    <vt:bool>false</vt:bool>
  </property>
  <property fmtid="{D5CDD505-2E9C-101B-9397-08002B2CF9AE}" pid="5" name="xd_ProgID">
    <vt:lpwstr/>
  </property>
  <property fmtid="{D5CDD505-2E9C-101B-9397-08002B2CF9AE}" pid="6" name="_ExtendedDescription">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ies>
</file>