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59" r:id="rId5"/>
    <p:sldId id="260" r:id="rId6"/>
    <p:sldId id="270" r:id="rId7"/>
    <p:sldId id="261" r:id="rId8"/>
    <p:sldId id="262" r:id="rId9"/>
    <p:sldId id="268" r:id="rId10"/>
    <p:sldId id="263" r:id="rId11"/>
    <p:sldId id="257" r:id="rId12"/>
    <p:sldId id="264" r:id="rId13"/>
    <p:sldId id="265" r:id="rId14"/>
    <p:sldId id="269" r:id="rId15"/>
    <p:sldId id="271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7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custSel modSld">
      <pc:chgData name="Camilla Hyldahl Grøn" userId="a4ea85f2-bdd2-4d4a-855b-19ebe7fc7cda" providerId="ADAL" clId="{A57A787F-CB6B-42AB-B5C7-FE5EBB6E79DE}" dt="2026-04-27T06:07:21.726" v="85" actId="1076"/>
      <pc:docMkLst>
        <pc:docMk/>
      </pc:docMkLst>
      <pc:sldChg chg="modSp mod">
        <pc:chgData name="Camilla Hyldahl Grøn" userId="a4ea85f2-bdd2-4d4a-855b-19ebe7fc7cda" providerId="ADAL" clId="{A57A787F-CB6B-42AB-B5C7-FE5EBB6E79DE}" dt="2026-04-27T06:06:19.170" v="10" actId="1076"/>
        <pc:sldMkLst>
          <pc:docMk/>
          <pc:sldMk cId="595007790" sldId="260"/>
        </pc:sldMkLst>
        <pc:spChg chg="mod">
          <ac:chgData name="Camilla Hyldahl Grøn" userId="a4ea85f2-bdd2-4d4a-855b-19ebe7fc7cda" providerId="ADAL" clId="{A57A787F-CB6B-42AB-B5C7-FE5EBB6E79DE}" dt="2026-04-27T06:06:19.170" v="10" actId="1076"/>
          <ac:spMkLst>
            <pc:docMk/>
            <pc:sldMk cId="595007790" sldId="260"/>
            <ac:spMk id="3" creationId="{C2D82205-CEFE-4C04-822A-5B6743051E0E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6:51.748" v="57" actId="1076"/>
        <pc:sldMkLst>
          <pc:docMk/>
          <pc:sldMk cId="3993012535" sldId="261"/>
        </pc:sldMkLst>
        <pc:spChg chg="mod">
          <ac:chgData name="Camilla Hyldahl Grøn" userId="a4ea85f2-bdd2-4d4a-855b-19ebe7fc7cda" providerId="ADAL" clId="{A57A787F-CB6B-42AB-B5C7-FE5EBB6E79DE}" dt="2026-04-27T06:06:51.748" v="57" actId="1076"/>
          <ac:spMkLst>
            <pc:docMk/>
            <pc:sldMk cId="3993012535" sldId="261"/>
            <ac:spMk id="3" creationId="{A273333F-2EC1-4B85-B7A1-22E426218B5D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7:02.074" v="66" actId="1076"/>
        <pc:sldMkLst>
          <pc:docMk/>
          <pc:sldMk cId="679577175" sldId="262"/>
        </pc:sldMkLst>
        <pc:spChg chg="mod">
          <ac:chgData name="Camilla Hyldahl Grøn" userId="a4ea85f2-bdd2-4d4a-855b-19ebe7fc7cda" providerId="ADAL" clId="{A57A787F-CB6B-42AB-B5C7-FE5EBB6E79DE}" dt="2026-04-27T06:07:02.074" v="66" actId="1076"/>
          <ac:spMkLst>
            <pc:docMk/>
            <pc:sldMk cId="679577175" sldId="262"/>
            <ac:spMk id="3" creationId="{0411657B-D21E-4802-ACE3-5B0FE689A990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7:21.726" v="85" actId="1076"/>
        <pc:sldMkLst>
          <pc:docMk/>
          <pc:sldMk cId="441998029" sldId="263"/>
        </pc:sldMkLst>
        <pc:spChg chg="mod">
          <ac:chgData name="Camilla Hyldahl Grøn" userId="a4ea85f2-bdd2-4d4a-855b-19ebe7fc7cda" providerId="ADAL" clId="{A57A787F-CB6B-42AB-B5C7-FE5EBB6E79DE}" dt="2026-04-27T06:07:21.726" v="85" actId="1076"/>
          <ac:spMkLst>
            <pc:docMk/>
            <pc:sldMk cId="441998029" sldId="263"/>
            <ac:spMk id="4" creationId="{960C6D1F-492E-436D-BA2F-237191E51696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7:12.468" v="76" actId="1076"/>
        <pc:sldMkLst>
          <pc:docMk/>
          <pc:sldMk cId="2369836281" sldId="268"/>
        </pc:sldMkLst>
        <pc:spChg chg="mod">
          <ac:chgData name="Camilla Hyldahl Grøn" userId="a4ea85f2-bdd2-4d4a-855b-19ebe7fc7cda" providerId="ADAL" clId="{A57A787F-CB6B-42AB-B5C7-FE5EBB6E79DE}" dt="2026-04-27T06:07:12.468" v="76" actId="1076"/>
          <ac:spMkLst>
            <pc:docMk/>
            <pc:sldMk cId="2369836281" sldId="268"/>
            <ac:spMk id="4" creationId="{E331107E-40BA-419D-8F39-4E2C00626E4B}"/>
          </ac:spMkLst>
        </pc:spChg>
      </pc:sldChg>
      <pc:sldChg chg="modSp mod">
        <pc:chgData name="Camilla Hyldahl Grøn" userId="a4ea85f2-bdd2-4d4a-855b-19ebe7fc7cda" providerId="ADAL" clId="{A57A787F-CB6B-42AB-B5C7-FE5EBB6E79DE}" dt="2026-04-27T06:06:36.567" v="38" actId="1076"/>
        <pc:sldMkLst>
          <pc:docMk/>
          <pc:sldMk cId="3512620462" sldId="270"/>
        </pc:sldMkLst>
        <pc:spChg chg="mod">
          <ac:chgData name="Camilla Hyldahl Grøn" userId="a4ea85f2-bdd2-4d4a-855b-19ebe7fc7cda" providerId="ADAL" clId="{A57A787F-CB6B-42AB-B5C7-FE5EBB6E79DE}" dt="2026-04-27T06:06:36.567" v="38" actId="1076"/>
          <ac:spMkLst>
            <pc:docMk/>
            <pc:sldMk cId="3512620462" sldId="270"/>
            <ac:spMk id="2" creationId="{DF090E17-126D-4EDC-9F82-C894EEC9710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BF7FF-3DBC-42CF-B90A-53B2ABCEAEAB}" type="datetimeFigureOut">
              <a:rPr lang="da-DK" smtClean="0"/>
              <a:t>27-04-2026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DBB5E-E428-4A52-8EF8-BC936800C59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DBB5E-E428-4A52-8EF8-BC936800C593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6770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3BE14A-00F3-BFF7-44D0-D2716A0A29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D3B8FEB-4446-5725-4900-04656F2E83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9187D5B-2131-09A0-96C4-FEFB2C5E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27E4B-A0A6-40D6-8E1E-BCBE7CB37E21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4BFCF80-F1D6-F95C-06BC-88BB98E73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E3FF7D9-9CD0-396F-FF38-49D803F91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billede 7">
            <a:extLst>
              <a:ext uri="{FF2B5EF4-FFF2-40B4-BE49-F238E27FC236}">
                <a16:creationId xmlns:a16="http://schemas.microsoft.com/office/drawing/2014/main" id="{C0B6CE32-35F3-D015-AB4E-BBDA16DDD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34475" y="5764213"/>
            <a:ext cx="914400" cy="914400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05715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CFD239-D6A9-8D2A-3171-C8DA64F5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B77A757-88C1-925C-A6B1-1BB43C4161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0C6660C-0D6F-024C-C0B8-C457478BC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31BA-CF13-411B-835E-372481425AFE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C16DFFC-1D36-4E05-DC98-536ABF28B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049B1A5-F884-E997-1C4E-6029DC27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456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D01CA29D-1C49-B1E6-7230-798812B38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A853BCC-0B6C-D558-37FC-C244BB4467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473CF9-3C0B-6BF4-F8D7-0EE085679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2DBD-7C9F-4C05-9B46-619BFB94E5BC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F573558-F494-3D2B-1671-CC9DDE03A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2517E78-F798-6AEB-F1E2-36EFB3B75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522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2901D-6CF7-4CB1-A904-6648CA0A4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8A4AAAD-E73F-4449-AD45-93858D809C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42CDE7C-1579-4DE0-BC02-BDAFE441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7628-3CBA-4026-BF48-93B797558FFB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18A2006-E0F8-4F72-A466-24255EB69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1A0F11D-52D7-4201-87AC-F34475134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3808B-A677-4C12-A917-73527B4D3C0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1385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4294C-3BD6-0761-FDC9-39610E372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8D19162-F687-AC0F-0D0C-E489AF962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456CC3B-CA41-BF94-2719-FACDA46E3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C3A1F-661A-4A92-9CB0-72E6CD3E49A7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C483A42-6D47-6990-3160-FDE262BF1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6101166-4097-EA92-AD40-C7FC61E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5830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7306-4608-4EA3-C9B3-7C0165BD9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F6C05F-853F-5E9E-83F8-8A74B45A8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ABA5189-4292-8813-8D25-672DB901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F94C1-A517-4932-9283-99B597A5F9FB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A31E73B-CE89-7447-72E7-4E9F704C0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EB6ABDB-F456-D609-6F64-47AA2A0F6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303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4A4B9-5B0F-9513-98FB-7DEDAEAAA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6A1D7AA-58C5-843B-4529-BDECCD943D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ADE2E41-35AE-C936-17F0-05408B8B07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FD19F8-61F3-3642-8601-6C4797CD1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F035E-1DBE-4C8B-8D5C-D165624D65D3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C2F48A1-2B2A-144C-76A5-13C5CD6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5695657-9695-4D3B-FD45-6D59E66C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298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C3A67-444B-E623-D1A1-072829860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66FBB09-BB93-5671-7522-2D5DA3F55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133C0A9-ECC6-DFF4-1B99-86F0C5C31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B8EF143-0547-882B-1DFB-9635F14A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ABE7E7D-7BBD-F4A1-8596-42A5ACC813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FB526EC-F16E-F274-F6A2-C2DCBEC8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02D9B-D4B0-4DE8-A328-3EB43A7F9906}" type="datetime1">
              <a:rPr lang="da-DK" smtClean="0"/>
              <a:t>27-04-2026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C7D470C-9435-3C4F-A75C-094E278DB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13E6B8-C04A-CF61-AE9D-2CB674308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35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772EA4-B6CB-A5DB-CF13-63F2BE431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15F1F1B-35D6-6AA8-D5DB-71E66497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C5E9E-F254-4350-B1C7-D30970356782}" type="datetime1">
              <a:rPr lang="da-DK" smtClean="0"/>
              <a:t>27-04-2026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5CE8114-3A95-4D76-D6C7-407AB23C9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147C3BC-35C7-C785-2760-540DAECE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862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4617BFD-E4D0-817F-4FC2-D7E198C36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B8248-74BA-4142-B613-68362274AA5D}" type="datetime1">
              <a:rPr lang="da-DK" smtClean="0"/>
              <a:t>27-04-2026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39B425F-785A-9431-3561-C06D786B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6541DD5-7641-1576-E94F-9FD933CED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107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3A1E9-FF9D-0D77-037E-624D12043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F030AAF-A265-10BA-69D4-C5629E7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5C93A4A-B087-CAB5-C69D-68D30A1CC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9D69E35-F3EB-01A6-A738-C98630E1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9836A-6F01-46E3-8F9E-B4907AFBB54D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5635183-3E51-02B1-DE44-8A6D66A9F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8911A16-E250-2151-90ED-1CDA3D0BD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6913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D91D9-74D0-DD49-0CC6-36449065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A80C3B3-FC7A-3925-6B3F-64E8194A3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6E9258C-9437-25F7-144F-615B1DBA7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AE4E155-E38D-3548-B191-2421E2D4D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87972-17CE-42AA-B776-9F458A1A83E5}" type="datetime1">
              <a:rPr lang="da-DK" smtClean="0"/>
              <a:t>27-04-2026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EA9F60D-1877-C9DE-6538-6FB934BF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https://www.circularity-gap.world/2024</a:t>
            </a:r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970A6F7-ADBC-FBED-A576-1C80BA8D3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78718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95000"/>
            <a:lum/>
          </a:blip>
          <a:srcRect/>
          <a:stretch>
            <a:fillRect l="54000" t="8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B0CC401-8E35-CFE3-6D07-C2AACBD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7EBAC9E-959F-C2C2-F2A9-36FF6283B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7980F02-D3AB-48EA-AC78-DDC026732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DB163F-C627-4253-BDCC-1A3B47A26BA7}" type="datetime1">
              <a:rPr lang="da-DK" smtClean="0"/>
              <a:t>27-04-2026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793C936-1B6E-9235-6B20-FDC4BE7302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a-DK"/>
              <a:t>https://www.circularity-gap.world/2024</a:t>
            </a: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BED1DB3-87F7-96B0-9D56-B6FBA1CD9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932DC0-B366-4523-A8F5-8ADF9229D26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220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cycledplastic.com/digitisation-of-waste-management/" TargetMode="External"/><Relationship Id="rId2" Type="http://schemas.openxmlformats.org/officeDocument/2006/relationships/hyperlink" Target="https://uxmag.com/articles/what-is-behavioral-desig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amboll.com/lets-close-the-gap/circularity" TargetMode="External"/><Relationship Id="rId5" Type="http://schemas.openxmlformats.org/officeDocument/2006/relationships/hyperlink" Target="https://plast.dk/fra-udvikling-til-handling/" TargetMode="External"/><Relationship Id="rId4" Type="http://schemas.openxmlformats.org/officeDocument/2006/relationships/hyperlink" Target="https://www.plasticsforchange.org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esourcedk.com/en/" TargetMode="External"/><Relationship Id="rId2" Type="http://schemas.openxmlformats.org/officeDocument/2006/relationships/hyperlink" Target="https://wpu-dk.com/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opro.com/en/dk/news/the-ocean-cleanup-trash-tsunami?srsltid=AfmBOornnbIKukqsuB9m8Dy8upOcqen3s5_Ak2QDgHkt8kyZrXjiCujl" TargetMode="External"/><Relationship Id="rId5" Type="http://schemas.openxmlformats.org/officeDocument/2006/relationships/hyperlink" Target="https://theoceancleanup.com/" TargetMode="External"/><Relationship Id="rId4" Type="http://schemas.openxmlformats.org/officeDocument/2006/relationships/hyperlink" Target="https://www.dti.dk/services/key-industrial-companies-join-forces-against-plastic-waste/4425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4EBB39-AE88-4097-89BA-50BE6F2A3C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Sustainability</a:t>
            </a:r>
            <a:r>
              <a:rPr lang="da-DK" dirty="0"/>
              <a:t> </a:t>
            </a:r>
            <a:r>
              <a:rPr lang="da-DK" dirty="0" err="1"/>
              <a:t>Didactics</a:t>
            </a:r>
            <a:br>
              <a:rPr lang="da-DK" dirty="0"/>
            </a:br>
            <a:r>
              <a:rPr lang="da-DK" dirty="0"/>
              <a:t>FMS TE-BM6 English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F4625BF-1636-458D-A7F4-315E88BC0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err="1"/>
              <a:t>Sustainability</a:t>
            </a:r>
            <a:r>
              <a:rPr lang="da-DK" dirty="0"/>
              <a:t> in FMS TE-BM6 English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687243F-7EB8-42A4-BFFA-5B9DB2D1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8356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EFD144-FDC4-4404-B2D9-7F25E653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Task for Groups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DD6CBA-63EF-46F2-8F7A-836B41601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Taking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starting</a:t>
            </a:r>
            <a:r>
              <a:rPr lang="da-DK" dirty="0"/>
              <a:t> point in </a:t>
            </a:r>
            <a:r>
              <a:rPr lang="da-DK" dirty="0" err="1"/>
              <a:t>Denmark’s</a:t>
            </a:r>
            <a:r>
              <a:rPr lang="da-DK" dirty="0"/>
              <a:t> </a:t>
            </a:r>
            <a:r>
              <a:rPr lang="da-DK" dirty="0" err="1"/>
              <a:t>challenges</a:t>
            </a:r>
            <a:r>
              <a:rPr lang="da-DK" dirty="0"/>
              <a:t> with </a:t>
            </a:r>
            <a:r>
              <a:rPr lang="da-DK" dirty="0" err="1"/>
              <a:t>circularity</a:t>
            </a:r>
            <a:r>
              <a:rPr lang="da-DK" dirty="0"/>
              <a:t> i.e. CGR/Denmark and the global </a:t>
            </a:r>
            <a:r>
              <a:rPr lang="da-DK" dirty="0" err="1"/>
              <a:t>challenges</a:t>
            </a:r>
            <a:r>
              <a:rPr lang="da-DK" dirty="0"/>
              <a:t> for Shift </a:t>
            </a:r>
            <a:r>
              <a:rPr lang="da-DK" dirty="0" err="1"/>
              <a:t>countries</a:t>
            </a:r>
            <a:r>
              <a:rPr lang="da-DK" dirty="0"/>
              <a:t> in CGR 2024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group</a:t>
            </a:r>
            <a:r>
              <a:rPr lang="da-DK" dirty="0"/>
              <a:t> is to </a:t>
            </a:r>
            <a:r>
              <a:rPr lang="da-DK" dirty="0" err="1"/>
              <a:t>describe</a:t>
            </a:r>
            <a:r>
              <a:rPr lang="da-DK" dirty="0"/>
              <a:t> </a:t>
            </a:r>
            <a:r>
              <a:rPr lang="da-DK" dirty="0" err="1"/>
              <a:t>how</a:t>
            </a:r>
            <a:r>
              <a:rPr lang="da-DK" dirty="0"/>
              <a:t> </a:t>
            </a:r>
            <a:r>
              <a:rPr lang="da-DK" dirty="0" err="1"/>
              <a:t>both</a:t>
            </a:r>
            <a:r>
              <a:rPr lang="da-DK" dirty="0"/>
              <a:t> </a:t>
            </a:r>
            <a:r>
              <a:rPr lang="da-DK" dirty="0" err="1"/>
              <a:t>companies</a:t>
            </a:r>
            <a:r>
              <a:rPr lang="da-DK" dirty="0"/>
              <a:t> </a:t>
            </a:r>
            <a:r>
              <a:rPr lang="da-DK" dirty="0" err="1"/>
              <a:t>such</a:t>
            </a:r>
            <a:r>
              <a:rPr lang="da-DK" dirty="0"/>
              <a:t> as </a:t>
            </a:r>
            <a:r>
              <a:rPr lang="da-DK" dirty="0" err="1"/>
              <a:t>e.g</a:t>
            </a:r>
            <a:r>
              <a:rPr lang="da-DK" dirty="0"/>
              <a:t>. Resource Denmark, WUP and </a:t>
            </a:r>
            <a:r>
              <a:rPr lang="da-DK" dirty="0" err="1"/>
              <a:t>Quantafuel</a:t>
            </a:r>
            <a:r>
              <a:rPr lang="da-DK" dirty="0"/>
              <a:t> and </a:t>
            </a:r>
            <a:r>
              <a:rPr lang="da-DK" dirty="0" err="1"/>
              <a:t>you</a:t>
            </a:r>
            <a:r>
              <a:rPr lang="da-DK" dirty="0"/>
              <a:t> as </a:t>
            </a:r>
            <a:r>
              <a:rPr lang="da-DK" dirty="0" err="1"/>
              <a:t>individuals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contribute</a:t>
            </a:r>
            <a:r>
              <a:rPr lang="da-DK" dirty="0"/>
              <a:t> to </a:t>
            </a:r>
            <a:r>
              <a:rPr lang="da-DK" dirty="0" err="1"/>
              <a:t>improving</a:t>
            </a:r>
            <a:r>
              <a:rPr lang="da-DK" dirty="0"/>
              <a:t> </a:t>
            </a:r>
            <a:r>
              <a:rPr lang="da-DK" dirty="0" err="1"/>
              <a:t>Denmark’s</a:t>
            </a:r>
            <a:r>
              <a:rPr lang="da-DK" dirty="0"/>
              <a:t> </a:t>
            </a:r>
            <a:r>
              <a:rPr lang="da-DK" dirty="0" err="1"/>
              <a:t>circularity</a:t>
            </a:r>
            <a:r>
              <a:rPr lang="da-DK" dirty="0"/>
              <a:t> score  and </a:t>
            </a:r>
            <a:r>
              <a:rPr lang="da-DK" dirty="0" err="1"/>
              <a:t>reduce</a:t>
            </a:r>
            <a:r>
              <a:rPr lang="da-DK" dirty="0"/>
              <a:t> the </a:t>
            </a:r>
            <a:r>
              <a:rPr lang="da-DK" dirty="0" err="1"/>
              <a:t>amount</a:t>
            </a:r>
            <a:r>
              <a:rPr lang="da-DK" dirty="0"/>
              <a:t> of plastic </a:t>
            </a:r>
            <a:r>
              <a:rPr lang="da-DK" dirty="0" err="1"/>
              <a:t>waste</a:t>
            </a:r>
            <a:r>
              <a:rPr lang="da-DK" dirty="0"/>
              <a:t> and </a:t>
            </a:r>
            <a:r>
              <a:rPr lang="da-DK" dirty="0" err="1"/>
              <a:t>increase</a:t>
            </a:r>
            <a:r>
              <a:rPr lang="da-DK" dirty="0"/>
              <a:t> the </a:t>
            </a:r>
            <a:r>
              <a:rPr lang="da-DK" dirty="0" err="1"/>
              <a:t>reuse</a:t>
            </a:r>
            <a:r>
              <a:rPr lang="da-DK" dirty="0"/>
              <a:t> of plastic and </a:t>
            </a:r>
            <a:r>
              <a:rPr lang="da-DK" dirty="0" err="1"/>
              <a:t>how</a:t>
            </a:r>
            <a:r>
              <a:rPr lang="da-DK" dirty="0"/>
              <a:t> it is </a:t>
            </a:r>
            <a:r>
              <a:rPr lang="da-DK" dirty="0" err="1"/>
              <a:t>possible</a:t>
            </a:r>
            <a:r>
              <a:rPr lang="da-DK" dirty="0"/>
              <a:t> to </a:t>
            </a:r>
            <a:r>
              <a:rPr lang="da-DK" dirty="0" err="1"/>
              <a:t>motivate</a:t>
            </a:r>
            <a:r>
              <a:rPr lang="da-DK" dirty="0"/>
              <a:t> Danes to </a:t>
            </a:r>
            <a:r>
              <a:rPr lang="da-DK" dirty="0" err="1"/>
              <a:t>prioritise</a:t>
            </a:r>
            <a:r>
              <a:rPr lang="da-DK" dirty="0"/>
              <a:t> </a:t>
            </a:r>
            <a:r>
              <a:rPr lang="da-DK" dirty="0" err="1"/>
              <a:t>secondary</a:t>
            </a:r>
            <a:r>
              <a:rPr lang="da-DK" dirty="0"/>
              <a:t> plastic </a:t>
            </a:r>
            <a:r>
              <a:rPr lang="da-DK" dirty="0" err="1"/>
              <a:t>through</a:t>
            </a:r>
            <a:r>
              <a:rPr lang="da-DK" dirty="0"/>
              <a:t> design and </a:t>
            </a:r>
            <a:r>
              <a:rPr lang="da-DK" dirty="0" err="1"/>
              <a:t>digitainability</a:t>
            </a:r>
            <a:r>
              <a:rPr lang="da-DK" dirty="0"/>
              <a:t>. </a:t>
            </a:r>
            <a:r>
              <a:rPr lang="da-DK" dirty="0" err="1"/>
              <a:t>You</a:t>
            </a:r>
            <a:r>
              <a:rPr lang="da-DK" dirty="0"/>
              <a:t> must </a:t>
            </a:r>
            <a:r>
              <a:rPr lang="da-DK" dirty="0" err="1"/>
              <a:t>include</a:t>
            </a:r>
            <a:r>
              <a:rPr lang="da-DK" dirty="0"/>
              <a:t> relevant </a:t>
            </a:r>
            <a:r>
              <a:rPr lang="da-DK" dirty="0" err="1"/>
              <a:t>SDGs</a:t>
            </a:r>
            <a:r>
              <a:rPr lang="da-DK" dirty="0"/>
              <a:t> in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presentation</a:t>
            </a:r>
            <a:r>
              <a:rPr lang="da-DK" dirty="0"/>
              <a:t>.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02845AF-58F0-447F-A2C9-06DD46F0F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6600" y="6310312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378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3A889D-6FEC-4A8B-B7B7-8CADE872D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Inspiration for </a:t>
            </a:r>
            <a:r>
              <a:rPr lang="da-DK" dirty="0" err="1"/>
              <a:t>Groupwork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69D2E9A-448A-475E-9007-B4D75DB45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u="sng" dirty="0">
                <a:hlinkClick r:id="rId2"/>
              </a:rPr>
              <a:t>https://uxmag.com/articles/what-is-behavioral-design</a:t>
            </a:r>
            <a:r>
              <a:rPr lang="en-US" dirty="0"/>
              <a:t> </a:t>
            </a:r>
            <a:endParaRPr lang="da-DK" dirty="0"/>
          </a:p>
          <a:p>
            <a:r>
              <a:rPr lang="da-DK" u="sng" dirty="0">
                <a:hlinkClick r:id="rId3"/>
              </a:rPr>
              <a:t>https://www.recycledplastic.com/digitisation-of-waste-management/</a:t>
            </a:r>
            <a:r>
              <a:rPr lang="en-US" dirty="0"/>
              <a:t> </a:t>
            </a:r>
            <a:endParaRPr lang="da-DK" dirty="0"/>
          </a:p>
          <a:p>
            <a:r>
              <a:rPr lang="da-DK" dirty="0"/>
              <a:t> </a:t>
            </a:r>
            <a:r>
              <a:rPr lang="da-DK" dirty="0">
                <a:hlinkClick r:id="rId4"/>
              </a:rPr>
              <a:t>https://www.plasticsforchange.org/</a:t>
            </a:r>
            <a:endParaRPr lang="da-DK" dirty="0"/>
          </a:p>
          <a:p>
            <a:r>
              <a:rPr lang="da-DK" dirty="0"/>
              <a:t> </a:t>
            </a:r>
            <a:r>
              <a:rPr lang="da-DK" dirty="0">
                <a:hlinkClick r:id="rId5"/>
              </a:rPr>
              <a:t>https://plast.dk/fra-udvikling-til-handling/</a:t>
            </a:r>
            <a:r>
              <a:rPr lang="da-DK" dirty="0"/>
              <a:t> </a:t>
            </a:r>
          </a:p>
          <a:p>
            <a:r>
              <a:rPr lang="da-DK" dirty="0">
                <a:hlinkClick r:id="rId6"/>
              </a:rPr>
              <a:t>https://www.ramboll.com/lets-close-the-gap/circularity</a:t>
            </a:r>
            <a:r>
              <a:rPr lang="da-DK" dirty="0"/>
              <a:t> </a:t>
            </a:r>
          </a:p>
          <a:p>
            <a:r>
              <a:rPr lang="da-DK" dirty="0"/>
              <a:t>Design Guide: </a:t>
            </a:r>
            <a:r>
              <a:rPr lang="da-DK" dirty="0" err="1"/>
              <a:t>Reuse</a:t>
            </a:r>
            <a:r>
              <a:rPr lang="da-DK" dirty="0"/>
              <a:t> and </a:t>
            </a:r>
            <a:r>
              <a:rPr lang="da-DK" dirty="0" err="1"/>
              <a:t>Recycling</a:t>
            </a:r>
            <a:r>
              <a:rPr lang="da-DK" dirty="0"/>
              <a:t> of plastic </a:t>
            </a:r>
            <a:r>
              <a:rPr lang="da-DK" dirty="0" err="1"/>
              <a:t>packaging</a:t>
            </a:r>
            <a:r>
              <a:rPr lang="da-DK" dirty="0"/>
              <a:t> for private </a:t>
            </a:r>
            <a:r>
              <a:rPr lang="da-DK" dirty="0" err="1"/>
              <a:t>consumers</a:t>
            </a:r>
            <a:r>
              <a:rPr lang="da-DK" dirty="0"/>
              <a:t> – se Teams</a:t>
            </a:r>
          </a:p>
          <a:p>
            <a:r>
              <a:rPr lang="da-DK" dirty="0" err="1"/>
              <a:t>Circular</a:t>
            </a:r>
            <a:r>
              <a:rPr lang="da-DK" dirty="0"/>
              <a:t> Plastic Pure Business (Teams)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52BADF2-9EEF-40FD-999E-B401BD6AB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1640" y="6348095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8359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62BF52-4BA0-41B9-9E04-863E6F1E30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Inspiration for </a:t>
            </a:r>
            <a:r>
              <a:rPr lang="da-DK" dirty="0" err="1"/>
              <a:t>Groupwork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6AD3E4A-55FB-498E-807D-717145DAB2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https://wpu-dk.com/en/</a:t>
            </a:r>
            <a:r>
              <a:rPr lang="da-DK" dirty="0"/>
              <a:t> </a:t>
            </a:r>
          </a:p>
          <a:p>
            <a:r>
              <a:rPr lang="da-DK" dirty="0">
                <a:hlinkClick r:id="rId3"/>
              </a:rPr>
              <a:t>https://resourcedk.com/en/</a:t>
            </a:r>
            <a:r>
              <a:rPr lang="da-DK" dirty="0"/>
              <a:t> </a:t>
            </a:r>
          </a:p>
          <a:p>
            <a:r>
              <a:rPr lang="da-DK" dirty="0">
                <a:hlinkClick r:id="rId4"/>
              </a:rPr>
              <a:t>https://www.dti.dk/services/key-industrial-companies-join-forces-against-plastic-waste/44251</a:t>
            </a:r>
            <a:r>
              <a:rPr lang="da-DK" dirty="0"/>
              <a:t> </a:t>
            </a:r>
          </a:p>
          <a:p>
            <a:r>
              <a:rPr lang="da-DK" dirty="0">
                <a:hlinkClick r:id="rId5"/>
              </a:rPr>
              <a:t>https://theoceancleanup.com/</a:t>
            </a:r>
            <a:r>
              <a:rPr lang="da-DK" dirty="0"/>
              <a:t> </a:t>
            </a:r>
          </a:p>
          <a:p>
            <a:r>
              <a:rPr lang="da-DK" dirty="0">
                <a:hlinkClick r:id="rId6"/>
              </a:rPr>
              <a:t>The </a:t>
            </a:r>
            <a:r>
              <a:rPr lang="da-DK" dirty="0" err="1">
                <a:hlinkClick r:id="rId6"/>
              </a:rPr>
              <a:t>Trash</a:t>
            </a:r>
            <a:r>
              <a:rPr lang="da-DK" dirty="0">
                <a:hlinkClick r:id="rId6"/>
              </a:rPr>
              <a:t> Tsunami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653AAF3-D590-4287-B1D7-7642E0B4B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417310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1916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extLst>
              <a:ext uri="{FF2B5EF4-FFF2-40B4-BE49-F238E27FC236}">
                <a16:creationId xmlns:a16="http://schemas.microsoft.com/office/drawing/2014/main" id="{9E8245DF-4418-4D33-8946-F3A4E9B83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1178424"/>
              </p:ext>
            </p:extLst>
          </p:nvPr>
        </p:nvGraphicFramePr>
        <p:xfrm>
          <a:off x="1298232" y="-172720"/>
          <a:ext cx="8231848" cy="5548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739990" imgH="2520835" progId="Acrobat.Document.DC">
                  <p:embed/>
                </p:oleObj>
              </mc:Choice>
              <mc:Fallback>
                <p:oleObj name="Acrobat Document" r:id="rId2" imgW="3739990" imgH="2520835" progId="Acrobat.Document.DC">
                  <p:embed/>
                  <p:pic>
                    <p:nvPicPr>
                      <p:cNvPr id="2" name="Objekt 1">
                        <a:extLst>
                          <a:ext uri="{FF2B5EF4-FFF2-40B4-BE49-F238E27FC236}">
                            <a16:creationId xmlns:a16="http://schemas.microsoft.com/office/drawing/2014/main" id="{9E8245DF-4418-4D33-8946-F3A4E9B83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98232" y="-172720"/>
                        <a:ext cx="8231848" cy="5548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2D82205-CEFE-4C04-822A-5B674305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8068" y="6046146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  <a:r>
              <a:rPr lang="da-DK" dirty="0"/>
              <a:t>https://www.ellenmacarthurfoundation.org/circular-economy-diagram</a:t>
            </a:r>
          </a:p>
        </p:txBody>
      </p:sp>
    </p:spTree>
    <p:extLst>
      <p:ext uri="{BB962C8B-B14F-4D97-AF65-F5344CB8AC3E}">
        <p14:creationId xmlns:p14="http://schemas.microsoft.com/office/powerpoint/2010/main" val="59500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the Waste Hierarchy?">
            <a:extLst>
              <a:ext uri="{FF2B5EF4-FFF2-40B4-BE49-F238E27FC236}">
                <a16:creationId xmlns:a16="http://schemas.microsoft.com/office/drawing/2014/main" id="{0418F170-B463-45D2-96E5-F24B7C1A6F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" y="609601"/>
            <a:ext cx="7490815" cy="475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ladsholder til sidefod 1">
            <a:extLst>
              <a:ext uri="{FF2B5EF4-FFF2-40B4-BE49-F238E27FC236}">
                <a16:creationId xmlns:a16="http://schemas.microsoft.com/office/drawing/2014/main" id="{DF090E17-126D-4EDC-9F82-C894EEC97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4267" y="5715416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</a:p>
          <a:p>
            <a:r>
              <a:rPr lang="da-DK" dirty="0"/>
              <a:t>https://ismwaste.co.uk/help/what-is-the-waste-hierarchy</a:t>
            </a:r>
          </a:p>
        </p:txBody>
      </p:sp>
    </p:spTree>
    <p:extLst>
      <p:ext uri="{BB962C8B-B14F-4D97-AF65-F5344CB8AC3E}">
        <p14:creationId xmlns:p14="http://schemas.microsoft.com/office/powerpoint/2010/main" val="351262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19DEDE65-08FD-421E-BA56-09BB63DBA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975" y="214356"/>
            <a:ext cx="4421171" cy="6189638"/>
          </a:xfrm>
          <a:prstGeom prst="rect">
            <a:avLst/>
          </a:prstGeo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273333F-2EC1-4B85-B7A1-22E42621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81200" y="6461081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  <a:r>
              <a:rPr lang="da-DK" dirty="0"/>
              <a:t>https://www.circularity-gap.world/2024</a:t>
            </a:r>
          </a:p>
        </p:txBody>
      </p:sp>
    </p:spTree>
    <p:extLst>
      <p:ext uri="{BB962C8B-B14F-4D97-AF65-F5344CB8AC3E}">
        <p14:creationId xmlns:p14="http://schemas.microsoft.com/office/powerpoint/2010/main" val="3993012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4128B9C8-2941-47A4-B403-502B07661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816" y="136525"/>
            <a:ext cx="4430597" cy="6257245"/>
          </a:xfrm>
          <a:prstGeom prst="rect">
            <a:avLst/>
          </a:prstGeom>
        </p:spPr>
      </p:pic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411657B-D21E-4802-ACE3-5B0FE689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0714" y="6450944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  <a:r>
              <a:rPr lang="da-DK" dirty="0"/>
              <a:t>https://www.circularity-gap.world/denmark</a:t>
            </a:r>
          </a:p>
        </p:txBody>
      </p:sp>
    </p:spTree>
    <p:extLst>
      <p:ext uri="{BB962C8B-B14F-4D97-AF65-F5344CB8AC3E}">
        <p14:creationId xmlns:p14="http://schemas.microsoft.com/office/powerpoint/2010/main" val="679577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mmunikationsmateriale | Verdensmålene.dk">
            <a:extLst>
              <a:ext uri="{FF2B5EF4-FFF2-40B4-BE49-F238E27FC236}">
                <a16:creationId xmlns:a16="http://schemas.microsoft.com/office/drawing/2014/main" id="{3DD5C41D-67AC-4D73-B4B4-1E5102A1C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b="8972"/>
          <a:stretch/>
        </p:blipFill>
        <p:spPr bwMode="auto">
          <a:xfrm>
            <a:off x="268285" y="136525"/>
            <a:ext cx="8993511" cy="53043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331107E-40BA-419D-8F39-4E2C0062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6395" y="5929242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</a:p>
          <a:p>
            <a:r>
              <a:rPr lang="da-DK" dirty="0"/>
              <a:t>https://focus2030.org/Focus-2030-and-the-Sustainable-Development-Goals-at-the-heart-of-our-work</a:t>
            </a:r>
          </a:p>
        </p:txBody>
      </p:sp>
    </p:spTree>
    <p:extLst>
      <p:ext uri="{BB962C8B-B14F-4D97-AF65-F5344CB8AC3E}">
        <p14:creationId xmlns:p14="http://schemas.microsoft.com/office/powerpoint/2010/main" val="2369836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6808D-1893-43AF-907F-B03E36E2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Daniel </a:t>
            </a:r>
            <a:r>
              <a:rPr lang="da-DK" dirty="0" err="1"/>
              <a:t>Kahnemann</a:t>
            </a:r>
            <a:r>
              <a:rPr lang="da-DK" dirty="0"/>
              <a:t> Systems 1 and 2 </a:t>
            </a:r>
            <a:r>
              <a:rPr lang="da-DK" dirty="0" err="1"/>
              <a:t>Thinking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CB84837-80FD-459B-963A-13053814F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Thinking</a:t>
            </a:r>
            <a:r>
              <a:rPr lang="da-DK" dirty="0"/>
              <a:t> fast: Automatic, </a:t>
            </a:r>
            <a:r>
              <a:rPr lang="da-DK" dirty="0" err="1"/>
              <a:t>involuntary</a:t>
            </a:r>
            <a:endParaRPr lang="da-DK" dirty="0"/>
          </a:p>
          <a:p>
            <a:r>
              <a:rPr lang="da-DK" dirty="0" err="1"/>
              <a:t>Thinking</a:t>
            </a:r>
            <a:r>
              <a:rPr lang="da-DK" dirty="0"/>
              <a:t> </a:t>
            </a:r>
            <a:r>
              <a:rPr lang="da-DK" dirty="0" err="1"/>
              <a:t>slow</a:t>
            </a:r>
            <a:r>
              <a:rPr lang="da-DK" dirty="0"/>
              <a:t>: </a:t>
            </a:r>
            <a:r>
              <a:rPr lang="da-DK" dirty="0" err="1"/>
              <a:t>Effortful</a:t>
            </a:r>
            <a:r>
              <a:rPr lang="da-DK" dirty="0"/>
              <a:t>, </a:t>
            </a:r>
            <a:r>
              <a:rPr lang="da-DK" dirty="0" err="1"/>
              <a:t>deliberate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Change </a:t>
            </a:r>
            <a:r>
              <a:rPr lang="da-DK" dirty="0" err="1"/>
              <a:t>people’s</a:t>
            </a:r>
            <a:r>
              <a:rPr lang="da-DK" dirty="0"/>
              <a:t> </a:t>
            </a:r>
            <a:r>
              <a:rPr lang="da-DK" dirty="0" err="1"/>
              <a:t>behaviour</a:t>
            </a:r>
            <a:r>
              <a:rPr lang="da-DK" dirty="0"/>
              <a:t> by </a:t>
            </a:r>
            <a:r>
              <a:rPr lang="da-DK" dirty="0" err="1"/>
              <a:t>changing</a:t>
            </a:r>
            <a:endParaRPr lang="da-DK" dirty="0"/>
          </a:p>
          <a:p>
            <a:r>
              <a:rPr lang="da-DK" dirty="0"/>
              <a:t> </a:t>
            </a:r>
            <a:r>
              <a:rPr lang="da-DK" dirty="0" err="1"/>
              <a:t>their</a:t>
            </a:r>
            <a:r>
              <a:rPr lang="da-DK" dirty="0"/>
              <a:t> </a:t>
            </a:r>
            <a:r>
              <a:rPr lang="da-DK" dirty="0" err="1"/>
              <a:t>environment</a:t>
            </a:r>
            <a:r>
              <a:rPr lang="da-DK" dirty="0"/>
              <a:t> </a:t>
            </a:r>
          </a:p>
          <a:p>
            <a:r>
              <a:rPr lang="da-DK" dirty="0" err="1"/>
              <a:t>make</a:t>
            </a:r>
            <a:r>
              <a:rPr lang="da-DK" dirty="0"/>
              <a:t> </a:t>
            </a:r>
            <a:r>
              <a:rPr lang="da-DK" dirty="0" err="1"/>
              <a:t>desirable</a:t>
            </a:r>
            <a:r>
              <a:rPr lang="da-DK" dirty="0"/>
              <a:t> </a:t>
            </a:r>
            <a:r>
              <a:rPr lang="da-DK" dirty="0" err="1"/>
              <a:t>behaviour</a:t>
            </a:r>
            <a:r>
              <a:rPr lang="da-DK" dirty="0"/>
              <a:t> the </a:t>
            </a:r>
            <a:r>
              <a:rPr lang="da-DK" dirty="0" err="1"/>
              <a:t>natural</a:t>
            </a:r>
            <a:r>
              <a:rPr lang="da-DK" dirty="0"/>
              <a:t> </a:t>
            </a:r>
            <a:r>
              <a:rPr lang="da-DK" dirty="0" err="1"/>
              <a:t>choice</a:t>
            </a:r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60C6D1F-492E-436D-BA2F-237191E51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71676" y="5811838"/>
            <a:ext cx="4114800" cy="365125"/>
          </a:xfrm>
        </p:spPr>
        <p:txBody>
          <a:bodyPr/>
          <a:lstStyle/>
          <a:p>
            <a:r>
              <a:rPr lang="da-DK" b="1" dirty="0" err="1"/>
              <a:t>Quelle</a:t>
            </a:r>
            <a:r>
              <a:rPr lang="da-DK" b="1" dirty="0"/>
              <a:t>: </a:t>
            </a:r>
            <a:r>
              <a:rPr lang="da-DK" dirty="0"/>
              <a:t>https://thedecisionlab.com/reference-guide/philosophy/system-1-and-system-2-thinking</a:t>
            </a:r>
          </a:p>
        </p:txBody>
      </p:sp>
      <p:pic>
        <p:nvPicPr>
          <p:cNvPr id="5" name="Picture 2" descr="A side-by-side comparison of System 1 and System 2 thinking. On the left, System 1 is described as 'Fast,' 'Subconscious,' 'Automatic,' 'Everyday Decisions,' and 'Error Prone,' with corresponding icons illustrating each characteristic. On the right, System 2 is described as 'Slow,' 'Conscious,' 'Effortful,' 'Complex Decisions,' and 'Reliable,' with matching icons. The image visually contrasts the different attributes and functions of the two systems of thinking.">
            <a:extLst>
              <a:ext uri="{FF2B5EF4-FFF2-40B4-BE49-F238E27FC236}">
                <a16:creationId xmlns:a16="http://schemas.microsoft.com/office/drawing/2014/main" id="{C7C54AFA-C09F-4CCC-ACBE-F6D0A63DED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0" y="1530032"/>
            <a:ext cx="4511040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99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B11795-8C06-67AB-404F-D89EA5F6A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Behavioral</a:t>
            </a:r>
            <a:r>
              <a:rPr lang="da-DK" dirty="0"/>
              <a:t> Design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0613DAF-FDB5-1F52-338E-A011BD10D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Understand </a:t>
            </a:r>
            <a:r>
              <a:rPr lang="da-DK" dirty="0" err="1"/>
              <a:t>behaviour</a:t>
            </a:r>
            <a:r>
              <a:rPr lang="da-DK" dirty="0"/>
              <a:t> and </a:t>
            </a:r>
            <a:r>
              <a:rPr lang="da-DK" dirty="0" err="1"/>
              <a:t>psychology</a:t>
            </a:r>
            <a:r>
              <a:rPr lang="da-DK" dirty="0"/>
              <a:t> to </a:t>
            </a:r>
            <a:r>
              <a:rPr lang="da-DK" dirty="0" err="1"/>
              <a:t>create</a:t>
            </a:r>
            <a:r>
              <a:rPr lang="da-DK" dirty="0"/>
              <a:t> </a:t>
            </a:r>
            <a:r>
              <a:rPr lang="da-DK" dirty="0" err="1"/>
              <a:t>change</a:t>
            </a:r>
            <a:endParaRPr lang="da-DK" dirty="0"/>
          </a:p>
          <a:p>
            <a:r>
              <a:rPr lang="da-DK" dirty="0" err="1"/>
              <a:t>Use</a:t>
            </a:r>
            <a:r>
              <a:rPr lang="da-DK" dirty="0"/>
              <a:t> design to </a:t>
            </a:r>
            <a:r>
              <a:rPr lang="da-DK" dirty="0" err="1"/>
              <a:t>shape</a:t>
            </a:r>
            <a:r>
              <a:rPr lang="da-DK" dirty="0"/>
              <a:t> or </a:t>
            </a:r>
            <a:r>
              <a:rPr lang="da-DK" dirty="0" err="1"/>
              <a:t>influence</a:t>
            </a:r>
            <a:r>
              <a:rPr lang="da-DK" dirty="0"/>
              <a:t> human </a:t>
            </a:r>
            <a:r>
              <a:rPr lang="da-DK" dirty="0" err="1"/>
              <a:t>behaviour</a:t>
            </a:r>
            <a:r>
              <a:rPr lang="da-DK" dirty="0"/>
              <a:t> </a:t>
            </a:r>
          </a:p>
          <a:p>
            <a:r>
              <a:rPr lang="da-DK" dirty="0"/>
              <a:t>Frame </a:t>
            </a:r>
            <a:r>
              <a:rPr lang="da-DK" dirty="0" err="1"/>
              <a:t>sustainable</a:t>
            </a:r>
            <a:r>
              <a:rPr lang="da-DK" dirty="0"/>
              <a:t> </a:t>
            </a:r>
            <a:r>
              <a:rPr lang="da-DK" dirty="0" err="1"/>
              <a:t>choices</a:t>
            </a:r>
            <a:r>
              <a:rPr lang="da-DK" dirty="0"/>
              <a:t> </a:t>
            </a:r>
          </a:p>
          <a:p>
            <a:r>
              <a:rPr lang="da-DK" dirty="0"/>
              <a:t>Triggers – </a:t>
            </a:r>
            <a:r>
              <a:rPr lang="da-DK" dirty="0" err="1"/>
              <a:t>arouse</a:t>
            </a:r>
            <a:r>
              <a:rPr lang="da-DK" dirty="0"/>
              <a:t> </a:t>
            </a:r>
            <a:r>
              <a:rPr lang="da-DK" dirty="0" err="1"/>
              <a:t>curiosity</a:t>
            </a:r>
            <a:r>
              <a:rPr lang="da-DK" dirty="0"/>
              <a:t> and </a:t>
            </a:r>
            <a:r>
              <a:rPr lang="da-DK" dirty="0" err="1"/>
              <a:t>increase</a:t>
            </a:r>
            <a:r>
              <a:rPr lang="da-DK" dirty="0"/>
              <a:t> perception</a:t>
            </a:r>
          </a:p>
          <a:p>
            <a:r>
              <a:rPr lang="da-DK" dirty="0"/>
              <a:t>Action – </a:t>
            </a:r>
            <a:r>
              <a:rPr lang="da-DK" dirty="0" err="1"/>
              <a:t>generate</a:t>
            </a:r>
            <a:r>
              <a:rPr lang="da-DK" dirty="0"/>
              <a:t> </a:t>
            </a:r>
            <a:r>
              <a:rPr lang="da-DK" dirty="0" err="1"/>
              <a:t>behaviour</a:t>
            </a:r>
            <a:endParaRPr lang="da-DK" dirty="0"/>
          </a:p>
          <a:p>
            <a:r>
              <a:rPr lang="da-DK" dirty="0"/>
              <a:t>Variable </a:t>
            </a:r>
            <a:r>
              <a:rPr lang="da-DK" dirty="0" err="1"/>
              <a:t>rewards</a:t>
            </a:r>
            <a:r>
              <a:rPr lang="da-DK" dirty="0"/>
              <a:t> – </a:t>
            </a:r>
            <a:r>
              <a:rPr lang="da-DK" dirty="0" err="1"/>
              <a:t>optimize</a:t>
            </a:r>
            <a:r>
              <a:rPr lang="da-DK" dirty="0"/>
              <a:t> </a:t>
            </a:r>
            <a:r>
              <a:rPr lang="da-DK" dirty="0" err="1"/>
              <a:t>experience</a:t>
            </a:r>
            <a:endParaRPr lang="da-DK" dirty="0"/>
          </a:p>
          <a:p>
            <a:r>
              <a:rPr lang="da-DK" dirty="0"/>
              <a:t>Investment – </a:t>
            </a:r>
            <a:r>
              <a:rPr lang="da-DK" dirty="0" err="1"/>
              <a:t>forming</a:t>
            </a:r>
            <a:r>
              <a:rPr lang="da-DK" dirty="0"/>
              <a:t> habits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425727-D656-4596-92E6-20748547C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46760" y="6317615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25455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65608-42C2-4B97-88FD-E3C5856FC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Digitainability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7B63999-A977-4A57-A67D-C84357583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Promote </a:t>
            </a:r>
            <a:r>
              <a:rPr lang="da-DK" dirty="0" err="1"/>
              <a:t>sustainability</a:t>
            </a:r>
            <a:r>
              <a:rPr lang="da-DK" dirty="0"/>
              <a:t> </a:t>
            </a:r>
            <a:r>
              <a:rPr lang="da-DK" dirty="0" err="1"/>
              <a:t>through</a:t>
            </a:r>
            <a:r>
              <a:rPr lang="da-DK" dirty="0"/>
              <a:t> </a:t>
            </a:r>
            <a:r>
              <a:rPr lang="da-DK" dirty="0" err="1"/>
              <a:t>digitalization</a:t>
            </a:r>
            <a:endParaRPr lang="da-DK" dirty="0"/>
          </a:p>
          <a:p>
            <a:r>
              <a:rPr lang="da-DK" dirty="0" err="1"/>
              <a:t>Manage</a:t>
            </a:r>
            <a:r>
              <a:rPr lang="da-DK" dirty="0"/>
              <a:t> </a:t>
            </a:r>
            <a:r>
              <a:rPr lang="da-DK" dirty="0" err="1"/>
              <a:t>carbon</a:t>
            </a:r>
            <a:r>
              <a:rPr lang="da-DK" dirty="0"/>
              <a:t> </a:t>
            </a:r>
            <a:r>
              <a:rPr lang="da-DK" dirty="0" err="1"/>
              <a:t>footprint</a:t>
            </a:r>
            <a:r>
              <a:rPr lang="da-DK" dirty="0"/>
              <a:t> and </a:t>
            </a:r>
            <a:r>
              <a:rPr lang="da-DK" dirty="0" err="1"/>
              <a:t>energy</a:t>
            </a:r>
            <a:r>
              <a:rPr lang="da-DK" dirty="0"/>
              <a:t> </a:t>
            </a:r>
            <a:r>
              <a:rPr lang="da-DK" dirty="0" err="1"/>
              <a:t>consumption</a:t>
            </a:r>
            <a:r>
              <a:rPr lang="da-DK" dirty="0"/>
              <a:t> of digital solutions</a:t>
            </a:r>
          </a:p>
          <a:p>
            <a:r>
              <a:rPr lang="da-DK" dirty="0" err="1"/>
              <a:t>Transparency</a:t>
            </a:r>
            <a:r>
              <a:rPr lang="da-DK" dirty="0"/>
              <a:t> in ESG </a:t>
            </a:r>
            <a:r>
              <a:rPr lang="da-DK" dirty="0" err="1"/>
              <a:t>reporting</a:t>
            </a:r>
            <a:r>
              <a:rPr lang="da-DK" dirty="0"/>
              <a:t> </a:t>
            </a:r>
            <a:r>
              <a:rPr lang="da-DK" dirty="0" err="1"/>
              <a:t>requires</a:t>
            </a:r>
            <a:r>
              <a:rPr lang="da-DK" dirty="0"/>
              <a:t> </a:t>
            </a:r>
            <a:r>
              <a:rPr lang="da-DK" dirty="0" err="1"/>
              <a:t>digitalization</a:t>
            </a:r>
            <a:endParaRPr lang="da-DK" dirty="0"/>
          </a:p>
          <a:p>
            <a:r>
              <a:rPr lang="da-DK" dirty="0"/>
              <a:t>Beyond </a:t>
            </a:r>
            <a:r>
              <a:rPr lang="da-DK" dirty="0" err="1"/>
              <a:t>optimization</a:t>
            </a:r>
            <a:r>
              <a:rPr lang="da-DK" dirty="0"/>
              <a:t> and </a:t>
            </a:r>
            <a:r>
              <a:rPr lang="da-DK" dirty="0" err="1"/>
              <a:t>cost</a:t>
            </a:r>
            <a:r>
              <a:rPr lang="da-DK" dirty="0"/>
              <a:t> </a:t>
            </a:r>
            <a:r>
              <a:rPr lang="da-DK" dirty="0" err="1"/>
              <a:t>savings</a:t>
            </a:r>
            <a:endParaRPr lang="da-DK" dirty="0"/>
          </a:p>
          <a:p>
            <a:r>
              <a:rPr lang="da-DK" dirty="0" err="1"/>
              <a:t>Sustainable</a:t>
            </a:r>
            <a:r>
              <a:rPr lang="da-DK" dirty="0"/>
              <a:t> digital transformation</a:t>
            </a:r>
          </a:p>
          <a:p>
            <a:r>
              <a:rPr lang="da-DK" dirty="0" err="1"/>
              <a:t>Sustainable</a:t>
            </a:r>
            <a:r>
              <a:rPr lang="da-DK" dirty="0"/>
              <a:t> design</a:t>
            </a:r>
          </a:p>
          <a:p>
            <a:endParaRPr lang="da-DK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B067570-E721-458C-9D31-556B8598D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0440" y="6223318"/>
            <a:ext cx="4114800" cy="365125"/>
          </a:xfrm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0772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0E92BA9-CEFF-4F04-810F-076ABE80D2A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82CD94-2F64-4392-BF94-A95566E89382}">
  <ds:schemaRefs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396f4933-45b4-4d79-9738-ac9152f1e75b"/>
    <ds:schemaRef ds:uri="http://schemas.microsoft.com/office/infopath/2007/PartnerControls"/>
    <ds:schemaRef ds:uri="eec66f83-e1d9-4be2-a4b8-ddf322c62a40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BFBCB7E-5C38-473F-97B2-BAC5C9D557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396</Words>
  <Application>Microsoft Office PowerPoint</Application>
  <PresentationFormat>Widescreen</PresentationFormat>
  <Paragraphs>49</Paragraphs>
  <Slides>12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Office-tema</vt:lpstr>
      <vt:lpstr>Acrobat Document</vt:lpstr>
      <vt:lpstr>Sustainability Didactics FMS TE-BM6 English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Daniel Kahnemann Systems 1 and 2 Thinking</vt:lpstr>
      <vt:lpstr>Behavioral Design</vt:lpstr>
      <vt:lpstr>Digitainability</vt:lpstr>
      <vt:lpstr>Task for Groups</vt:lpstr>
      <vt:lpstr>Inspiration for Groupwork</vt:lpstr>
      <vt:lpstr>Inspiration for Groupwork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David Nguyen</dc:creator>
  <cp:lastModifiedBy>Camilla Hyldahl Grøn</cp:lastModifiedBy>
  <cp:revision>20</cp:revision>
  <dcterms:created xsi:type="dcterms:W3CDTF">2024-11-11T07:27:29Z</dcterms:created>
  <dcterms:modified xsi:type="dcterms:W3CDTF">2026-04-27T06:07:25Z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Order">
    <vt:r8>67200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