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418" r:id="rId6"/>
    <p:sldId id="2419" r:id="rId7"/>
    <p:sldId id="2421" r:id="rId8"/>
    <p:sldId id="2417" r:id="rId9"/>
    <p:sldId id="2410" r:id="rId10"/>
    <p:sldId id="2411" r:id="rId11"/>
    <p:sldId id="2412" r:id="rId12"/>
    <p:sldId id="2413" r:id="rId13"/>
    <p:sldId id="2422" r:id="rId14"/>
    <p:sldId id="272" r:id="rId15"/>
    <p:sldId id="2414" r:id="rId16"/>
    <p:sldId id="2420" r:id="rId17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B8B78E-70E5-406B-97D2-DCF7C1EB3AB2}" v="3" dt="2026-04-21T06:47:33.2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/>
    <p:restoredTop sz="94641"/>
  </p:normalViewPr>
  <p:slideViewPr>
    <p:cSldViewPr snapToGrid="0">
      <p:cViewPr varScale="1">
        <p:scale>
          <a:sx n="70" d="100"/>
          <a:sy n="70" d="100"/>
        </p:scale>
        <p:origin x="5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custSel modSld">
      <pc:chgData name="Camilla Hyldahl Grøn" userId="a4ea85f2-bdd2-4d4a-855b-19ebe7fc7cda" providerId="ADAL" clId="{A57A787F-CB6B-42AB-B5C7-FE5EBB6E79DE}" dt="2026-04-17T05:26:24.041" v="18" actId="478"/>
      <pc:docMkLst>
        <pc:docMk/>
      </pc:docMkLst>
      <pc:sldChg chg="delSp mod">
        <pc:chgData name="Camilla Hyldahl Grøn" userId="a4ea85f2-bdd2-4d4a-855b-19ebe7fc7cda" providerId="ADAL" clId="{A57A787F-CB6B-42AB-B5C7-FE5EBB6E79DE}" dt="2026-04-17T05:24:02.415" v="0" actId="478"/>
        <pc:sldMkLst>
          <pc:docMk/>
          <pc:sldMk cId="0" sldId="257"/>
        </pc:sldMkLst>
      </pc:sldChg>
      <pc:sldChg chg="delSp mod">
        <pc:chgData name="Camilla Hyldahl Grøn" userId="a4ea85f2-bdd2-4d4a-855b-19ebe7fc7cda" providerId="ADAL" clId="{A57A787F-CB6B-42AB-B5C7-FE5EBB6E79DE}" dt="2026-04-17T05:24:25.823" v="5" actId="478"/>
        <pc:sldMkLst>
          <pc:docMk/>
          <pc:sldMk cId="1122581378" sldId="2410"/>
        </pc:sldMkLst>
      </pc:sldChg>
      <pc:sldChg chg="delSp modSp mod">
        <pc:chgData name="Camilla Hyldahl Grøn" userId="a4ea85f2-bdd2-4d4a-855b-19ebe7fc7cda" providerId="ADAL" clId="{A57A787F-CB6B-42AB-B5C7-FE5EBB6E79DE}" dt="2026-04-17T05:24:32.208" v="7" actId="478"/>
        <pc:sldMkLst>
          <pc:docMk/>
          <pc:sldMk cId="3795129726" sldId="2412"/>
        </pc:sldMkLst>
      </pc:sldChg>
      <pc:sldChg chg="delSp mod">
        <pc:chgData name="Camilla Hyldahl Grøn" userId="a4ea85f2-bdd2-4d4a-855b-19ebe7fc7cda" providerId="ADAL" clId="{A57A787F-CB6B-42AB-B5C7-FE5EBB6E79DE}" dt="2026-04-17T05:24:35.205" v="8" actId="478"/>
        <pc:sldMkLst>
          <pc:docMk/>
          <pc:sldMk cId="3557720447" sldId="2413"/>
        </pc:sldMkLst>
      </pc:sldChg>
      <pc:sldChg chg="addSp delSp modSp mod">
        <pc:chgData name="Camilla Hyldahl Grøn" userId="a4ea85f2-bdd2-4d4a-855b-19ebe7fc7cda" providerId="ADAL" clId="{A57A787F-CB6B-42AB-B5C7-FE5EBB6E79DE}" dt="2026-04-17T05:26:10.197" v="16" actId="478"/>
        <pc:sldMkLst>
          <pc:docMk/>
          <pc:sldMk cId="0" sldId="2414"/>
        </pc:sldMkLst>
        <pc:spChg chg="mod">
          <ac:chgData name="Camilla Hyldahl Grøn" userId="a4ea85f2-bdd2-4d4a-855b-19ebe7fc7cda" providerId="ADAL" clId="{A57A787F-CB6B-42AB-B5C7-FE5EBB6E79DE}" dt="2026-04-17T05:25:47.537" v="12" actId="20577"/>
          <ac:spMkLst>
            <pc:docMk/>
            <pc:sldMk cId="0" sldId="2414"/>
            <ac:spMk id="4" creationId="{5BCE2DEC-A105-C1CE-1F25-A96E4136E54A}"/>
          </ac:spMkLst>
        </pc:spChg>
        <pc:picChg chg="mod">
          <ac:chgData name="Camilla Hyldahl Grøn" userId="a4ea85f2-bdd2-4d4a-855b-19ebe7fc7cda" providerId="ADAL" clId="{A57A787F-CB6B-42AB-B5C7-FE5EBB6E79DE}" dt="2026-04-17T05:25:34.507" v="9" actId="1076"/>
          <ac:picMkLst>
            <pc:docMk/>
            <pc:sldMk cId="0" sldId="2414"/>
            <ac:picMk id="6" creationId="{34E29A16-79E4-5C38-28E2-4D91D1EE83D8}"/>
          </ac:picMkLst>
        </pc:picChg>
      </pc:sldChg>
      <pc:sldChg chg="delSp mod">
        <pc:chgData name="Camilla Hyldahl Grøn" userId="a4ea85f2-bdd2-4d4a-855b-19ebe7fc7cda" providerId="ADAL" clId="{A57A787F-CB6B-42AB-B5C7-FE5EBB6E79DE}" dt="2026-04-17T05:24:22.582" v="4" actId="478"/>
        <pc:sldMkLst>
          <pc:docMk/>
          <pc:sldMk cId="3142967873" sldId="2417"/>
        </pc:sldMkLst>
      </pc:sldChg>
      <pc:sldChg chg="delSp mod">
        <pc:chgData name="Camilla Hyldahl Grøn" userId="a4ea85f2-bdd2-4d4a-855b-19ebe7fc7cda" providerId="ADAL" clId="{A57A787F-CB6B-42AB-B5C7-FE5EBB6E79DE}" dt="2026-04-17T05:24:08.021" v="1" actId="478"/>
        <pc:sldMkLst>
          <pc:docMk/>
          <pc:sldMk cId="3321998326" sldId="2418"/>
        </pc:sldMkLst>
      </pc:sldChg>
      <pc:sldChg chg="delSp mod">
        <pc:chgData name="Camilla Hyldahl Grøn" userId="a4ea85f2-bdd2-4d4a-855b-19ebe7fc7cda" providerId="ADAL" clId="{A57A787F-CB6B-42AB-B5C7-FE5EBB6E79DE}" dt="2026-04-17T05:24:14.542" v="2" actId="478"/>
        <pc:sldMkLst>
          <pc:docMk/>
          <pc:sldMk cId="1484042146" sldId="2419"/>
        </pc:sldMkLst>
      </pc:sldChg>
      <pc:sldChg chg="delSp modSp mod">
        <pc:chgData name="Camilla Hyldahl Grøn" userId="a4ea85f2-bdd2-4d4a-855b-19ebe7fc7cda" providerId="ADAL" clId="{A57A787F-CB6B-42AB-B5C7-FE5EBB6E79DE}" dt="2026-04-17T05:26:24.041" v="18" actId="478"/>
        <pc:sldMkLst>
          <pc:docMk/>
          <pc:sldMk cId="3067151568" sldId="2420"/>
        </pc:sldMkLst>
        <pc:picChg chg="mod">
          <ac:chgData name="Camilla Hyldahl Grøn" userId="a4ea85f2-bdd2-4d4a-855b-19ebe7fc7cda" providerId="ADAL" clId="{A57A787F-CB6B-42AB-B5C7-FE5EBB6E79DE}" dt="2026-04-17T05:26:16.178" v="17" actId="14100"/>
          <ac:picMkLst>
            <pc:docMk/>
            <pc:sldMk cId="3067151568" sldId="2420"/>
            <ac:picMk id="6" creationId="{2113574B-22D4-2B11-F2A0-F3E314983A34}"/>
          </ac:picMkLst>
        </pc:picChg>
      </pc:sldChg>
      <pc:sldChg chg="delSp mod">
        <pc:chgData name="Camilla Hyldahl Grøn" userId="a4ea85f2-bdd2-4d4a-855b-19ebe7fc7cda" providerId="ADAL" clId="{A57A787F-CB6B-42AB-B5C7-FE5EBB6E79DE}" dt="2026-04-17T05:24:18.687" v="3" actId="478"/>
        <pc:sldMkLst>
          <pc:docMk/>
          <pc:sldMk cId="622343076" sldId="2421"/>
        </pc:sldMkLst>
      </pc:sldChg>
    </pc:docChg>
  </pc:docChgLst>
  <pc:docChgLst>
    <pc:chgData name="Camilla Hyldahl Grøn - CAHG" userId="a4ea85f2-bdd2-4d4a-855b-19ebe7fc7cda" providerId="ADAL" clId="{A57A787F-CB6B-42AB-B5C7-FE5EBB6E79DE}"/>
    <pc:docChg chg="addSld modSld">
      <pc:chgData name="Camilla Hyldahl Grøn - CAHG" userId="a4ea85f2-bdd2-4d4a-855b-19ebe7fc7cda" providerId="ADAL" clId="{A57A787F-CB6B-42AB-B5C7-FE5EBB6E79DE}" dt="2026-04-21T06:47:33.209" v="10"/>
      <pc:docMkLst>
        <pc:docMk/>
      </pc:docMkLst>
      <pc:sldChg chg="addSp modSp mod">
        <pc:chgData name="Camilla Hyldahl Grøn - CAHG" userId="a4ea85f2-bdd2-4d4a-855b-19ebe7fc7cda" providerId="ADAL" clId="{A57A787F-CB6B-42AB-B5C7-FE5EBB6E79DE}" dt="2026-04-21T06:41:12.249" v="3" actId="1076"/>
        <pc:sldMkLst>
          <pc:docMk/>
          <pc:sldMk cId="0" sldId="257"/>
        </pc:sldMkLst>
        <pc:spChg chg="add mod">
          <ac:chgData name="Camilla Hyldahl Grøn - CAHG" userId="a4ea85f2-bdd2-4d4a-855b-19ebe7fc7cda" providerId="ADAL" clId="{A57A787F-CB6B-42AB-B5C7-FE5EBB6E79DE}" dt="2026-04-21T06:41:12.249" v="3" actId="1076"/>
          <ac:spMkLst>
            <pc:docMk/>
            <pc:sldMk cId="0" sldId="257"/>
            <ac:spMk id="3" creationId="{03240EA7-8854-075E-D237-D52FD58C9594}"/>
          </ac:spMkLst>
        </pc:spChg>
      </pc:sldChg>
      <pc:sldChg chg="modSp mod">
        <pc:chgData name="Camilla Hyldahl Grøn - CAHG" userId="a4ea85f2-bdd2-4d4a-855b-19ebe7fc7cda" providerId="ADAL" clId="{A57A787F-CB6B-42AB-B5C7-FE5EBB6E79DE}" dt="2026-04-21T06:47:33.209" v="10"/>
        <pc:sldMkLst>
          <pc:docMk/>
          <pc:sldMk cId="3557720447" sldId="2413"/>
        </pc:sldMkLst>
        <pc:spChg chg="mod">
          <ac:chgData name="Camilla Hyldahl Grøn - CAHG" userId="a4ea85f2-bdd2-4d4a-855b-19ebe7fc7cda" providerId="ADAL" clId="{A57A787F-CB6B-42AB-B5C7-FE5EBB6E79DE}" dt="2026-04-21T06:47:33.209" v="10"/>
          <ac:spMkLst>
            <pc:docMk/>
            <pc:sldMk cId="3557720447" sldId="2413"/>
            <ac:spMk id="2" creationId="{EAFEF495-B118-AEEE-6AA2-905716CF396D}"/>
          </ac:spMkLst>
        </pc:spChg>
        <pc:spChg chg="mod">
          <ac:chgData name="Camilla Hyldahl Grøn - CAHG" userId="a4ea85f2-bdd2-4d4a-855b-19ebe7fc7cda" providerId="ADAL" clId="{A57A787F-CB6B-42AB-B5C7-FE5EBB6E79DE}" dt="2026-04-21T06:46:37.049" v="9" actId="20577"/>
          <ac:spMkLst>
            <pc:docMk/>
            <pc:sldMk cId="3557720447" sldId="2413"/>
            <ac:spMk id="3" creationId="{8EF7D348-170E-3F5A-438A-62B1A631960F}"/>
          </ac:spMkLst>
        </pc:spChg>
      </pc:sldChg>
      <pc:sldChg chg="addSp modSp">
        <pc:chgData name="Camilla Hyldahl Grøn - CAHG" userId="a4ea85f2-bdd2-4d4a-855b-19ebe7fc7cda" providerId="ADAL" clId="{A57A787F-CB6B-42AB-B5C7-FE5EBB6E79DE}" dt="2026-04-21T06:41:15.015" v="4"/>
        <pc:sldMkLst>
          <pc:docMk/>
          <pc:sldMk cId="3321998326" sldId="2418"/>
        </pc:sldMkLst>
        <pc:spChg chg="add mod">
          <ac:chgData name="Camilla Hyldahl Grøn - CAHG" userId="a4ea85f2-bdd2-4d4a-855b-19ebe7fc7cda" providerId="ADAL" clId="{A57A787F-CB6B-42AB-B5C7-FE5EBB6E79DE}" dt="2026-04-21T06:41:15.015" v="4"/>
          <ac:spMkLst>
            <pc:docMk/>
            <pc:sldMk cId="3321998326" sldId="2418"/>
            <ac:spMk id="3" creationId="{4096576A-905F-76FF-2A7F-B7EEEB8AB479}"/>
          </ac:spMkLst>
        </pc:spChg>
      </pc:sldChg>
      <pc:sldChg chg="add">
        <pc:chgData name="Camilla Hyldahl Grøn - CAHG" userId="a4ea85f2-bdd2-4d4a-855b-19ebe7fc7cda" providerId="ADAL" clId="{A57A787F-CB6B-42AB-B5C7-FE5EBB6E79DE}" dt="2026-04-21T06:44:46.558" v="5" actId="2890"/>
        <pc:sldMkLst>
          <pc:docMk/>
          <pc:sldMk cId="216034834" sldId="242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8C817-1E00-22BB-0DE5-A8CC5A4F9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7295D-F0D5-02BD-F5C9-8C5FE4E6C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7919-AE59-5C25-FA9F-5477BA81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4A2C3-BF78-3D4E-C178-975BB13B4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79A5-7FFC-107F-F52E-61ABCFEA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039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2F6D-073C-F11D-F112-CC50E490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810D0-EACA-C0F9-289B-65F989D14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4CFAE-AD49-C03F-AF33-1D211F03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1F93-5ADC-2B7E-F0D5-75886BFD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CD0D-7733-23CF-CF74-074237A6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178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9B78D-FB6E-9E51-18C7-254FE3DCD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CF2F6-C7F5-32F6-97DD-738C9AF07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C1547-504E-CDC0-4AF3-99398213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4F609-F319-E021-115C-D981C604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AEEE4-7A3D-374A-2194-0FC20F8E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917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4800" y="-3600"/>
            <a:ext cx="12201600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000" y="1880830"/>
            <a:ext cx="9313067" cy="1915909"/>
          </a:xfrm>
        </p:spPr>
        <p:txBody>
          <a:bodyPr wrap="square" anchor="t" anchorCtr="0">
            <a:spAutoFit/>
          </a:bodyPr>
          <a:lstStyle>
            <a:lvl1pPr>
              <a:lnSpc>
                <a:spcPct val="83000"/>
              </a:lnSpc>
              <a:defRPr sz="5000"/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584" y="4077072"/>
            <a:ext cx="9243483" cy="600472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noProof="0"/>
              <a:t>Klik for at redigere undertiteltypografien i masteren</a:t>
            </a:r>
            <a:endParaRPr lang="da-DK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3483" y="6303600"/>
            <a:ext cx="1509183" cy="224644"/>
          </a:xfrm>
        </p:spPr>
        <p:txBody>
          <a:bodyPr anchor="b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www.ibc.dk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 dirty="0"/>
          </a:p>
        </p:txBody>
      </p:sp>
      <p:pic>
        <p:nvPicPr>
          <p:cNvPr id="11" name="Picture 10" descr="EtBedreStedAtLaere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75387" y="6318096"/>
            <a:ext cx="2433523" cy="237744"/>
          </a:xfrm>
          <a:prstGeom prst="rect">
            <a:avLst/>
          </a:prstGeom>
        </p:spPr>
      </p:pic>
      <p:pic>
        <p:nvPicPr>
          <p:cNvPr id="12" name="Picture 11" descr="Logo-Sort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0392141" y="11688"/>
            <a:ext cx="1742400" cy="1535218"/>
          </a:xfrm>
          <a:prstGeom prst="rect">
            <a:avLst/>
          </a:prstGeom>
        </p:spPr>
      </p:pic>
      <p:sp>
        <p:nvSpPr>
          <p:cNvPr id="15" name="Text Box 5"/>
          <p:cNvSpPr txBox="1">
            <a:spLocks noChangeArrowheads="1"/>
          </p:cNvSpPr>
          <p:nvPr userDrawn="1"/>
        </p:nvSpPr>
        <p:spPr bwMode="auto">
          <a:xfrm>
            <a:off x="-2448949" y="2060576"/>
            <a:ext cx="2311365" cy="15927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900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900" baseline="0" dirty="0">
                <a:solidFill>
                  <a:schemeClr val="bg1"/>
                </a:solidFill>
              </a:rPr>
              <a:t>Klik på </a:t>
            </a:r>
            <a:r>
              <a:rPr lang="da-DK" sz="900" baseline="0" dirty="0" err="1">
                <a:solidFill>
                  <a:schemeClr val="bg1"/>
                </a:solidFill>
              </a:rPr>
              <a:t>billed-</a:t>
            </a:r>
            <a:r>
              <a:rPr lang="da-DK" sz="900" dirty="0" err="1">
                <a:solidFill>
                  <a:schemeClr val="bg1"/>
                </a:solidFill>
              </a:rPr>
              <a:t>ikonet</a:t>
            </a:r>
            <a:r>
              <a:rPr lang="da-DK" sz="900" dirty="0">
                <a:solidFill>
                  <a:schemeClr val="bg1"/>
                </a:solidFill>
              </a:rPr>
              <a:t>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midt på </a:t>
            </a:r>
            <a:r>
              <a:rPr lang="da-DK" sz="900" dirty="0" err="1">
                <a:solidFill>
                  <a:schemeClr val="bg1"/>
                </a:solidFill>
              </a:rPr>
              <a:t>slidet</a:t>
            </a:r>
            <a:r>
              <a:rPr lang="da-DK" sz="900" dirty="0">
                <a:solidFill>
                  <a:schemeClr val="bg1"/>
                </a:solidFill>
              </a:rPr>
              <a:t>.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Find</a:t>
            </a:r>
            <a:r>
              <a:rPr lang="da-DK" sz="900" baseline="0" dirty="0">
                <a:solidFill>
                  <a:schemeClr val="bg1"/>
                </a:solidFill>
              </a:rPr>
              <a:t> dit nye billede</a:t>
            </a:r>
            <a:r>
              <a:rPr lang="da-DK" sz="900" dirty="0">
                <a:solidFill>
                  <a:schemeClr val="bg1"/>
                </a:solidFill>
              </a:rPr>
              <a:t>,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højreklik på billedet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Hvis du ikke kan få</a:t>
            </a:r>
            <a:r>
              <a:rPr lang="da-DK" sz="900" b="1" baseline="0" dirty="0">
                <a:solidFill>
                  <a:schemeClr val="bg1"/>
                </a:solidFill>
              </a:rPr>
              <a:t> fat i </a:t>
            </a:r>
            <a:r>
              <a:rPr lang="da-DK" sz="900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900" b="1" baseline="0" dirty="0">
                <a:solidFill>
                  <a:schemeClr val="bg1"/>
                </a:solidFill>
              </a:rPr>
              <a:t>; </a:t>
            </a:r>
            <a:r>
              <a:rPr lang="da-DK" sz="900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900" b="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255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D2B-989B-36D1-90FB-9CF6F55A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D4A4-0A08-DC72-138C-4ACEB331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D9A1-B990-4E67-2B48-EA12756D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91152-A778-2B92-F2BD-E9C0E589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EB792-BA4F-FE6F-6A94-F1625C66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891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4681-4387-396C-BCA5-D0BDAAF2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57340-00E5-7E08-5754-65BAB142B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D1AF9-F73E-0707-7FCA-824A9691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5B62-3CE0-79EC-2247-6AED13D5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DC9-F8E1-AF9C-5F69-8AEB0BB4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0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D602-D1E8-1C01-09C0-E4F2EAF4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0347-0A0A-4DBA-F63D-0D5FDC6B6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8008A-8FF5-1FAC-4AEA-4D9ED4983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9AE75-7258-31BA-F748-4CABBD2C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7D2DB-0013-E8E6-DAEC-1889B9FF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08824-355E-CDFA-ADBA-BF5BEC30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256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AFAD-86A0-0883-7F0F-F4A31CF3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B7F78-5EA7-DD1D-C5B2-DA73861E7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8E3296-28BF-0432-7A08-B55F50793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C87AD-7D80-314A-1B9C-EE0A69D15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E62AE-7E52-DC0C-B102-CB682509B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E3544-D184-D4BE-03FF-00AF57938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998E51-15CE-8CE4-63E7-1118BE5C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16678-B8C0-5117-20DA-BC61C1CC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63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B0AB-8237-C761-7181-D55AF801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44056-0627-1B24-0228-3F3DF58F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2FD70-1773-323B-1A11-6F74C455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C2E1A-C2EA-FA0D-42B3-4B924166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9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2377B-B8F6-9930-53CF-3ACA978A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580F21-FFDF-74F0-4A8E-4A4657A7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450F4-92CA-F21E-0CB5-041B2495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56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561BD-45C9-590C-1A14-6D570FD1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A595-2FE6-6D02-6BB9-2B518302D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D0922-73C5-26DE-41F5-80E0A5374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E266A-8D92-6329-0968-ED9C70A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11420-67A3-ACD7-DB44-53B1FD64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9D40B-3F5A-48AE-FB92-0362CC0D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109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764D2-88AB-33DF-B0EC-9789BC46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16EB2-A2DF-DFAE-DB73-40C80EF39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1489B-416C-D805-E26B-769207D07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8BEF5-E1E6-225B-5141-667AE422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9377C-E50B-ABC7-D4DF-AE91DA86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FA4AB-4ECF-6151-3F62-C971FBD9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486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DA18AB-4DC8-5003-387B-AE0B6E13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5ABD5-455F-8F05-55BF-4472B8184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1E046-8EE0-1223-6B0A-3F501F4A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610B-55E0-97EE-15AB-FEA54E135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54E56-9801-051D-A5C4-B8A5F321D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DEF0B005-E63E-134F-C419-F4D3AE6D002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552429" y="6176964"/>
            <a:ext cx="2801372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6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innerdevelopmentgoals.org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danskindustri.dk/vi-radgiver-dig/virksomhedsregler-og-varktojer/esg/hvad-er-esg-og-baredygtighed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st.dk/da/Statistik/temaer/SDG/danske-maalepunkte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6858000" y="2534477"/>
            <a:ext cx="4854624" cy="1944507"/>
          </a:xfrm>
        </p:spPr>
        <p:txBody>
          <a:bodyPr/>
          <a:lstStyle/>
          <a:p>
            <a:r>
              <a:rPr lang="de-D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UN‑Nachhaltigkeitsziele</a:t>
            </a:r>
            <a:br>
              <a:rPr lang="de-D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Arbeitsumwelt</a:t>
            </a:r>
            <a:br>
              <a:rPr lang="de-D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Wohlbefinden und Resilienz</a:t>
            </a:r>
          </a:p>
        </p:txBody>
      </p:sp>
      <p:pic>
        <p:nvPicPr>
          <p:cNvPr id="13" name="Picture 12" descr="EtBedreStedAtLaere-Sort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55540" y="6318096"/>
            <a:ext cx="1825142" cy="237744"/>
          </a:xfrm>
          <a:prstGeom prst="rect">
            <a:avLst/>
          </a:prstGeom>
        </p:spPr>
      </p:pic>
      <p:pic>
        <p:nvPicPr>
          <p:cNvPr id="2050" name="Picture 2" descr="Vægramme med banner - 17 verdensmål, Logo med mål | EXAKT">
            <a:extLst>
              <a:ext uri="{FF2B5EF4-FFF2-40B4-BE49-F238E27FC236}">
                <a16:creationId xmlns:a16="http://schemas.microsoft.com/office/drawing/2014/main" id="{DF001F52-BC7A-857C-3029-87A754AAA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92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9">
            <a:extLst>
              <a:ext uri="{FF2B5EF4-FFF2-40B4-BE49-F238E27FC236}">
                <a16:creationId xmlns:a16="http://schemas.microsoft.com/office/drawing/2014/main" id="{151CA561-C0E7-2B1B-4496-DDBB90DED21E}"/>
              </a:ext>
            </a:extLst>
          </p:cNvPr>
          <p:cNvSpPr txBox="1">
            <a:spLocks/>
          </p:cNvSpPr>
          <p:nvPr/>
        </p:nvSpPr>
        <p:spPr>
          <a:xfrm>
            <a:off x="61994" y="6581771"/>
            <a:ext cx="6580102" cy="2762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 err="1"/>
              <a:t>Quelle</a:t>
            </a:r>
            <a:r>
              <a:rPr lang="da-DK" sz="1400" dirty="0"/>
              <a:t>: https://www.verdensmaal.org/materialer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3240EA7-8854-075E-D237-D52FD58C9594}"/>
              </a:ext>
            </a:extLst>
          </p:cNvPr>
          <p:cNvSpPr/>
          <p:nvPr/>
        </p:nvSpPr>
        <p:spPr>
          <a:xfrm>
            <a:off x="10435472" y="-4292"/>
            <a:ext cx="1659118" cy="15888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870A8-F789-1133-6336-83257DAA2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D8B193-FD9F-696F-E81B-326DD7C27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064" y="429721"/>
            <a:ext cx="10657953" cy="616930"/>
          </a:xfrm>
        </p:spPr>
        <p:txBody>
          <a:bodyPr>
            <a:normAutofit fontScale="90000"/>
          </a:bodyPr>
          <a:lstStyle/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 hängen die UN‑Nachhaltigkeitsziele, Arbeitsschutz und Wohlbefinden zusammen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36EE751-7784-A055-C7BE-C742854EB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Welche Maßnahmen ergreifen Sie in Bezug auf die oben genannten Teilziele</a:t>
            </a:r>
          </a:p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Gibt es in Ihrem Unternehmen ein Bewusstsein für deren Bedeutung</a:t>
            </a:r>
          </a:p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 gut kennen Sie die Nachhaltigkeitsziele und Unterziele, und wie arbeiten Sie gegebenenfalls damit</a:t>
            </a:r>
          </a:p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Haben Sie die Nachhaltigkeitsziele und den Arbeitsschutz bereits früher miteinander verknüpft</a:t>
            </a:r>
          </a:p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Usw.</a:t>
            </a:r>
          </a:p>
        </p:txBody>
      </p:sp>
    </p:spTree>
    <p:extLst>
      <p:ext uri="{BB962C8B-B14F-4D97-AF65-F5344CB8AC3E}">
        <p14:creationId xmlns:p14="http://schemas.microsoft.com/office/powerpoint/2010/main" val="216034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>
            <a:extLst>
              <a:ext uri="{FF2B5EF4-FFF2-40B4-BE49-F238E27FC236}">
                <a16:creationId xmlns:a16="http://schemas.microsoft.com/office/drawing/2014/main" id="{B7CC188E-AF96-02B7-1C20-7DA9375F8263}"/>
              </a:ext>
            </a:extLst>
          </p:cNvPr>
          <p:cNvSpPr txBox="1">
            <a:spLocks/>
          </p:cNvSpPr>
          <p:nvPr/>
        </p:nvSpPr>
        <p:spPr>
          <a:xfrm>
            <a:off x="-185980" y="6344287"/>
            <a:ext cx="6580102" cy="2762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 err="1"/>
              <a:t>Quelle</a:t>
            </a:r>
            <a:r>
              <a:rPr lang="da-DK" sz="1400" b="1" dirty="0"/>
              <a:t>:</a:t>
            </a:r>
            <a:r>
              <a:rPr lang="da-DK" sz="1400" dirty="0"/>
              <a:t> </a:t>
            </a:r>
            <a:r>
              <a:rPr lang="en-US" sz="1400" dirty="0"/>
              <a:t>https://innerdevelopmentgoals.org</a:t>
            </a:r>
            <a:endParaRPr lang="da-DK" sz="1400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52BF9B32-4D3E-91E0-1A1A-344A3114B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004" y="237484"/>
            <a:ext cx="8831992" cy="54064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DC79EF1-F43B-CE17-C483-3CB7D90974F9}"/>
              </a:ext>
            </a:extLst>
          </p:cNvPr>
          <p:cNvSpPr txBox="1">
            <a:spLocks/>
          </p:cNvSpPr>
          <p:nvPr/>
        </p:nvSpPr>
        <p:spPr>
          <a:xfrm>
            <a:off x="538155" y="807729"/>
            <a:ext cx="5616312" cy="3770313"/>
          </a:xfrm>
          <a:prstGeom prst="rect">
            <a:avLst/>
          </a:prstGeom>
        </p:spPr>
        <p:txBody>
          <a:bodyPr/>
          <a:lstStyle>
            <a:lvl1pPr marL="215900" indent="-215900" algn="l" defTabSz="914400" rtl="0" eaLnBrk="1" latinLnBrk="0" hangingPunct="1">
              <a:lnSpc>
                <a:spcPct val="104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40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lnSpc>
                <a:spcPct val="104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216000" algn="l" defTabSz="914400" rtl="0" eaLnBrk="1" latinLnBrk="0" hangingPunct="1">
              <a:lnSpc>
                <a:spcPct val="104000"/>
              </a:lnSpc>
              <a:spcBef>
                <a:spcPts val="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000" indent="-216000" algn="l" defTabSz="914400" rtl="0" eaLnBrk="1" latinLnBrk="0" hangingPunct="1">
              <a:lnSpc>
                <a:spcPct val="104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Diskutieren Sie eine der fünf Kompetenzen und Unterthemen (Aufteilung in fünf Gruppen)</a:t>
            </a: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 lässt sich dies mit Wohlbefinden verknüpfen</a:t>
            </a: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Gibt es Elemente, die Sie bereits stärken, unterstützen oder auf die Sie besonderen Fokus legen</a:t>
            </a: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persönliche Zusammenhang in Bezug auf mentale Resilienz</a:t>
            </a: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Usw.</a:t>
            </a:r>
          </a:p>
        </p:txBody>
      </p:sp>
      <p:sp>
        <p:nvSpPr>
          <p:cNvPr id="4" name="Title 9">
            <a:extLst>
              <a:ext uri="{FF2B5EF4-FFF2-40B4-BE49-F238E27FC236}">
                <a16:creationId xmlns:a16="http://schemas.microsoft.com/office/drawing/2014/main" id="{5BCE2DEC-A105-C1CE-1F25-A96E4136E54A}"/>
              </a:ext>
            </a:extLst>
          </p:cNvPr>
          <p:cNvSpPr txBox="1">
            <a:spLocks/>
          </p:cNvSpPr>
          <p:nvPr/>
        </p:nvSpPr>
        <p:spPr>
          <a:xfrm>
            <a:off x="5788618" y="5016076"/>
            <a:ext cx="6580102" cy="6338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 err="1"/>
              <a:t>Quelle</a:t>
            </a:r>
            <a:r>
              <a:rPr lang="da-DK" sz="1400" dirty="0"/>
              <a:t>: </a:t>
            </a:r>
            <a:r>
              <a:rPr lang="en-US" sz="1400" dirty="0">
                <a:hlinkClick r:id="rId2"/>
              </a:rPr>
              <a:t>https://innerdevelopmentgoals.org</a:t>
            </a:r>
            <a:endParaRPr lang="en-US" sz="1400" dirty="0"/>
          </a:p>
          <a:p>
            <a:pPr algn="ctr"/>
            <a:endParaRPr lang="en-US" sz="1400" dirty="0"/>
          </a:p>
          <a:p>
            <a:pPr algn="ctr"/>
            <a:endParaRPr lang="da-DK" sz="1400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34E29A16-79E4-5C38-28E2-4D91D1EE8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467" y="1565695"/>
            <a:ext cx="5499380" cy="336642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1CB75F-F123-E146-6BB6-36DA74456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76" y="548680"/>
            <a:ext cx="10566749" cy="616930"/>
          </a:xfrm>
        </p:spPr>
        <p:txBody>
          <a:bodyPr>
            <a:normAutofit fontScale="90000"/>
          </a:bodyPr>
          <a:lstStyle/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Untersuchung zu Hause bis zum nächsten Mal</a:t>
            </a:r>
            <a:endParaRPr lang="da-D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ABD393C-1FCB-494F-8E0C-02F376909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584" y="1689397"/>
            <a:ext cx="5450416" cy="4178049"/>
          </a:xfrm>
        </p:spPr>
        <p:txBody>
          <a:bodyPr>
            <a:normAutofit/>
          </a:bodyPr>
          <a:lstStyle/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 wird bei Ihnen mit den Nachhaltigkeitszielen und Nachhaltigkeit gearbeitet – insbesondere mit Fokus auf Wohlbefinden, Gesundheit und Arbeitsumwelt.</a:t>
            </a:r>
          </a:p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Gibt es eine Abteilung dafür, gibt es Verantwortliche, besteht ein Bewusstsein dafür, dass es einen Zusammenhang gibt?</a:t>
            </a:r>
          </a:p>
        </p:txBody>
      </p:sp>
      <p:pic>
        <p:nvPicPr>
          <p:cNvPr id="6" name="Picture 2" descr="Vægramme med banner - 17 verdensmål, Logo med mål | EXAKT">
            <a:extLst>
              <a:ext uri="{FF2B5EF4-FFF2-40B4-BE49-F238E27FC236}">
                <a16:creationId xmlns:a16="http://schemas.microsoft.com/office/drawing/2014/main" id="{2113574B-22D4-2B11-F2A0-F3E314983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203" y="1517078"/>
            <a:ext cx="3983872" cy="398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9">
            <a:extLst>
              <a:ext uri="{FF2B5EF4-FFF2-40B4-BE49-F238E27FC236}">
                <a16:creationId xmlns:a16="http://schemas.microsoft.com/office/drawing/2014/main" id="{A717663D-75B0-10BB-85D1-23650AF1B7C0}"/>
              </a:ext>
            </a:extLst>
          </p:cNvPr>
          <p:cNvSpPr txBox="1">
            <a:spLocks/>
          </p:cNvSpPr>
          <p:nvPr/>
        </p:nvSpPr>
        <p:spPr>
          <a:xfrm>
            <a:off x="5472788" y="1289389"/>
            <a:ext cx="6580102" cy="2762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 err="1"/>
              <a:t>Quelle</a:t>
            </a:r>
            <a:r>
              <a:rPr lang="da-DK" sz="1400" dirty="0"/>
              <a:t>: https://www.verdensmaal.org/materialer</a:t>
            </a:r>
          </a:p>
        </p:txBody>
      </p:sp>
    </p:spTree>
    <p:extLst>
      <p:ext uri="{BB962C8B-B14F-4D97-AF65-F5344CB8AC3E}">
        <p14:creationId xmlns:p14="http://schemas.microsoft.com/office/powerpoint/2010/main" val="3067151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ægramme med banner - 17 verdensmål, Logo med mål | EXAKT">
            <a:extLst>
              <a:ext uri="{FF2B5EF4-FFF2-40B4-BE49-F238E27FC236}">
                <a16:creationId xmlns:a16="http://schemas.microsoft.com/office/drawing/2014/main" id="{DF001F52-BC7A-857C-3029-87A754AAA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" y="407432"/>
            <a:ext cx="5896168" cy="589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5547208" y="977218"/>
            <a:ext cx="4854624" cy="1327158"/>
          </a:xfrm>
        </p:spPr>
        <p:txBody>
          <a:bodyPr/>
          <a:lstStyle/>
          <a:p>
            <a:pPr algn="ctr"/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Zusammenhang zwischen den UN‑Nachhaltigkeitszielen und Nachhaltigkeit sowie der Verbindung zum Arbeitsumfeld</a:t>
            </a:r>
            <a:endParaRPr lang="da-DK" sz="24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9">
            <a:extLst>
              <a:ext uri="{FF2B5EF4-FFF2-40B4-BE49-F238E27FC236}">
                <a16:creationId xmlns:a16="http://schemas.microsoft.com/office/drawing/2014/main" id="{2A732967-F01C-0D0D-078C-94247D6F51DC}"/>
              </a:ext>
            </a:extLst>
          </p:cNvPr>
          <p:cNvSpPr txBox="1">
            <a:spLocks/>
          </p:cNvSpPr>
          <p:nvPr/>
        </p:nvSpPr>
        <p:spPr>
          <a:xfrm>
            <a:off x="-484102" y="278171"/>
            <a:ext cx="6580102" cy="2762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 err="1"/>
              <a:t>Quelle</a:t>
            </a:r>
            <a:r>
              <a:rPr lang="da-DK" sz="1400" b="1" dirty="0"/>
              <a:t>: </a:t>
            </a:r>
            <a:r>
              <a:rPr lang="da-DK" sz="1400" dirty="0"/>
              <a:t>https://www.verdensmaal.org/materialer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C9343B76-4164-83C8-7377-B2D1EFC72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430" y="2578121"/>
            <a:ext cx="5162275" cy="2559568"/>
          </a:xfrm>
          <a:prstGeom prst="rect">
            <a:avLst/>
          </a:prstGeom>
        </p:spPr>
      </p:pic>
      <p:sp>
        <p:nvSpPr>
          <p:cNvPr id="5" name="Title 9">
            <a:extLst>
              <a:ext uri="{FF2B5EF4-FFF2-40B4-BE49-F238E27FC236}">
                <a16:creationId xmlns:a16="http://schemas.microsoft.com/office/drawing/2014/main" id="{652F435C-84C8-69DA-8566-114AE097CED9}"/>
              </a:ext>
            </a:extLst>
          </p:cNvPr>
          <p:cNvSpPr txBox="1">
            <a:spLocks/>
          </p:cNvSpPr>
          <p:nvPr/>
        </p:nvSpPr>
        <p:spPr>
          <a:xfrm>
            <a:off x="5611898" y="5381511"/>
            <a:ext cx="6580102" cy="2762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/>
              <a:t>Kilde</a:t>
            </a:r>
            <a:r>
              <a:rPr lang="da-DK" sz="1400" dirty="0"/>
              <a:t>: </a:t>
            </a:r>
            <a:r>
              <a:rPr lang="da-DK" sz="1400" dirty="0">
                <a:hlinkClick r:id="rId4"/>
              </a:rPr>
              <a:t>Hvad er ESG og bæredygtighed? - DI</a:t>
            </a:r>
            <a:endParaRPr lang="da-DK" sz="14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4096576A-905F-76FF-2A7F-B7EEEB8AB479}"/>
              </a:ext>
            </a:extLst>
          </p:cNvPr>
          <p:cNvSpPr/>
          <p:nvPr/>
        </p:nvSpPr>
        <p:spPr>
          <a:xfrm>
            <a:off x="10435472" y="-4292"/>
            <a:ext cx="1659118" cy="15888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1998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583" y="666519"/>
            <a:ext cx="9243483" cy="616930"/>
          </a:xfrm>
        </p:spPr>
        <p:txBody>
          <a:bodyPr>
            <a:noAutofit/>
          </a:bodyPr>
          <a:lstStyle/>
          <a:p>
            <a:r>
              <a:rPr lang="de-DE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 Nachhaltigkeitsziele stärken die Arbeitsschutzarbeit</a:t>
            </a:r>
            <a:endParaRPr lang="da-DK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583" y="2719131"/>
            <a:ext cx="7538648" cy="1922082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Wenn das Unternehmen bereits ausdrücklich mit den UN‑Nachhaltigkeitszielen arbeitet, ist die Verbindung zu diesen Zielen naheliegend. Einige der Nachhaltigkeitsziele, die sich besonders gut mit der Arbeitsschutzarbeit verknüpfen lassen, sind:</a:t>
            </a:r>
            <a:endParaRPr lang="da-D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50FEF4A-CF10-896E-BA33-5519DB722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549"/>
            <a:ext cx="255198" cy="4602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22180" rIns="9144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2F2F2F"/>
                </a:solidFill>
                <a:effectLst/>
                <a:latin typeface="Lexend Deca"/>
              </a:rPr>
              <a:t>  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F535AB-482E-47C0-05D7-0F3571716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660" y="458747"/>
            <a:ext cx="1931597" cy="19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6EB56C86-65F1-88C3-9BE6-F551126E8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659" y="3225188"/>
            <a:ext cx="1931597" cy="192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23D81316-BBEF-6BC6-428F-2BA6D704A83B}"/>
              </a:ext>
            </a:extLst>
          </p:cNvPr>
          <p:cNvSpPr txBox="1"/>
          <p:nvPr/>
        </p:nvSpPr>
        <p:spPr>
          <a:xfrm>
            <a:off x="494875" y="5914482"/>
            <a:ext cx="72542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 b="1" dirty="0" err="1"/>
              <a:t>Quelle</a:t>
            </a:r>
            <a:r>
              <a:rPr lang="da-DK" sz="1000" b="1" dirty="0"/>
              <a:t>:</a:t>
            </a:r>
            <a:endParaRPr lang="da-DK" sz="1000" dirty="0">
              <a:hlinkClick r:id="rId4"/>
            </a:endParaRPr>
          </a:p>
          <a:p>
            <a:r>
              <a:rPr lang="da-DK" sz="1000" dirty="0">
                <a:hlinkClick r:id="rId4"/>
              </a:rPr>
              <a:t>De danske målepunkter - Danmarks Statistik (dst.dk)</a:t>
            </a:r>
            <a:endParaRPr lang="da-DK" sz="1000" dirty="0"/>
          </a:p>
          <a:p>
            <a:r>
              <a:rPr lang="da-DK" sz="1000" dirty="0"/>
              <a:t>Fra rapporten ”gør verdensmål til vores mål”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225CA664-7C52-9377-F6E8-E00C041ED31C}"/>
              </a:ext>
            </a:extLst>
          </p:cNvPr>
          <p:cNvSpPr txBox="1"/>
          <p:nvPr/>
        </p:nvSpPr>
        <p:spPr>
          <a:xfrm>
            <a:off x="9403659" y="2479843"/>
            <a:ext cx="1931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 err="1"/>
              <a:t>Gesundheit</a:t>
            </a:r>
            <a:r>
              <a:rPr lang="da-DK" dirty="0"/>
              <a:t> und </a:t>
            </a:r>
            <a:r>
              <a:rPr lang="da-DK" dirty="0" err="1"/>
              <a:t>Wohlbefinden</a:t>
            </a:r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ADD01C1-8372-4BC0-96F2-D488BB2196AF}"/>
              </a:ext>
            </a:extLst>
          </p:cNvPr>
          <p:cNvSpPr txBox="1"/>
          <p:nvPr/>
        </p:nvSpPr>
        <p:spPr>
          <a:xfrm>
            <a:off x="9199232" y="5246283"/>
            <a:ext cx="24525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Gute Arbeitsplätze und wirtschaftliches Wachstum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84042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22CAE-C469-3887-CEA7-F5270D57C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5E0C5-7036-A3B2-1A90-6C92950E7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583" y="666519"/>
            <a:ext cx="9243483" cy="616930"/>
          </a:xfrm>
        </p:spPr>
        <p:txBody>
          <a:bodyPr>
            <a:noAutofit/>
          </a:bodyPr>
          <a:lstStyle/>
          <a:p>
            <a:r>
              <a:rPr lang="da-DK" altLang="da-DK" sz="4000" b="1" dirty="0" err="1">
                <a:solidFill>
                  <a:srgbClr val="2F2F2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Quellen</a:t>
            </a:r>
            <a:r>
              <a:rPr kumimoji="0" lang="da-DK" altLang="da-DK" sz="4000" b="1" i="0" u="none" strike="noStrike" cap="none" normalizeH="0" baseline="0" dirty="0">
                <a:ln>
                  <a:noFill/>
                </a:ln>
                <a:solidFill>
                  <a:srgbClr val="2F2F2F"/>
                </a:solidFill>
                <a:effectLst/>
                <a:latin typeface="var( --e-global-typography-e19a6ff-font-family )"/>
              </a:rPr>
              <a:t>:</a:t>
            </a:r>
            <a:endParaRPr lang="da-DK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22399-DA40-8C35-EDAF-E7EE7A00E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583" y="1425385"/>
            <a:ext cx="7538648" cy="3770313"/>
          </a:xfrm>
        </p:spPr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sz="1400" dirty="0"/>
              <a:t>Die folgenden Seiten zu den beiden Nachhaltigkeitszielen 3. Gesundheit und Wohlbefinden und 8. Gute Arbeitsplätze und wirtschaftliches Wachstum stammen direkt aus dem Bericht „</a:t>
            </a:r>
            <a:r>
              <a:rPr lang="de-DE" sz="1400" dirty="0" err="1"/>
              <a:t>Gør</a:t>
            </a:r>
            <a:r>
              <a:rPr lang="de-DE" sz="1400" dirty="0"/>
              <a:t> </a:t>
            </a:r>
            <a:r>
              <a:rPr lang="de-DE" sz="1400" dirty="0" err="1"/>
              <a:t>Verdensmål</a:t>
            </a:r>
            <a:r>
              <a:rPr lang="de-DE" sz="1400" dirty="0"/>
              <a:t> </a:t>
            </a:r>
            <a:r>
              <a:rPr lang="de-DE" sz="1400" dirty="0" err="1"/>
              <a:t>til</a:t>
            </a:r>
            <a:r>
              <a:rPr lang="de-DE" sz="1400" dirty="0"/>
              <a:t> </a:t>
            </a:r>
            <a:r>
              <a:rPr lang="de-DE" sz="1400" dirty="0" err="1"/>
              <a:t>Vores</a:t>
            </a:r>
            <a:r>
              <a:rPr lang="de-DE" sz="1400" dirty="0"/>
              <a:t> </a:t>
            </a:r>
            <a:r>
              <a:rPr lang="de-DE" sz="1400" dirty="0" err="1"/>
              <a:t>Mål</a:t>
            </a:r>
            <a:r>
              <a:rPr lang="de-DE" sz="1400" dirty="0"/>
              <a:t>“.</a:t>
            </a:r>
            <a:endParaRPr lang="da-DK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C331AAA-C506-A6B9-4D8D-AE7FDA00B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549"/>
            <a:ext cx="255198" cy="4602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22180" rIns="9144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2F2F2F"/>
                </a:solidFill>
                <a:effectLst/>
                <a:latin typeface="Lexend Deca"/>
              </a:rPr>
              <a:t>  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1C2A895-7EC2-836B-5421-5C4A5E508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690" y="666519"/>
            <a:ext cx="1931597" cy="19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43A55D28-56B6-CAB8-E12C-7A7D1ED48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690" y="3273617"/>
            <a:ext cx="1931597" cy="192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E511DEE3-182D-0D62-53C2-13B11F41B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47" y="2240560"/>
            <a:ext cx="8823585" cy="3617581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C93DCFCB-9D59-2DA1-475D-CA5D54D4E700}"/>
              </a:ext>
            </a:extLst>
          </p:cNvPr>
          <p:cNvSpPr txBox="1"/>
          <p:nvPr/>
        </p:nvSpPr>
        <p:spPr>
          <a:xfrm>
            <a:off x="9332689" y="2588601"/>
            <a:ext cx="1931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Gesundheit</a:t>
            </a:r>
            <a:r>
              <a:rPr lang="da-D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a-DK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Wohlbefinden</a:t>
            </a:r>
            <a:endParaRPr lang="da-D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41C35942-7673-89B5-097E-C636AFCA2FD8}"/>
              </a:ext>
            </a:extLst>
          </p:cNvPr>
          <p:cNvSpPr txBox="1"/>
          <p:nvPr/>
        </p:nvSpPr>
        <p:spPr>
          <a:xfrm>
            <a:off x="9199232" y="5246283"/>
            <a:ext cx="24525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Gute Arbeitsplätze und wirtschaftliches Wachstum</a:t>
            </a:r>
            <a:endParaRPr lang="da-D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343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E575363-4123-C561-862E-BD6D59CA4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noProof="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F8870875-1E37-FA3B-65F1-63CB1EF52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001" y="1996956"/>
            <a:ext cx="6807550" cy="3130711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56D1DBB4-E079-0BF0-B1CF-3CDB73607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001" y="352313"/>
            <a:ext cx="6597989" cy="1378021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91C01151-B4ED-C442-F4D5-A00C8B258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352" y="1937825"/>
            <a:ext cx="2974404" cy="268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67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C7D1267D-8F29-087E-D75D-0D892E0C3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16" y="396959"/>
            <a:ext cx="8684274" cy="5593138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5E9495AB-B83B-741A-AE36-952826E2D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826" y="1769277"/>
            <a:ext cx="2385058" cy="237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581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9562564-F7C1-52C1-680D-8BBDE9CB2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www.ibc.dk</a:t>
            </a:r>
            <a:endParaRPr lang="da-DK" noProof="0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AEC423FA-0698-EF1B-17A1-762D24390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09" y="67504"/>
            <a:ext cx="9618788" cy="5870584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251E4020-3AF1-BCE8-D1C6-B2D417839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97" y="2564904"/>
            <a:ext cx="1931369" cy="192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31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3030F5C7-B8CB-9637-2ECA-66B2FB71D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3" y="770549"/>
            <a:ext cx="9533284" cy="469378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D49BCDC0-2187-CBA4-D494-E5159AB42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917" y="2636913"/>
            <a:ext cx="2069267" cy="205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129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FEF495-B118-AEEE-6AA2-905716CF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064" y="429721"/>
            <a:ext cx="10657953" cy="616930"/>
          </a:xfrm>
        </p:spPr>
        <p:txBody>
          <a:bodyPr>
            <a:normAutofit fontScale="90000"/>
          </a:bodyPr>
          <a:lstStyle/>
          <a:p>
            <a:r>
              <a:rPr lang="de-DE" dirty="0"/>
              <a:t>Arbeitsumwelt in Deutschland – in Zahlen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EF7D348-170E-3F5A-438A-62B1A6319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Die vorherigen Folien basieren auf Zahlen zur dänischen Bevölkerung. Gibt es ähnliche Zahlen für die deutsche Bevölkerung?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Untersuchen Sie dies.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720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996260-8AE4-4868-A7BD-ADBFF02BF4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3095D3-2B45-4AF0-AFBD-E1E917D963C9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f98be5f7-c26b-40b1-8165-6f48d908995f"/>
    <ds:schemaRef ds:uri="66bd60ff-9289-488e-8b38-68681f307e9f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A241CB7-43B4-4114-951E-D8C949F2A7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8698</TotalTime>
  <Words>385</Words>
  <Application>Microsoft Office PowerPoint</Application>
  <PresentationFormat>Widescreen</PresentationFormat>
  <Paragraphs>40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Lexend Deca</vt:lpstr>
      <vt:lpstr>var( --e-global-typography-e19a6ff-font-family )</vt:lpstr>
      <vt:lpstr>Office Theme</vt:lpstr>
      <vt:lpstr>UN‑Nachhaltigkeitsziele Arbeitsumwelt Wohlbefinden und Resilienz</vt:lpstr>
      <vt:lpstr>Zusammenhang zwischen den UN‑Nachhaltigkeitszielen und Nachhaltigkeit sowie der Verbindung zum Arbeitsumfeld</vt:lpstr>
      <vt:lpstr>Die Nachhaltigkeitsziele stärken die Arbeitsschutzarbeit</vt:lpstr>
      <vt:lpstr>Quellen:</vt:lpstr>
      <vt:lpstr>PowerPoint-præsentation</vt:lpstr>
      <vt:lpstr>PowerPoint-præsentation</vt:lpstr>
      <vt:lpstr>PowerPoint-præsentation</vt:lpstr>
      <vt:lpstr>PowerPoint-præsentation</vt:lpstr>
      <vt:lpstr>Arbeitsumwelt in Deutschland – in Zahlen</vt:lpstr>
      <vt:lpstr>Wie hängen die UN‑Nachhaltigkeitsziele, Arbeitsschutz und Wohlbefinden zusammen</vt:lpstr>
      <vt:lpstr>PowerPoint-præsentation</vt:lpstr>
      <vt:lpstr>PowerPoint-præsentation</vt:lpstr>
      <vt:lpstr>Untersuchung zu Hause bis zum nächsten Mal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Gorm Larsen - MGLA</dc:creator>
  <cp:lastModifiedBy>Camilla Hyldahl Grøn - CAHG</cp:lastModifiedBy>
  <cp:revision>5</cp:revision>
  <dcterms:created xsi:type="dcterms:W3CDTF">2024-11-05T12:07:18Z</dcterms:created>
  <dcterms:modified xsi:type="dcterms:W3CDTF">2026-04-21T06:47:36Z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MediaServiceImageTags">
    <vt:lpwstr/>
  </property>
</Properties>
</file>