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7" r:id="rId5"/>
    <p:sldId id="2418" r:id="rId6"/>
    <p:sldId id="2419" r:id="rId7"/>
    <p:sldId id="2421" r:id="rId8"/>
    <p:sldId id="2417" r:id="rId9"/>
    <p:sldId id="2410" r:id="rId10"/>
    <p:sldId id="2411" r:id="rId11"/>
    <p:sldId id="2412" r:id="rId12"/>
    <p:sldId id="2413" r:id="rId13"/>
    <p:sldId id="272" r:id="rId14"/>
    <p:sldId id="2416" r:id="rId15"/>
    <p:sldId id="2414" r:id="rId16"/>
    <p:sldId id="2420" r:id="rId17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3597D9-5896-4696-8BEA-B4C02B4AABC6}" v="1" dt="2026-04-21T06:36:59.0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2"/>
    <p:restoredTop sz="94641"/>
  </p:normalViewPr>
  <p:slideViewPr>
    <p:cSldViewPr snapToGrid="0">
      <p:cViewPr>
        <p:scale>
          <a:sx n="67" d="100"/>
          <a:sy n="67" d="100"/>
        </p:scale>
        <p:origin x="620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" userId="a4ea85f2-bdd2-4d4a-855b-19ebe7fc7cda" providerId="ADAL" clId="{A57A787F-CB6B-42AB-B5C7-FE5EBB6E79DE}"/>
    <pc:docChg chg="undo custSel addSld delSld modSld">
      <pc:chgData name="Camilla Hyldahl Grøn" userId="a4ea85f2-bdd2-4d4a-855b-19ebe7fc7cda" providerId="ADAL" clId="{A57A787F-CB6B-42AB-B5C7-FE5EBB6E79DE}" dt="2026-04-17T05:31:30.934" v="65" actId="1076"/>
      <pc:docMkLst>
        <pc:docMk/>
      </pc:docMkLst>
      <pc:sldChg chg="delSp mod">
        <pc:chgData name="Camilla Hyldahl Grøn" userId="a4ea85f2-bdd2-4d4a-855b-19ebe7fc7cda" providerId="ADAL" clId="{A57A787F-CB6B-42AB-B5C7-FE5EBB6E79DE}" dt="2026-04-17T05:26:38.732" v="0" actId="478"/>
        <pc:sldMkLst>
          <pc:docMk/>
          <pc:sldMk cId="0" sldId="257"/>
        </pc:sldMkLst>
      </pc:sldChg>
      <pc:sldChg chg="addSp delSp modSp mod">
        <pc:chgData name="Camilla Hyldahl Grøn" userId="a4ea85f2-bdd2-4d4a-855b-19ebe7fc7cda" providerId="ADAL" clId="{A57A787F-CB6B-42AB-B5C7-FE5EBB6E79DE}" dt="2026-04-17T05:30:39.153" v="54" actId="1076"/>
        <pc:sldMkLst>
          <pc:docMk/>
          <pc:sldMk cId="0" sldId="272"/>
        </pc:sldMkLst>
        <pc:spChg chg="mod">
          <ac:chgData name="Camilla Hyldahl Grøn" userId="a4ea85f2-bdd2-4d4a-855b-19ebe7fc7cda" providerId="ADAL" clId="{A57A787F-CB6B-42AB-B5C7-FE5EBB6E79DE}" dt="2026-04-17T05:30:31.290" v="53" actId="1076"/>
          <ac:spMkLst>
            <pc:docMk/>
            <pc:sldMk cId="0" sldId="272"/>
            <ac:spMk id="2" creationId="{00000000-0000-0000-0000-000000000000}"/>
          </ac:spMkLst>
        </pc:spChg>
        <pc:spChg chg="add mod">
          <ac:chgData name="Camilla Hyldahl Grøn" userId="a4ea85f2-bdd2-4d4a-855b-19ebe7fc7cda" providerId="ADAL" clId="{A57A787F-CB6B-42AB-B5C7-FE5EBB6E79DE}" dt="2026-04-17T05:30:39.153" v="54" actId="1076"/>
          <ac:spMkLst>
            <pc:docMk/>
            <pc:sldMk cId="0" sldId="272"/>
            <ac:spMk id="9" creationId="{C166D7F8-0E65-4A25-0CA4-26EE73430D3D}"/>
          </ac:spMkLst>
        </pc:spChg>
        <pc:picChg chg="add mod">
          <ac:chgData name="Camilla Hyldahl Grøn" userId="a4ea85f2-bdd2-4d4a-855b-19ebe7fc7cda" providerId="ADAL" clId="{A57A787F-CB6B-42AB-B5C7-FE5EBB6E79DE}" dt="2026-04-17T05:29:36.167" v="43" actId="1076"/>
          <ac:picMkLst>
            <pc:docMk/>
            <pc:sldMk cId="0" sldId="272"/>
            <ac:picMk id="8" creationId="{3AAD3FCA-6ECA-957A-9D60-E441AF40E7B2}"/>
          </ac:picMkLst>
        </pc:picChg>
      </pc:sldChg>
      <pc:sldChg chg="addSp delSp modSp mod">
        <pc:chgData name="Camilla Hyldahl Grøn" userId="a4ea85f2-bdd2-4d4a-855b-19ebe7fc7cda" providerId="ADAL" clId="{A57A787F-CB6B-42AB-B5C7-FE5EBB6E79DE}" dt="2026-04-17T05:31:12.254" v="62" actId="1076"/>
        <pc:sldMkLst>
          <pc:docMk/>
          <pc:sldMk cId="0" sldId="2414"/>
        </pc:sldMkLst>
        <pc:spChg chg="mod">
          <ac:chgData name="Camilla Hyldahl Grøn" userId="a4ea85f2-bdd2-4d4a-855b-19ebe7fc7cda" providerId="ADAL" clId="{A57A787F-CB6B-42AB-B5C7-FE5EBB6E79DE}" dt="2026-04-17T05:31:01.274" v="59" actId="1076"/>
          <ac:spMkLst>
            <pc:docMk/>
            <pc:sldMk cId="0" sldId="2414"/>
            <ac:spMk id="2" creationId="{00000000-0000-0000-0000-000000000000}"/>
          </ac:spMkLst>
        </pc:spChg>
        <pc:spChg chg="mod">
          <ac:chgData name="Camilla Hyldahl Grøn" userId="a4ea85f2-bdd2-4d4a-855b-19ebe7fc7cda" providerId="ADAL" clId="{A57A787F-CB6B-42AB-B5C7-FE5EBB6E79DE}" dt="2026-04-17T05:31:12.254" v="62" actId="1076"/>
          <ac:spMkLst>
            <pc:docMk/>
            <pc:sldMk cId="0" sldId="2414"/>
            <ac:spMk id="3" creationId="{7DC79EF1-F43B-CE17-C483-3CB7D90974F9}"/>
          </ac:spMkLst>
        </pc:spChg>
        <pc:spChg chg="add mod">
          <ac:chgData name="Camilla Hyldahl Grøn" userId="a4ea85f2-bdd2-4d4a-855b-19ebe7fc7cda" providerId="ADAL" clId="{A57A787F-CB6B-42AB-B5C7-FE5EBB6E79DE}" dt="2026-04-17T05:31:08.602" v="61" actId="1076"/>
          <ac:spMkLst>
            <pc:docMk/>
            <pc:sldMk cId="0" sldId="2414"/>
            <ac:spMk id="5" creationId="{3333B46A-8A52-2552-4415-8F29F0222696}"/>
          </ac:spMkLst>
        </pc:spChg>
      </pc:sldChg>
      <pc:sldChg chg="addSp delSp modSp mod">
        <pc:chgData name="Camilla Hyldahl Grøn" userId="a4ea85f2-bdd2-4d4a-855b-19ebe7fc7cda" providerId="ADAL" clId="{A57A787F-CB6B-42AB-B5C7-FE5EBB6E79DE}" dt="2026-04-17T05:30:06.215" v="47" actId="1076"/>
        <pc:sldMkLst>
          <pc:docMk/>
          <pc:sldMk cId="504911563" sldId="2416"/>
        </pc:sldMkLst>
        <pc:spChg chg="add del mod">
          <ac:chgData name="Camilla Hyldahl Grøn" userId="a4ea85f2-bdd2-4d4a-855b-19ebe7fc7cda" providerId="ADAL" clId="{A57A787F-CB6B-42AB-B5C7-FE5EBB6E79DE}" dt="2026-04-17T05:30:06.215" v="47" actId="1076"/>
          <ac:spMkLst>
            <pc:docMk/>
            <pc:sldMk cId="504911563" sldId="2416"/>
            <ac:spMk id="7" creationId="{35416497-0AB5-DB33-BAB7-2E92B83BFC4A}"/>
          </ac:spMkLst>
        </pc:spChg>
        <pc:picChg chg="mod">
          <ac:chgData name="Camilla Hyldahl Grøn" userId="a4ea85f2-bdd2-4d4a-855b-19ebe7fc7cda" providerId="ADAL" clId="{A57A787F-CB6B-42AB-B5C7-FE5EBB6E79DE}" dt="2026-04-17T05:29:27.727" v="41" actId="1076"/>
          <ac:picMkLst>
            <pc:docMk/>
            <pc:sldMk cId="504911563" sldId="2416"/>
            <ac:picMk id="2050" creationId="{1B5F541A-77E7-D33F-C687-9B3BB6AE0B71}"/>
          </ac:picMkLst>
        </pc:picChg>
      </pc:sldChg>
      <pc:sldChg chg="delSp mod">
        <pc:chgData name="Camilla Hyldahl Grøn" userId="a4ea85f2-bdd2-4d4a-855b-19ebe7fc7cda" providerId="ADAL" clId="{A57A787F-CB6B-42AB-B5C7-FE5EBB6E79DE}" dt="2026-04-17T05:26:51.739" v="1" actId="478"/>
        <pc:sldMkLst>
          <pc:docMk/>
          <pc:sldMk cId="3321998326" sldId="2418"/>
        </pc:sldMkLst>
      </pc:sldChg>
      <pc:sldChg chg="delSp modSp mod">
        <pc:chgData name="Camilla Hyldahl Grøn" userId="a4ea85f2-bdd2-4d4a-855b-19ebe7fc7cda" providerId="ADAL" clId="{A57A787F-CB6B-42AB-B5C7-FE5EBB6E79DE}" dt="2026-04-17T05:27:38.271" v="17" actId="207"/>
        <pc:sldMkLst>
          <pc:docMk/>
          <pc:sldMk cId="1484042146" sldId="2419"/>
        </pc:sldMkLst>
        <pc:spChg chg="mod">
          <ac:chgData name="Camilla Hyldahl Grøn" userId="a4ea85f2-bdd2-4d4a-855b-19ebe7fc7cda" providerId="ADAL" clId="{A57A787F-CB6B-42AB-B5C7-FE5EBB6E79DE}" dt="2026-04-17T05:27:38.271" v="17" actId="207"/>
          <ac:spMkLst>
            <pc:docMk/>
            <pc:sldMk cId="1484042146" sldId="2419"/>
            <ac:spMk id="8" creationId="{23D81316-BBEF-6BC6-428F-2BA6D704A83B}"/>
          </ac:spMkLst>
        </pc:spChg>
      </pc:sldChg>
      <pc:sldChg chg="modSp mod">
        <pc:chgData name="Camilla Hyldahl Grøn" userId="a4ea85f2-bdd2-4d4a-855b-19ebe7fc7cda" providerId="ADAL" clId="{A57A787F-CB6B-42AB-B5C7-FE5EBB6E79DE}" dt="2026-04-17T05:31:30.934" v="65" actId="1076"/>
        <pc:sldMkLst>
          <pc:docMk/>
          <pc:sldMk cId="3067151568" sldId="2420"/>
        </pc:sldMkLst>
        <pc:spChg chg="mod">
          <ac:chgData name="Camilla Hyldahl Grøn" userId="a4ea85f2-bdd2-4d4a-855b-19ebe7fc7cda" providerId="ADAL" clId="{A57A787F-CB6B-42AB-B5C7-FE5EBB6E79DE}" dt="2026-04-17T05:31:30.934" v="65" actId="1076"/>
          <ac:spMkLst>
            <pc:docMk/>
            <pc:sldMk cId="3067151568" sldId="2420"/>
            <ac:spMk id="3" creationId="{FABD393C-1FCB-494F-8E0C-02F376909703}"/>
          </ac:spMkLst>
        </pc:spChg>
        <pc:picChg chg="mod">
          <ac:chgData name="Camilla Hyldahl Grøn" userId="a4ea85f2-bdd2-4d4a-855b-19ebe7fc7cda" providerId="ADAL" clId="{A57A787F-CB6B-42AB-B5C7-FE5EBB6E79DE}" dt="2026-04-17T05:31:27.056" v="64" actId="1076"/>
          <ac:picMkLst>
            <pc:docMk/>
            <pc:sldMk cId="3067151568" sldId="2420"/>
            <ac:picMk id="6" creationId="{2113574B-22D4-2B11-F2A0-F3E314983A34}"/>
          </ac:picMkLst>
        </pc:picChg>
      </pc:sldChg>
      <pc:sldChg chg="delSp mod">
        <pc:chgData name="Camilla Hyldahl Grøn" userId="a4ea85f2-bdd2-4d4a-855b-19ebe7fc7cda" providerId="ADAL" clId="{A57A787F-CB6B-42AB-B5C7-FE5EBB6E79DE}" dt="2026-04-17T05:27:56.759" v="18" actId="478"/>
        <pc:sldMkLst>
          <pc:docMk/>
          <pc:sldMk cId="622343076" sldId="2421"/>
        </pc:sldMkLst>
      </pc:sldChg>
    </pc:docChg>
  </pc:docChgLst>
  <pc:docChgLst>
    <pc:chgData name="Camilla Hyldahl Grøn - CAHG" userId="a4ea85f2-bdd2-4d4a-855b-19ebe7fc7cda" providerId="ADAL" clId="{A57A787F-CB6B-42AB-B5C7-FE5EBB6E79DE}"/>
    <pc:docChg chg="modSld">
      <pc:chgData name="Camilla Hyldahl Grøn - CAHG" userId="a4ea85f2-bdd2-4d4a-855b-19ebe7fc7cda" providerId="ADAL" clId="{A57A787F-CB6B-42AB-B5C7-FE5EBB6E79DE}" dt="2026-04-21T06:37:02.615" v="6" actId="14100"/>
      <pc:docMkLst>
        <pc:docMk/>
      </pc:docMkLst>
      <pc:sldChg chg="addSp modSp mod">
        <pc:chgData name="Camilla Hyldahl Grøn - CAHG" userId="a4ea85f2-bdd2-4d4a-855b-19ebe7fc7cda" providerId="ADAL" clId="{A57A787F-CB6B-42AB-B5C7-FE5EBB6E79DE}" dt="2026-04-21T06:36:53.395" v="4" actId="1076"/>
        <pc:sldMkLst>
          <pc:docMk/>
          <pc:sldMk cId="0" sldId="257"/>
        </pc:sldMkLst>
        <pc:spChg chg="add mod">
          <ac:chgData name="Camilla Hyldahl Grøn - CAHG" userId="a4ea85f2-bdd2-4d4a-855b-19ebe7fc7cda" providerId="ADAL" clId="{A57A787F-CB6B-42AB-B5C7-FE5EBB6E79DE}" dt="2026-04-21T06:36:52.306" v="3" actId="208"/>
          <ac:spMkLst>
            <pc:docMk/>
            <pc:sldMk cId="0" sldId="257"/>
            <ac:spMk id="3" creationId="{7D44B506-24C8-739A-6280-B467AEB768BB}"/>
          </ac:spMkLst>
        </pc:spChg>
        <pc:spChg chg="mod">
          <ac:chgData name="Camilla Hyldahl Grøn - CAHG" userId="a4ea85f2-bdd2-4d4a-855b-19ebe7fc7cda" providerId="ADAL" clId="{A57A787F-CB6B-42AB-B5C7-FE5EBB6E79DE}" dt="2026-04-21T06:36:53.395" v="4" actId="1076"/>
          <ac:spMkLst>
            <pc:docMk/>
            <pc:sldMk cId="0" sldId="257"/>
            <ac:spMk id="10" creationId="{00000000-0000-0000-0000-000000000000}"/>
          </ac:spMkLst>
        </pc:spChg>
      </pc:sldChg>
      <pc:sldChg chg="addSp modSp mod">
        <pc:chgData name="Camilla Hyldahl Grøn - CAHG" userId="a4ea85f2-bdd2-4d4a-855b-19ebe7fc7cda" providerId="ADAL" clId="{A57A787F-CB6B-42AB-B5C7-FE5EBB6E79DE}" dt="2026-04-21T06:37:02.615" v="6" actId="14100"/>
        <pc:sldMkLst>
          <pc:docMk/>
          <pc:sldMk cId="3321998326" sldId="2418"/>
        </pc:sldMkLst>
        <pc:spChg chg="add mod">
          <ac:chgData name="Camilla Hyldahl Grøn - CAHG" userId="a4ea85f2-bdd2-4d4a-855b-19ebe7fc7cda" providerId="ADAL" clId="{A57A787F-CB6B-42AB-B5C7-FE5EBB6E79DE}" dt="2026-04-21T06:37:02.615" v="6" actId="14100"/>
          <ac:spMkLst>
            <pc:docMk/>
            <pc:sldMk cId="3321998326" sldId="2418"/>
            <ac:spMk id="3" creationId="{3BADA6F1-F026-FE2B-B4E5-52F30296C7E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8C817-1E00-22BB-0DE5-A8CC5A4F9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7295D-F0D5-02BD-F5C9-8C5FE4E6C6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E7919-AE59-5C25-FA9F-5477BA81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4A2C3-BF78-3D4E-C178-975BB13B4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579A5-7FFC-107F-F52E-61ABCFEAD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039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C2F6D-073C-F11D-F112-CC50E490A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F810D0-EACA-C0F9-289B-65F989D14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4CFAE-AD49-C03F-AF33-1D211F03D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21F93-5ADC-2B7E-F0D5-75886BFD4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BCD0D-7733-23CF-CF74-074237A6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178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D9B78D-FB6E-9E51-18C7-254FE3DCD3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5CF2F6-C7F5-32F6-97DD-738C9AF073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C1547-504E-CDC0-4AF3-99398213E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4F609-F319-E021-115C-D981C604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AEEE4-7A3D-374A-2194-0FC20F8EF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9917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-4800" y="-3600"/>
            <a:ext cx="12201600" cy="6865200"/>
          </a:xfrm>
          <a:blipFill>
            <a:blip r:embed="rId2" cstate="print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000" y="1880830"/>
            <a:ext cx="9313067" cy="1915909"/>
          </a:xfrm>
        </p:spPr>
        <p:txBody>
          <a:bodyPr wrap="square" anchor="t" anchorCtr="0">
            <a:spAutoFit/>
          </a:bodyPr>
          <a:lstStyle>
            <a:lvl1pPr>
              <a:lnSpc>
                <a:spcPct val="83000"/>
              </a:lnSpc>
              <a:defRPr sz="5000"/>
            </a:lvl1pPr>
          </a:lstStyle>
          <a:p>
            <a:r>
              <a:rPr lang="da-DK" noProof="0"/>
              <a:t>Klik for at redigere titeltypografien i masteren</a:t>
            </a:r>
            <a:endParaRPr lang="da-DK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5584" y="4077072"/>
            <a:ext cx="9243483" cy="600472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noProof="0"/>
              <a:t>Klik for at redigere undertiteltypografien i masteren</a:t>
            </a:r>
            <a:endParaRPr lang="da-DK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3483" y="6303600"/>
            <a:ext cx="1509183" cy="224644"/>
          </a:xfrm>
        </p:spPr>
        <p:txBody>
          <a:bodyPr anchor="b" anchorCtr="0"/>
          <a:lstStyle>
            <a:lvl1pPr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/>
              <a:t>www.ibc.dk</a:t>
            </a:r>
            <a:endParaRPr lang="da-D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1D01C-4991-46E2-A884-EF061F45AAB9}" type="slidenum">
              <a:rPr lang="da-DK" noProof="0" smtClean="0"/>
              <a:pPr/>
              <a:t>‹nr.›</a:t>
            </a:fld>
            <a:endParaRPr lang="da-DK" noProof="0" dirty="0"/>
          </a:p>
        </p:txBody>
      </p:sp>
      <p:pic>
        <p:nvPicPr>
          <p:cNvPr id="11" name="Picture 10" descr="EtBedreStedAtLaere-Sort.wmf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75387" y="6318096"/>
            <a:ext cx="2433523" cy="237744"/>
          </a:xfrm>
          <a:prstGeom prst="rect">
            <a:avLst/>
          </a:prstGeom>
        </p:spPr>
      </p:pic>
      <p:pic>
        <p:nvPicPr>
          <p:cNvPr id="12" name="Picture 11" descr="Logo-Sort.wm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0392141" y="11688"/>
            <a:ext cx="1742400" cy="1535218"/>
          </a:xfrm>
          <a:prstGeom prst="rect">
            <a:avLst/>
          </a:prstGeom>
        </p:spPr>
      </p:pic>
      <p:sp>
        <p:nvSpPr>
          <p:cNvPr id="15" name="Text Box 5"/>
          <p:cNvSpPr txBox="1">
            <a:spLocks noChangeArrowheads="1"/>
          </p:cNvSpPr>
          <p:nvPr userDrawn="1"/>
        </p:nvSpPr>
        <p:spPr bwMode="auto">
          <a:xfrm>
            <a:off x="-2448949" y="2060576"/>
            <a:ext cx="2311365" cy="159274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Indsæt nyt billede:</a:t>
            </a:r>
          </a:p>
          <a:p>
            <a:pPr algn="r">
              <a:spcBef>
                <a:spcPct val="50000"/>
              </a:spcBef>
            </a:pPr>
            <a:r>
              <a:rPr lang="da-DK" sz="900" dirty="0">
                <a:solidFill>
                  <a:schemeClr val="bg1"/>
                </a:solidFill>
              </a:rPr>
              <a:t>Format: B25,4 x 19,05 cm</a:t>
            </a:r>
          </a:p>
          <a:p>
            <a:pPr algn="r">
              <a:spcBef>
                <a:spcPct val="50000"/>
              </a:spcBef>
            </a:pPr>
            <a:r>
              <a:rPr lang="da-DK" sz="900" baseline="0" dirty="0">
                <a:solidFill>
                  <a:schemeClr val="bg1"/>
                </a:solidFill>
              </a:rPr>
              <a:t>Klik på </a:t>
            </a:r>
            <a:r>
              <a:rPr lang="da-DK" sz="900" baseline="0" dirty="0" err="1">
                <a:solidFill>
                  <a:schemeClr val="bg1"/>
                </a:solidFill>
              </a:rPr>
              <a:t>billed-</a:t>
            </a:r>
            <a:r>
              <a:rPr lang="da-DK" sz="900" dirty="0" err="1">
                <a:solidFill>
                  <a:schemeClr val="bg1"/>
                </a:solidFill>
              </a:rPr>
              <a:t>ikonet</a:t>
            </a:r>
            <a:r>
              <a:rPr lang="da-DK" sz="900" dirty="0">
                <a:solidFill>
                  <a:schemeClr val="bg1"/>
                </a:solidFill>
              </a:rPr>
              <a:t>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midt på </a:t>
            </a:r>
            <a:r>
              <a:rPr lang="da-DK" sz="900" dirty="0" err="1">
                <a:solidFill>
                  <a:schemeClr val="bg1"/>
                </a:solidFill>
              </a:rPr>
              <a:t>slidet</a:t>
            </a:r>
            <a:r>
              <a:rPr lang="da-DK" sz="900" dirty="0">
                <a:solidFill>
                  <a:schemeClr val="bg1"/>
                </a:solidFill>
              </a:rPr>
              <a:t>.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Find</a:t>
            </a:r>
            <a:r>
              <a:rPr lang="da-DK" sz="900" baseline="0" dirty="0">
                <a:solidFill>
                  <a:schemeClr val="bg1"/>
                </a:solidFill>
              </a:rPr>
              <a:t> dit nye billede</a:t>
            </a:r>
            <a:r>
              <a:rPr lang="da-DK" sz="900" dirty="0">
                <a:solidFill>
                  <a:schemeClr val="bg1"/>
                </a:solidFill>
              </a:rPr>
              <a:t>,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højreklik på billedet </a:t>
            </a:r>
            <a:br>
              <a:rPr lang="da-DK" sz="900" dirty="0">
                <a:solidFill>
                  <a:schemeClr val="bg1"/>
                </a:solidFill>
              </a:rPr>
            </a:br>
            <a:r>
              <a:rPr lang="da-DK" sz="900" dirty="0">
                <a:solidFill>
                  <a:schemeClr val="bg1"/>
                </a:solidFill>
              </a:rPr>
              <a:t>og placér det bagerst.</a:t>
            </a:r>
          </a:p>
          <a:p>
            <a:pPr algn="r">
              <a:spcBef>
                <a:spcPct val="50000"/>
              </a:spcBef>
            </a:pPr>
            <a:r>
              <a:rPr lang="da-DK" sz="900" b="1" dirty="0">
                <a:solidFill>
                  <a:schemeClr val="bg1"/>
                </a:solidFill>
              </a:rPr>
              <a:t>Hvis du ikke kan få</a:t>
            </a:r>
            <a:r>
              <a:rPr lang="da-DK" sz="900" b="1" baseline="0" dirty="0">
                <a:solidFill>
                  <a:schemeClr val="bg1"/>
                </a:solidFill>
              </a:rPr>
              <a:t> fat i </a:t>
            </a:r>
            <a:r>
              <a:rPr lang="da-DK" sz="900" b="1" baseline="0" dirty="0" err="1">
                <a:solidFill>
                  <a:schemeClr val="bg1"/>
                </a:solidFill>
              </a:rPr>
              <a:t>billedeindsættelses-knappen</a:t>
            </a:r>
            <a:r>
              <a:rPr lang="da-DK" sz="900" b="1" baseline="0" dirty="0">
                <a:solidFill>
                  <a:schemeClr val="bg1"/>
                </a:solidFill>
              </a:rPr>
              <a:t>; </a:t>
            </a:r>
            <a:r>
              <a:rPr lang="da-DK" sz="900" b="0" baseline="0" dirty="0">
                <a:solidFill>
                  <a:schemeClr val="bg1"/>
                </a:solidFill>
              </a:rPr>
              <a:t>Læg teksten bagerst og klik på ikonen</a:t>
            </a:r>
            <a:r>
              <a:rPr lang="da-DK" sz="900" b="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2556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6D2B-989B-36D1-90FB-9CF6F55A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3D4A4-0A08-DC72-138C-4ACEB331C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7D9A1-B990-4E67-2B48-EA12756DF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91152-A778-2B92-F2BD-E9C0E5899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EB792-BA4F-FE6F-6A94-F1625C66C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8919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94681-4387-396C-BCA5-D0BDAAF2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57340-00E5-7E08-5754-65BAB142B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D1AF9-F73E-0707-7FCA-824A9691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C5B62-3CE0-79EC-2247-6AED13D5B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65DC9-F8E1-AF9C-5F69-8AEB0BB4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03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7D602-D1E8-1C01-09C0-E4F2EAF48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B0347-0A0A-4DBA-F63D-0D5FDC6B6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8008A-8FF5-1FAC-4AEA-4D9ED4983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39AE75-7258-31BA-F748-4CABBD2C1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7D2DB-0013-E8E6-DAEC-1889B9FF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08824-355E-CDFA-ADBA-BF5BEC305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256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DAFAD-86A0-0883-7F0F-F4A31CF3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B7F78-5EA7-DD1D-C5B2-DA73861E7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8E3296-28BF-0432-7A08-B55F50793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0C87AD-7D80-314A-1B9C-EE0A69D151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5E62AE-7E52-DC0C-B102-CB682509B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DE3544-D184-D4BE-03FF-00AF57938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998E51-15CE-8CE4-63E7-1118BE5C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A16678-B8C0-5117-20DA-BC61C1CC8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632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B0AB-8237-C761-7181-D55AF8017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744056-0627-1B24-0228-3F3DF58F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12FD70-1773-323B-1A11-6F74C455B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4C2E1A-C2EA-FA0D-42B3-4B9241661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493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32377B-B8F6-9930-53CF-3ACA978A6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580F21-FFDF-74F0-4A8E-4A4657A74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450F4-92CA-F21E-0CB5-041B24951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565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561BD-45C9-590C-1A14-6D570FD1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7A595-2FE6-6D02-6BB9-2B518302D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AD0922-73C5-26DE-41F5-80E0A5374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CE266A-8D92-6329-0968-ED9C70A80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F11420-67A3-ACD7-DB44-53B1FD64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9D40B-3F5A-48AE-FB92-0362CC0D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109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764D2-88AB-33DF-B0EC-9789BC46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B16EB2-A2DF-DFAE-DB73-40C80EF390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1489B-416C-D805-E26B-769207D07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8BEF5-E1E6-225B-5141-667AE422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69377C-E50B-ABC7-D4DF-AE91DA86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FA4AB-4ECF-6151-3F62-C971FBD9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486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DA18AB-4DC8-5003-387B-AE0B6E13C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E5ABD5-455F-8F05-55BF-4472B8184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1E046-8EE0-1223-6B0A-3F501F4A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6D4B70-3F4C-CA4D-A791-A4D193DBA7C9}" type="datetimeFigureOut">
              <a:rPr lang="da-DK" smtClean="0"/>
              <a:t>21-04-2026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7610B-55E0-97EE-15AB-FEA54E135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54E56-9801-051D-A5C4-B8A5F321D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Picture 6" descr="A blue and white flag with yellow stars&#10;&#10;Description automatically generated">
            <a:extLst>
              <a:ext uri="{FF2B5EF4-FFF2-40B4-BE49-F238E27FC236}">
                <a16:creationId xmlns:a16="http://schemas.microsoft.com/office/drawing/2014/main" id="{DEF0B005-E63E-134F-C419-F4D3AE6D0029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552429" y="6176964"/>
            <a:ext cx="2801372" cy="5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63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innerdevelopmentgoals.org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apioconsult.dk/inner-development/" TargetMode="External"/><Relationship Id="rId5" Type="http://schemas.openxmlformats.org/officeDocument/2006/relationships/hyperlink" Target="https://innerdevelopmentgoals.org/" TargetMode="Externa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innerdevelopmentgoals.org/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apioconsult.dk/inner-development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nnerdevelopmentgoals.org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apioconsult.dk/inner-development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danskindustri.dk/vi-radgiver-dig/virksomhedsregler-og-varktojer/esg/hvad-er-esg-og-baredygtighed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dst.dk/da/Statistik/temaer/SDG/danske-maalepunkte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6858000" y="1858364"/>
            <a:ext cx="4854624" cy="3831818"/>
          </a:xfrm>
        </p:spPr>
        <p:txBody>
          <a:bodyPr/>
          <a:lstStyle/>
          <a:p>
            <a:pPr algn="ctr"/>
            <a:r>
              <a:rPr lang="da-DK" b="0" dirty="0"/>
              <a:t>Verdensmål</a:t>
            </a:r>
            <a:br>
              <a:rPr lang="da-DK" b="0" dirty="0"/>
            </a:br>
            <a:br>
              <a:rPr lang="da-DK" b="0" dirty="0"/>
            </a:br>
            <a:r>
              <a:rPr lang="da-DK" b="0" dirty="0"/>
              <a:t> arbejdsmiljø</a:t>
            </a:r>
            <a:br>
              <a:rPr lang="da-DK" b="0" dirty="0"/>
            </a:br>
            <a:br>
              <a:rPr lang="da-DK" b="0" dirty="0"/>
            </a:br>
            <a:r>
              <a:rPr lang="da-DK" b="0" dirty="0"/>
              <a:t> trivsel og robusthed </a:t>
            </a:r>
          </a:p>
        </p:txBody>
      </p:sp>
      <p:pic>
        <p:nvPicPr>
          <p:cNvPr id="13" name="Picture 12" descr="EtBedreStedAtLaere-Sort.w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55540" y="6318096"/>
            <a:ext cx="1825142" cy="237744"/>
          </a:xfrm>
          <a:prstGeom prst="rect">
            <a:avLst/>
          </a:prstGeom>
        </p:spPr>
      </p:pic>
      <p:pic>
        <p:nvPicPr>
          <p:cNvPr id="2050" name="Picture 2" descr="Vægramme med banner - 17 verdensmål, Logo med mål | EXAKT">
            <a:extLst>
              <a:ext uri="{FF2B5EF4-FFF2-40B4-BE49-F238E27FC236}">
                <a16:creationId xmlns:a16="http://schemas.microsoft.com/office/drawing/2014/main" id="{DF001F52-BC7A-857C-3029-87A754AAA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92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9">
            <a:extLst>
              <a:ext uri="{FF2B5EF4-FFF2-40B4-BE49-F238E27FC236}">
                <a16:creationId xmlns:a16="http://schemas.microsoft.com/office/drawing/2014/main" id="{151CA561-C0E7-2B1B-4496-DDBB90DED21E}"/>
              </a:ext>
            </a:extLst>
          </p:cNvPr>
          <p:cNvSpPr txBox="1">
            <a:spLocks/>
          </p:cNvSpPr>
          <p:nvPr/>
        </p:nvSpPr>
        <p:spPr>
          <a:xfrm>
            <a:off x="61994" y="6581771"/>
            <a:ext cx="6580102" cy="2762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1400" b="1" dirty="0"/>
              <a:t>Kilde</a:t>
            </a:r>
            <a:r>
              <a:rPr lang="da-DK" sz="1400" dirty="0"/>
              <a:t>: https://www.verdensmaal.org/materialer</a:t>
            </a:r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7D44B506-24C8-739A-6280-B467AEB768BB}"/>
              </a:ext>
            </a:extLst>
          </p:cNvPr>
          <p:cNvSpPr/>
          <p:nvPr/>
        </p:nvSpPr>
        <p:spPr>
          <a:xfrm>
            <a:off x="10125074" y="-4292"/>
            <a:ext cx="2066925" cy="1685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hlinkClick r:id="rId2" tooltip="https://www.innerdevelopmentgoals.org"/>
          </p:cNvPr>
          <p:cNvSpPr/>
          <p:nvPr/>
        </p:nvSpPr>
        <p:spPr>
          <a:xfrm>
            <a:off x="-76269" y="1530"/>
            <a:ext cx="12194721" cy="6856470"/>
          </a:xfrm>
          <a:custGeom>
            <a:avLst/>
            <a:gdLst/>
            <a:ahLst/>
            <a:cxnLst/>
            <a:rect l="l" t="t" r="r" b="b"/>
            <a:pathLst>
              <a:path w="18292082" h="10284705">
                <a:moveTo>
                  <a:pt x="0" y="0"/>
                </a:moveTo>
                <a:lnTo>
                  <a:pt x="18292082" y="0"/>
                </a:lnTo>
                <a:lnTo>
                  <a:pt x="18292082" y="10284705"/>
                </a:lnTo>
                <a:lnTo>
                  <a:pt x="0" y="102847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a-DK"/>
          </a:p>
        </p:txBody>
      </p:sp>
      <p:sp>
        <p:nvSpPr>
          <p:cNvPr id="3" name="Title 9">
            <a:extLst>
              <a:ext uri="{FF2B5EF4-FFF2-40B4-BE49-F238E27FC236}">
                <a16:creationId xmlns:a16="http://schemas.microsoft.com/office/drawing/2014/main" id="{228F18DA-8926-97F0-097A-3F8497994C96}"/>
              </a:ext>
            </a:extLst>
          </p:cNvPr>
          <p:cNvSpPr txBox="1">
            <a:spLocks/>
          </p:cNvSpPr>
          <p:nvPr/>
        </p:nvSpPr>
        <p:spPr>
          <a:xfrm>
            <a:off x="6021092" y="6341547"/>
            <a:ext cx="6580102" cy="2762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1400" b="1" dirty="0"/>
              <a:t>Kilde</a:t>
            </a:r>
            <a:r>
              <a:rPr lang="da-DK" sz="1400" dirty="0"/>
              <a:t>: https://www.verdensmaal.org/materialer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3AAD3FCA-6ECA-957A-9D60-E441AF40E7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0849" y="240224"/>
            <a:ext cx="2806844" cy="533427"/>
          </a:xfrm>
          <a:prstGeom prst="rect">
            <a:avLst/>
          </a:prstGeom>
        </p:spPr>
      </p:pic>
      <p:sp>
        <p:nvSpPr>
          <p:cNvPr id="9" name="Title 9">
            <a:extLst>
              <a:ext uri="{FF2B5EF4-FFF2-40B4-BE49-F238E27FC236}">
                <a16:creationId xmlns:a16="http://schemas.microsoft.com/office/drawing/2014/main" id="{C166D7F8-0E65-4A25-0CA4-26EE73430D3D}"/>
              </a:ext>
            </a:extLst>
          </p:cNvPr>
          <p:cNvSpPr txBox="1">
            <a:spLocks/>
          </p:cNvSpPr>
          <p:nvPr/>
        </p:nvSpPr>
        <p:spPr>
          <a:xfrm>
            <a:off x="-232474" y="6252130"/>
            <a:ext cx="6580102" cy="45506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1400" b="1" dirty="0"/>
              <a:t>Kilde</a:t>
            </a:r>
            <a:r>
              <a:rPr lang="da-DK" sz="1400" dirty="0"/>
              <a:t>: </a:t>
            </a:r>
            <a:r>
              <a:rPr lang="en-US" sz="1400" dirty="0">
                <a:hlinkClick r:id="rId5"/>
              </a:rPr>
              <a:t>https://innerdevelopmentgoals.org</a:t>
            </a:r>
            <a:endParaRPr lang="en-US" sz="1400" dirty="0"/>
          </a:p>
          <a:p>
            <a:pPr algn="ctr"/>
            <a:r>
              <a:rPr lang="da-DK" sz="1400" dirty="0">
                <a:hlinkClick r:id="rId6"/>
              </a:rPr>
              <a:t>Der er brug for mere indre bæredygtighed! - CAPIO CONSULT ApS</a:t>
            </a:r>
            <a:endParaRPr lang="da-DK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FEF495-B118-AEEE-6AA2-905716CF3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EF7D348-170E-3F5A-438A-62B1A6319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49640EC-56B6-9D2B-CBB2-3583AE0CB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www.ibc.dk</a:t>
            </a:r>
            <a:endParaRPr lang="da-DK" noProof="0" dirty="0"/>
          </a:p>
        </p:txBody>
      </p:sp>
      <p:pic>
        <p:nvPicPr>
          <p:cNvPr id="2050" name="Picture 2" descr="FN's Verdensmål har fået en tvilling: Inner Development Goals - KLS  PurePrint">
            <a:extLst>
              <a:ext uri="{FF2B5EF4-FFF2-40B4-BE49-F238E27FC236}">
                <a16:creationId xmlns:a16="http://schemas.microsoft.com/office/drawing/2014/main" id="{1B5F541A-77E7-D33F-C687-9B3BB6AE0B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84" y="136525"/>
            <a:ext cx="10795216" cy="603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9">
            <a:extLst>
              <a:ext uri="{FF2B5EF4-FFF2-40B4-BE49-F238E27FC236}">
                <a16:creationId xmlns:a16="http://schemas.microsoft.com/office/drawing/2014/main" id="{35416497-0AB5-DB33-BAB7-2E92B83BFC4A}"/>
              </a:ext>
            </a:extLst>
          </p:cNvPr>
          <p:cNvSpPr txBox="1">
            <a:spLocks/>
          </p:cNvSpPr>
          <p:nvPr/>
        </p:nvSpPr>
        <p:spPr>
          <a:xfrm>
            <a:off x="2456482" y="6265344"/>
            <a:ext cx="6580102" cy="45506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1400" b="1" dirty="0"/>
              <a:t>Kilde</a:t>
            </a:r>
            <a:r>
              <a:rPr lang="da-DK" sz="1400" dirty="0"/>
              <a:t>: </a:t>
            </a:r>
            <a:r>
              <a:rPr lang="en-US" sz="1400" dirty="0">
                <a:hlinkClick r:id="rId3"/>
              </a:rPr>
              <a:t>https://innerdevelopmentgoals.org</a:t>
            </a:r>
            <a:endParaRPr lang="en-US" sz="1400" dirty="0"/>
          </a:p>
          <a:p>
            <a:pPr algn="ctr"/>
            <a:r>
              <a:rPr lang="da-DK" sz="1400" dirty="0">
                <a:hlinkClick r:id="rId4"/>
              </a:rPr>
              <a:t>Der er brug for mere indre bæredygtighed! - CAPIO CONSULT ApS</a:t>
            </a:r>
            <a:endParaRPr lang="da-DK" sz="1400" dirty="0"/>
          </a:p>
        </p:txBody>
      </p:sp>
    </p:spTree>
    <p:extLst>
      <p:ext uri="{BB962C8B-B14F-4D97-AF65-F5344CB8AC3E}">
        <p14:creationId xmlns:p14="http://schemas.microsoft.com/office/powerpoint/2010/main" val="5049115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388201" y="1293058"/>
            <a:ext cx="6456712" cy="3284984"/>
          </a:xfrm>
          <a:custGeom>
            <a:avLst/>
            <a:gdLst/>
            <a:ahLst/>
            <a:cxnLst/>
            <a:rect l="l" t="t" r="r" b="b"/>
            <a:pathLst>
              <a:path w="18397019" h="10287000">
                <a:moveTo>
                  <a:pt x="0" y="0"/>
                </a:moveTo>
                <a:lnTo>
                  <a:pt x="18397019" y="0"/>
                </a:lnTo>
                <a:lnTo>
                  <a:pt x="1839701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DC79EF1-F43B-CE17-C483-3CB7D90974F9}"/>
              </a:ext>
            </a:extLst>
          </p:cNvPr>
          <p:cNvSpPr txBox="1">
            <a:spLocks/>
          </p:cNvSpPr>
          <p:nvPr/>
        </p:nvSpPr>
        <p:spPr>
          <a:xfrm>
            <a:off x="507158" y="1293058"/>
            <a:ext cx="4041595" cy="3770313"/>
          </a:xfrm>
          <a:prstGeom prst="rect">
            <a:avLst/>
          </a:prstGeom>
        </p:spPr>
        <p:txBody>
          <a:bodyPr/>
          <a:lstStyle>
            <a:lvl1pPr marL="215900" indent="-215900" algn="l" defTabSz="914400" rtl="0" eaLnBrk="1" latinLnBrk="0" hangingPunct="1">
              <a:lnSpc>
                <a:spcPct val="104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216000" algn="l" defTabSz="914400" rtl="0" eaLnBrk="1" latinLnBrk="0" hangingPunct="1">
              <a:lnSpc>
                <a:spcPct val="104000"/>
              </a:lnSpc>
              <a:spcBef>
                <a:spcPts val="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14400" rtl="0" eaLnBrk="1" latinLnBrk="0" hangingPunct="1">
              <a:lnSpc>
                <a:spcPct val="104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00" indent="-216000" algn="l" defTabSz="914400" rtl="0" eaLnBrk="1" latinLnBrk="0" hangingPunct="1">
              <a:lnSpc>
                <a:spcPct val="104000"/>
              </a:lnSpc>
              <a:spcBef>
                <a:spcPts val="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000" indent="-216000" algn="l" defTabSz="914400" rtl="0" eaLnBrk="1" latinLnBrk="0" hangingPunct="1">
              <a:lnSpc>
                <a:spcPct val="104000"/>
              </a:lnSpc>
              <a:spcBef>
                <a:spcPts val="0"/>
              </a:spcBef>
              <a:buSzPct val="75000"/>
              <a:buFont typeface="Wingdings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/>
              <a:t>Diskuter et af de 5 </a:t>
            </a:r>
            <a:r>
              <a:rPr lang="da-DK" dirty="0" err="1"/>
              <a:t>skills</a:t>
            </a:r>
            <a:r>
              <a:rPr lang="da-DK" dirty="0"/>
              <a:t> og underemner (opdeling i 5 grupper) </a:t>
            </a:r>
          </a:p>
          <a:p>
            <a:endParaRPr lang="da-DK" dirty="0"/>
          </a:p>
          <a:p>
            <a:r>
              <a:rPr lang="da-DK" dirty="0"/>
              <a:t>Hvordan kan det kobles sammen med trivsel</a:t>
            </a:r>
          </a:p>
          <a:p>
            <a:endParaRPr lang="da-DK" dirty="0"/>
          </a:p>
          <a:p>
            <a:r>
              <a:rPr lang="da-DK" dirty="0"/>
              <a:t>Er der elementer i allerede styrker, understøtter, har fokus på ved jer?</a:t>
            </a:r>
          </a:p>
          <a:p>
            <a:endParaRPr lang="da-DK" dirty="0"/>
          </a:p>
          <a:p>
            <a:r>
              <a:rPr lang="da-DK" dirty="0"/>
              <a:t>Den personlige sammenhæng i forhold til mental robusthed  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M.v. </a:t>
            </a:r>
          </a:p>
        </p:txBody>
      </p:sp>
      <p:sp>
        <p:nvSpPr>
          <p:cNvPr id="5" name="Title 9">
            <a:extLst>
              <a:ext uri="{FF2B5EF4-FFF2-40B4-BE49-F238E27FC236}">
                <a16:creationId xmlns:a16="http://schemas.microsoft.com/office/drawing/2014/main" id="{3333B46A-8A52-2552-4415-8F29F0222696}"/>
              </a:ext>
            </a:extLst>
          </p:cNvPr>
          <p:cNvSpPr txBox="1">
            <a:spLocks/>
          </p:cNvSpPr>
          <p:nvPr/>
        </p:nvSpPr>
        <p:spPr>
          <a:xfrm>
            <a:off x="5264811" y="4768965"/>
            <a:ext cx="6580102" cy="455061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1400" b="1" dirty="0"/>
              <a:t>Kilde</a:t>
            </a:r>
            <a:r>
              <a:rPr lang="da-DK" sz="1400" dirty="0"/>
              <a:t>: </a:t>
            </a:r>
            <a:r>
              <a:rPr lang="en-US" sz="1400" dirty="0">
                <a:hlinkClick r:id="rId3"/>
              </a:rPr>
              <a:t>https://innerdevelopmentgoals.org</a:t>
            </a:r>
            <a:endParaRPr lang="en-US" sz="1400" dirty="0"/>
          </a:p>
          <a:p>
            <a:pPr algn="ctr"/>
            <a:r>
              <a:rPr lang="da-DK" sz="1400" dirty="0">
                <a:hlinkClick r:id="rId4"/>
              </a:rPr>
              <a:t>Der er brug for mere indre bæredygtighed! - CAPIO CONSULT ApS</a:t>
            </a:r>
            <a:endParaRPr lang="da-DK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1CB75F-F123-E146-6BB6-36DA74456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776" y="548680"/>
            <a:ext cx="9243483" cy="616930"/>
          </a:xfrm>
        </p:spPr>
        <p:txBody>
          <a:bodyPr>
            <a:normAutofit fontScale="90000"/>
          </a:bodyPr>
          <a:lstStyle/>
          <a:p>
            <a:r>
              <a:rPr lang="da-DK" dirty="0"/>
              <a:t>Undersøgelse hjemme til næste gang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ABD393C-1FCB-494F-8E0C-02F376909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514" y="1565618"/>
            <a:ext cx="5450416" cy="417804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a-DK" dirty="0"/>
              <a:t>Hvordan arbejdes med verdensmål Bæredygtighed – specielt med fokus på trivsel, sundhed og arbejdsmiljø ved jer.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da-DK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a-DK" dirty="0"/>
              <a:t>Er der en afdeling for det, er der nogle der har ansvar, er der bevidsthed om der er en sammenhæng?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63DA723-37FB-8CF2-7973-03ED13CDF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www.ibc.dk</a:t>
            </a:r>
            <a:endParaRPr lang="da-DK" noProof="0" dirty="0"/>
          </a:p>
        </p:txBody>
      </p:sp>
      <p:pic>
        <p:nvPicPr>
          <p:cNvPr id="6" name="Picture 2" descr="Vægramme med banner - 17 verdensmål, Logo med mål | EXAKT">
            <a:extLst>
              <a:ext uri="{FF2B5EF4-FFF2-40B4-BE49-F238E27FC236}">
                <a16:creationId xmlns:a16="http://schemas.microsoft.com/office/drawing/2014/main" id="{2113574B-22D4-2B11-F2A0-F3E314983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072" y="1565618"/>
            <a:ext cx="4051533" cy="4051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9">
            <a:extLst>
              <a:ext uri="{FF2B5EF4-FFF2-40B4-BE49-F238E27FC236}">
                <a16:creationId xmlns:a16="http://schemas.microsoft.com/office/drawing/2014/main" id="{A717663D-75B0-10BB-85D1-23650AF1B7C0}"/>
              </a:ext>
            </a:extLst>
          </p:cNvPr>
          <p:cNvSpPr txBox="1">
            <a:spLocks/>
          </p:cNvSpPr>
          <p:nvPr/>
        </p:nvSpPr>
        <p:spPr>
          <a:xfrm>
            <a:off x="5472788" y="1289389"/>
            <a:ext cx="6580102" cy="2762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1400" b="1" dirty="0"/>
              <a:t>Kilde</a:t>
            </a:r>
            <a:r>
              <a:rPr lang="da-DK" sz="1400" dirty="0"/>
              <a:t>: https://www.verdensmaal.org/materialer</a:t>
            </a:r>
          </a:p>
        </p:txBody>
      </p:sp>
    </p:spTree>
    <p:extLst>
      <p:ext uri="{BB962C8B-B14F-4D97-AF65-F5344CB8AC3E}">
        <p14:creationId xmlns:p14="http://schemas.microsoft.com/office/powerpoint/2010/main" val="3067151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ægramme med banner - 17 verdensmål, Logo med mål | EXAKT">
            <a:extLst>
              <a:ext uri="{FF2B5EF4-FFF2-40B4-BE49-F238E27FC236}">
                <a16:creationId xmlns:a16="http://schemas.microsoft.com/office/drawing/2014/main" id="{DF001F52-BC7A-857C-3029-87A754AAA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" y="407432"/>
            <a:ext cx="5896168" cy="589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5523960" y="1276509"/>
            <a:ext cx="4854624" cy="919675"/>
          </a:xfrm>
        </p:spPr>
        <p:txBody>
          <a:bodyPr/>
          <a:lstStyle/>
          <a:p>
            <a:pPr algn="ctr"/>
            <a:r>
              <a:rPr lang="da-DK" sz="2400" b="0" dirty="0"/>
              <a:t>Sammenhæng mellem verdensmål og bæredygtighed og koblingen til arbejdsmiljø  </a:t>
            </a:r>
          </a:p>
        </p:txBody>
      </p:sp>
      <p:sp>
        <p:nvSpPr>
          <p:cNvPr id="2" name="Title 9">
            <a:extLst>
              <a:ext uri="{FF2B5EF4-FFF2-40B4-BE49-F238E27FC236}">
                <a16:creationId xmlns:a16="http://schemas.microsoft.com/office/drawing/2014/main" id="{2A732967-F01C-0D0D-078C-94247D6F51DC}"/>
              </a:ext>
            </a:extLst>
          </p:cNvPr>
          <p:cNvSpPr txBox="1">
            <a:spLocks/>
          </p:cNvSpPr>
          <p:nvPr/>
        </p:nvSpPr>
        <p:spPr>
          <a:xfrm>
            <a:off x="-484102" y="278171"/>
            <a:ext cx="6580102" cy="2762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1400" b="1" dirty="0"/>
              <a:t>Kilde</a:t>
            </a:r>
            <a:r>
              <a:rPr lang="da-DK" sz="1400" dirty="0"/>
              <a:t>: https://www.verdensmaal.org/materialer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C9343B76-4164-83C8-7377-B2D1EFC72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4430" y="2578121"/>
            <a:ext cx="5162275" cy="2559568"/>
          </a:xfrm>
          <a:prstGeom prst="rect">
            <a:avLst/>
          </a:prstGeom>
        </p:spPr>
      </p:pic>
      <p:sp>
        <p:nvSpPr>
          <p:cNvPr id="5" name="Title 9">
            <a:extLst>
              <a:ext uri="{FF2B5EF4-FFF2-40B4-BE49-F238E27FC236}">
                <a16:creationId xmlns:a16="http://schemas.microsoft.com/office/drawing/2014/main" id="{652F435C-84C8-69DA-8566-114AE097CED9}"/>
              </a:ext>
            </a:extLst>
          </p:cNvPr>
          <p:cNvSpPr txBox="1">
            <a:spLocks/>
          </p:cNvSpPr>
          <p:nvPr/>
        </p:nvSpPr>
        <p:spPr>
          <a:xfrm>
            <a:off x="5611898" y="5381511"/>
            <a:ext cx="6580102" cy="276229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83000"/>
              </a:lnSpc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1400" b="1" dirty="0"/>
              <a:t>Kilde</a:t>
            </a:r>
            <a:r>
              <a:rPr lang="da-DK" sz="1400" dirty="0"/>
              <a:t>: </a:t>
            </a:r>
            <a:r>
              <a:rPr lang="da-DK" sz="1400" dirty="0">
                <a:hlinkClick r:id="rId4"/>
              </a:rPr>
              <a:t>Hvad er ESG og bæredygtighed? - DI</a:t>
            </a:r>
            <a:endParaRPr lang="da-DK" sz="1400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3BADA6F1-F026-FE2B-B4E5-52F30296C7E3}"/>
              </a:ext>
            </a:extLst>
          </p:cNvPr>
          <p:cNvSpPr/>
          <p:nvPr/>
        </p:nvSpPr>
        <p:spPr>
          <a:xfrm>
            <a:off x="10378584" y="-4292"/>
            <a:ext cx="1813415" cy="16859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1998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583" y="666519"/>
            <a:ext cx="9243483" cy="616930"/>
          </a:xfrm>
        </p:spPr>
        <p:txBody>
          <a:bodyPr>
            <a:noAutofit/>
          </a:bodyPr>
          <a:lstStyle/>
          <a:p>
            <a:r>
              <a:rPr kumimoji="0" lang="da-DK" altLang="da-DK" sz="4000" b="1" i="0" u="none" strike="noStrike" cap="none" normalizeH="0" baseline="0" dirty="0">
                <a:ln>
                  <a:noFill/>
                </a:ln>
                <a:solidFill>
                  <a:srgbClr val="2F2F2F"/>
                </a:solidFill>
                <a:effectLst/>
                <a:latin typeface="var( --e-global-typography-e19a6ff-font-family )"/>
              </a:rPr>
              <a:t>Verdensmål styrker arbejdsmiljøindsatsen</a:t>
            </a:r>
            <a:endParaRPr lang="da-DK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585" y="2349501"/>
            <a:ext cx="7538648" cy="3770313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3200" b="0" i="0" u="none" strike="noStrike" cap="none" normalizeH="0" baseline="0" dirty="0">
                <a:ln>
                  <a:noFill/>
                </a:ln>
                <a:solidFill>
                  <a:srgbClr val="2F2F2F"/>
                </a:solidFill>
                <a:effectLst/>
                <a:latin typeface="Lexend Deca"/>
              </a:rPr>
              <a:t>Hvis virksomheden arbejder eksplicit med FN’s verdensmål i forvejen, er koblingen til verdensmålene oplagt. Nogle af de verdensmål, der er oplagte at koble på arbejdsmiljøindsatsen, er: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50FEF4A-CF10-896E-BA33-5519DB722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549"/>
            <a:ext cx="255198" cy="4602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222180" rIns="91440" bIns="5078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2F2F2F"/>
                </a:solidFill>
                <a:effectLst/>
                <a:latin typeface="Lexend Deca"/>
              </a:rPr>
              <a:t>  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6F535AB-482E-47C0-05D7-0F3571716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185" y="1388460"/>
            <a:ext cx="1931597" cy="192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6EB56C86-65F1-88C3-9BE6-F551126E8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012" y="3703586"/>
            <a:ext cx="1931597" cy="192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23D81316-BBEF-6BC6-428F-2BA6D704A83B}"/>
              </a:ext>
            </a:extLst>
          </p:cNvPr>
          <p:cNvSpPr txBox="1"/>
          <p:nvPr/>
        </p:nvSpPr>
        <p:spPr>
          <a:xfrm>
            <a:off x="479376" y="6076895"/>
            <a:ext cx="725424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000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Kilde:</a:t>
            </a:r>
          </a:p>
          <a:p>
            <a:r>
              <a:rPr lang="da-DK" sz="1000" dirty="0">
                <a:solidFill>
                  <a:srgbClr val="467886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 danske målepunkter - Danmarks Statistik (dst.dk)</a:t>
            </a:r>
            <a:endParaRPr lang="da-DK" sz="1000" dirty="0"/>
          </a:p>
          <a:p>
            <a:r>
              <a:rPr lang="da-DK" sz="1000" dirty="0"/>
              <a:t>Fra rapporten ”gør verdensmål til vores mål”</a:t>
            </a:r>
          </a:p>
        </p:txBody>
      </p:sp>
    </p:spTree>
    <p:extLst>
      <p:ext uri="{BB962C8B-B14F-4D97-AF65-F5344CB8AC3E}">
        <p14:creationId xmlns:p14="http://schemas.microsoft.com/office/powerpoint/2010/main" val="1484042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22CAE-C469-3887-CEA7-F5270D57C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5E0C5-7036-A3B2-1A90-6C92950E7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583" y="666519"/>
            <a:ext cx="9243483" cy="616930"/>
          </a:xfrm>
        </p:spPr>
        <p:txBody>
          <a:bodyPr>
            <a:noAutofit/>
          </a:bodyPr>
          <a:lstStyle/>
          <a:p>
            <a:r>
              <a:rPr kumimoji="0" lang="da-DK" altLang="da-DK" sz="4000" b="1" i="0" u="none" strike="noStrike" cap="none" normalizeH="0" baseline="0" dirty="0">
                <a:ln>
                  <a:noFill/>
                </a:ln>
                <a:solidFill>
                  <a:srgbClr val="2F2F2F"/>
                </a:solidFill>
                <a:effectLst/>
                <a:latin typeface="var( --e-global-typography-e19a6ff-font-family )"/>
              </a:rPr>
              <a:t>KILDER:</a:t>
            </a:r>
            <a:endParaRPr lang="da-DK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22399-DA40-8C35-EDAF-E7EE7A00E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583" y="1425385"/>
            <a:ext cx="7538648" cy="3770313"/>
          </a:xfr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rgbClr val="2F2F2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følgende sider om de to verdensmål </a:t>
            </a:r>
            <a:r>
              <a:rPr lang="da-DK" altLang="da-DK" sz="1400" dirty="0">
                <a:solidFill>
                  <a:srgbClr val="2F2F2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Sundhed og trivsel og </a:t>
            </a:r>
            <a:r>
              <a:rPr kumimoji="0" lang="da-DK" altLang="da-DK" sz="1400" b="0" i="0" u="none" strike="noStrike" cap="none" normalizeH="0" baseline="0" dirty="0">
                <a:ln>
                  <a:noFill/>
                </a:ln>
                <a:solidFill>
                  <a:srgbClr val="2F2F2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8. Gode jobs og økonomisk vækst, er taget direkte fra rapporten ”Gør Verdensmål til Vores Mål”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5C331AAA-C506-A6B9-4D8D-AE7FDA00B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549"/>
            <a:ext cx="255198" cy="4602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222180" rIns="91440" bIns="50784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altLang="da-DK" sz="1200" b="0" i="0" u="none" strike="noStrike" cap="none" normalizeH="0" baseline="0" dirty="0">
                <a:ln>
                  <a:noFill/>
                </a:ln>
                <a:solidFill>
                  <a:srgbClr val="2F2F2F"/>
                </a:solidFill>
                <a:effectLst/>
                <a:latin typeface="Lexend Deca"/>
              </a:rPr>
              <a:t>  </a:t>
            </a:r>
            <a:endParaRPr kumimoji="0" lang="da-DK" altLang="da-DK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1C2A895-7EC2-836B-5421-5C4A5E508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185" y="1388460"/>
            <a:ext cx="1931597" cy="192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43A55D28-56B6-CAB8-E12C-7A7D1ED48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8012" y="3703586"/>
            <a:ext cx="1931597" cy="1922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E511DEE3-182D-0D62-53C2-13B11F41B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404" y="2008086"/>
            <a:ext cx="8823585" cy="361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343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605373B-A4D1-BB06-FE20-ADEB24845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www.ibc.dk</a:t>
            </a:r>
            <a:endParaRPr lang="da-DK" noProof="0" dirty="0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E575363-4123-C561-862E-BD6D59CA4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noProof="0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F8870875-1E37-FA3B-65F1-63CB1EF526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001" y="1996956"/>
            <a:ext cx="6807550" cy="3130711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56D1DBB4-E079-0BF0-B1CF-3CDB73607F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001" y="352313"/>
            <a:ext cx="6597989" cy="1378021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91C01151-B4ED-C442-F4D5-A00C8B258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1352" y="1937825"/>
            <a:ext cx="2974404" cy="2682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67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5E93D9C-6EDB-A67D-6D02-BD313DDF4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www.ibc.dk</a:t>
            </a:r>
            <a:endParaRPr lang="da-DK" noProof="0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C7D1267D-8F29-087E-D75D-0D892E0C3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16" y="396959"/>
            <a:ext cx="8684274" cy="5593138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5E9495AB-B83B-741A-AE36-952826E2D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826" y="1769277"/>
            <a:ext cx="2385058" cy="237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2581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9562564-F7C1-52C1-680D-8BBDE9CB2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www.ibc.dk</a:t>
            </a:r>
            <a:endParaRPr lang="da-DK" noProof="0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AEC423FA-0698-EF1B-17A1-762D24390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09" y="67504"/>
            <a:ext cx="9618788" cy="5870584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251E4020-3AF1-BCE8-D1C6-B2D417839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897" y="2564904"/>
            <a:ext cx="1931369" cy="192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317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B86F809-8D2D-256D-8031-0DBD66A47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www.ibc.dk</a:t>
            </a:r>
            <a:endParaRPr lang="da-DK" noProof="0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3030F5C7-B8CB-9637-2ECA-66B2FB71D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333" y="770549"/>
            <a:ext cx="9533284" cy="4693789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D49BCDC0-2187-CBA4-D494-E5159AB42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917" y="2636913"/>
            <a:ext cx="2069267" cy="205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129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FEF495-B118-AEEE-6AA2-905716CF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064" y="429721"/>
            <a:ext cx="9243483" cy="616930"/>
          </a:xfrm>
        </p:spPr>
        <p:txBody>
          <a:bodyPr>
            <a:normAutofit fontScale="90000"/>
          </a:bodyPr>
          <a:lstStyle/>
          <a:p>
            <a:r>
              <a:rPr lang="da-DK" dirty="0"/>
              <a:t>Hvordan hænger verdensmål, arbejdsmiljø og trivsel sammen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EF7D348-170E-3F5A-438A-62B1A6319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a-DK" dirty="0"/>
              <a:t>Hvilke indsatser gør i indenfor ovenstående del mål?</a:t>
            </a:r>
          </a:p>
          <a:p>
            <a:endParaRPr lang="da-DK" dirty="0"/>
          </a:p>
          <a:p>
            <a:r>
              <a:rPr lang="da-DK" dirty="0"/>
              <a:t>Er der bevidsthed om vigtigheden i jeres virksomhed?</a:t>
            </a:r>
          </a:p>
          <a:p>
            <a:endParaRPr lang="da-DK" dirty="0"/>
          </a:p>
          <a:p>
            <a:r>
              <a:rPr lang="da-DK" dirty="0"/>
              <a:t>Hvor godt kender i verdensmål og delmål og hvordan arbejder i </a:t>
            </a:r>
            <a:r>
              <a:rPr lang="da-DK" dirty="0" err="1"/>
              <a:t>evt</a:t>
            </a:r>
            <a:r>
              <a:rPr lang="da-DK" dirty="0"/>
              <a:t> med dem</a:t>
            </a:r>
          </a:p>
          <a:p>
            <a:endParaRPr lang="da-DK" dirty="0"/>
          </a:p>
          <a:p>
            <a:r>
              <a:rPr lang="da-DK" dirty="0"/>
              <a:t>Har i tidligere koblet verdensmål og arbejdsmiljø sammen?</a:t>
            </a:r>
          </a:p>
          <a:p>
            <a:endParaRPr lang="da-DK" dirty="0"/>
          </a:p>
          <a:p>
            <a:r>
              <a:rPr lang="da-DK" dirty="0"/>
              <a:t>M.v. 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49640EC-56B6-9D2B-CBB2-3583AE0CB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/>
              <a:t>www.ibc.dk</a:t>
            </a:r>
            <a:endParaRPr lang="da-DK" noProof="0" dirty="0"/>
          </a:p>
        </p:txBody>
      </p:sp>
    </p:spTree>
    <p:extLst>
      <p:ext uri="{BB962C8B-B14F-4D97-AF65-F5344CB8AC3E}">
        <p14:creationId xmlns:p14="http://schemas.microsoft.com/office/powerpoint/2010/main" val="3557720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73095D3-2B45-4AF0-AFBD-E1E917D963C9}">
  <ds:schemaRefs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f98be5f7-c26b-40b1-8165-6f48d908995f"/>
    <ds:schemaRef ds:uri="66bd60ff-9289-488e-8b38-68681f307e9f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B996260-8AE4-4868-A7BD-ADBFF02BF4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F36D554-A948-4809-9987-70D80EA23E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8682</TotalTime>
  <Words>406</Words>
  <Application>Microsoft Office PowerPoint</Application>
  <PresentationFormat>Widescreen</PresentationFormat>
  <Paragraphs>52</Paragraphs>
  <Slides>13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7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Lexend Deca</vt:lpstr>
      <vt:lpstr>var( --e-global-typography-e19a6ff-font-family )</vt:lpstr>
      <vt:lpstr>Wingdings</vt:lpstr>
      <vt:lpstr>Office Theme</vt:lpstr>
      <vt:lpstr>Verdensmål   arbejdsmiljø   trivsel og robusthed </vt:lpstr>
      <vt:lpstr>Sammenhæng mellem verdensmål og bæredygtighed og koblingen til arbejdsmiljø  </vt:lpstr>
      <vt:lpstr>Verdensmål styrker arbejdsmiljøindsatsen</vt:lpstr>
      <vt:lpstr>KILDER:</vt:lpstr>
      <vt:lpstr>PowerPoint-præsentation</vt:lpstr>
      <vt:lpstr>PowerPoint-præsentation</vt:lpstr>
      <vt:lpstr>PowerPoint-præsentation</vt:lpstr>
      <vt:lpstr>PowerPoint-præsentation</vt:lpstr>
      <vt:lpstr>Hvordan hænger verdensmål, arbejdsmiljø og trivsel sammen </vt:lpstr>
      <vt:lpstr>PowerPoint-præsentation</vt:lpstr>
      <vt:lpstr>PowerPoint-præsentation</vt:lpstr>
      <vt:lpstr>PowerPoint-præsentation</vt:lpstr>
      <vt:lpstr>Undersøgelse hjemme til næste gang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Mads Gorm Larsen - MGLA</dc:creator>
  <cp:lastModifiedBy>Camilla Hyldahl Grøn - CAHG</cp:lastModifiedBy>
  <cp:revision>4</cp:revision>
  <dcterms:created xsi:type="dcterms:W3CDTF">2024-11-05T12:07:18Z</dcterms:created>
  <dcterms:modified xsi:type="dcterms:W3CDTF">2026-04-21T06:37:11Z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  <property fmtid="{D5CDD505-2E9C-101B-9397-08002B2CF9AE}" pid="3" name="MediaServiceImageTags">
    <vt:lpwstr/>
  </property>
</Properties>
</file>