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58" r:id="rId5"/>
    <p:sldId id="257" r:id="rId6"/>
    <p:sldId id="2422" r:id="rId7"/>
    <p:sldId id="259" r:id="rId8"/>
    <p:sldId id="2423" r:id="rId9"/>
    <p:sldId id="2421" r:id="rId10"/>
    <p:sldId id="2420" r:id="rId11"/>
    <p:sldId id="2424" r:id="rId12"/>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B0F9C5-2E96-4722-AEC9-92A23F51ED6C}" v="4" dt="2026-04-17T05:18:36.963"/>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2"/>
    <p:restoredTop sz="77589" autoAdjust="0"/>
  </p:normalViewPr>
  <p:slideViewPr>
    <p:cSldViewPr snapToGrid="0">
      <p:cViewPr varScale="1">
        <p:scale>
          <a:sx n="66" d="100"/>
          <a:sy n="66" d="100"/>
        </p:scale>
        <p:origin x="1728"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userId="a4ea85f2-bdd2-4d4a-855b-19ebe7fc7cda" providerId="ADAL" clId="{A57A787F-CB6B-42AB-B5C7-FE5EBB6E79DE}"/>
    <pc:docChg chg="custSel addSld modSld">
      <pc:chgData name="Camilla Hyldahl Grøn" userId="a4ea85f2-bdd2-4d4a-855b-19ebe7fc7cda" providerId="ADAL" clId="{A57A787F-CB6B-42AB-B5C7-FE5EBB6E79DE}" dt="2026-04-17T05:20:19.177" v="97" actId="113"/>
      <pc:docMkLst>
        <pc:docMk/>
      </pc:docMkLst>
      <pc:sldChg chg="modSp mod">
        <pc:chgData name="Camilla Hyldahl Grøn" userId="a4ea85f2-bdd2-4d4a-855b-19ebe7fc7cda" providerId="ADAL" clId="{A57A787F-CB6B-42AB-B5C7-FE5EBB6E79DE}" dt="2026-04-17T05:20:19.177" v="97" actId="113"/>
        <pc:sldMkLst>
          <pc:docMk/>
          <pc:sldMk cId="1674228610" sldId="2422"/>
        </pc:sldMkLst>
        <pc:spChg chg="mod">
          <ac:chgData name="Camilla Hyldahl Grøn" userId="a4ea85f2-bdd2-4d4a-855b-19ebe7fc7cda" providerId="ADAL" clId="{A57A787F-CB6B-42AB-B5C7-FE5EBB6E79DE}" dt="2026-04-17T05:20:19.177" v="97" actId="113"/>
          <ac:spMkLst>
            <pc:docMk/>
            <pc:sldMk cId="1674228610" sldId="2422"/>
            <ac:spMk id="4" creationId="{0B53AB05-5950-4971-A780-6DCB6C7B373B}"/>
          </ac:spMkLst>
        </pc:spChg>
      </pc:sldChg>
      <pc:sldChg chg="modSp add mod">
        <pc:chgData name="Camilla Hyldahl Grøn" userId="a4ea85f2-bdd2-4d4a-855b-19ebe7fc7cda" providerId="ADAL" clId="{A57A787F-CB6B-42AB-B5C7-FE5EBB6E79DE}" dt="2026-04-17T05:18:57.516" v="56" actId="20577"/>
        <pc:sldMkLst>
          <pc:docMk/>
          <pc:sldMk cId="444691950" sldId="2424"/>
        </pc:sldMkLst>
        <pc:spChg chg="mod">
          <ac:chgData name="Camilla Hyldahl Grøn" userId="a4ea85f2-bdd2-4d4a-855b-19ebe7fc7cda" providerId="ADAL" clId="{A57A787F-CB6B-42AB-B5C7-FE5EBB6E79DE}" dt="2026-04-17T05:15:48.936" v="1"/>
          <ac:spMkLst>
            <pc:docMk/>
            <pc:sldMk cId="444691950" sldId="2424"/>
            <ac:spMk id="2" creationId="{31B7CD8C-0D92-E655-7AFF-FB4686720320}"/>
          </ac:spMkLst>
        </pc:spChg>
        <pc:spChg chg="mod">
          <ac:chgData name="Camilla Hyldahl Grøn" userId="a4ea85f2-bdd2-4d4a-855b-19ebe7fc7cda" providerId="ADAL" clId="{A57A787F-CB6B-42AB-B5C7-FE5EBB6E79DE}" dt="2026-04-17T05:18:57.516" v="56" actId="20577"/>
          <ac:spMkLst>
            <pc:docMk/>
            <pc:sldMk cId="444691950" sldId="2424"/>
            <ac:spMk id="3" creationId="{C2F257A4-50EF-93C7-D281-5D52C6CA840E}"/>
          </ac:spMkLst>
        </pc:spChg>
      </pc:sldChg>
    </pc:docChg>
  </pc:docChgLst>
  <pc:docChgLst>
    <pc:chgData name="Camilla Hyldahl Grøn - CAHG" userId="a4ea85f2-bdd2-4d4a-855b-19ebe7fc7cda" providerId="ADAL" clId="{A57A787F-CB6B-42AB-B5C7-FE5EBB6E79DE}"/>
    <pc:docChg chg="modSld">
      <pc:chgData name="Camilla Hyldahl Grøn - CAHG" userId="a4ea85f2-bdd2-4d4a-855b-19ebe7fc7cda" providerId="ADAL" clId="{A57A787F-CB6B-42AB-B5C7-FE5EBB6E79DE}" dt="2026-04-15T08:34:54.426" v="28" actId="20577"/>
      <pc:docMkLst>
        <pc:docMk/>
      </pc:docMkLst>
      <pc:sldChg chg="modNotesTx">
        <pc:chgData name="Camilla Hyldahl Grøn - CAHG" userId="a4ea85f2-bdd2-4d4a-855b-19ebe7fc7cda" providerId="ADAL" clId="{A57A787F-CB6B-42AB-B5C7-FE5EBB6E79DE}" dt="2026-04-15T08:34:09.268" v="23" actId="20577"/>
        <pc:sldMkLst>
          <pc:docMk/>
          <pc:sldMk cId="3267855763" sldId="257"/>
        </pc:sldMkLst>
      </pc:sldChg>
      <pc:sldChg chg="addSp modSp mod modNotesTx">
        <pc:chgData name="Camilla Hyldahl Grøn - CAHG" userId="a4ea85f2-bdd2-4d4a-855b-19ebe7fc7cda" providerId="ADAL" clId="{A57A787F-CB6B-42AB-B5C7-FE5EBB6E79DE}" dt="2026-04-15T08:33:03.001" v="13" actId="20577"/>
        <pc:sldMkLst>
          <pc:docMk/>
          <pc:sldMk cId="1062651470" sldId="258"/>
        </pc:sldMkLst>
        <pc:spChg chg="add mod">
          <ac:chgData name="Camilla Hyldahl Grøn - CAHG" userId="a4ea85f2-bdd2-4d4a-855b-19ebe7fc7cda" providerId="ADAL" clId="{A57A787F-CB6B-42AB-B5C7-FE5EBB6E79DE}" dt="2026-04-15T08:33:03.001" v="13" actId="20577"/>
          <ac:spMkLst>
            <pc:docMk/>
            <pc:sldMk cId="1062651470" sldId="258"/>
            <ac:spMk id="7" creationId="{247238FC-6427-4E4C-EE56-C2114435D2B6}"/>
          </ac:spMkLst>
        </pc:spChg>
      </pc:sldChg>
      <pc:sldChg chg="modNotesTx">
        <pc:chgData name="Camilla Hyldahl Grøn - CAHG" userId="a4ea85f2-bdd2-4d4a-855b-19ebe7fc7cda" providerId="ADAL" clId="{A57A787F-CB6B-42AB-B5C7-FE5EBB6E79DE}" dt="2026-04-15T08:33:55.827" v="22" actId="6549"/>
        <pc:sldMkLst>
          <pc:docMk/>
          <pc:sldMk cId="2735430275" sldId="259"/>
        </pc:sldMkLst>
      </pc:sldChg>
      <pc:sldChg chg="modNotesTx">
        <pc:chgData name="Camilla Hyldahl Grøn - CAHG" userId="a4ea85f2-bdd2-4d4a-855b-19ebe7fc7cda" providerId="ADAL" clId="{A57A787F-CB6B-42AB-B5C7-FE5EBB6E79DE}" dt="2026-04-15T08:34:54.426" v="28" actId="20577"/>
        <pc:sldMkLst>
          <pc:docMk/>
          <pc:sldMk cId="343803800" sldId="2421"/>
        </pc:sldMkLst>
      </pc:sldChg>
      <pc:sldChg chg="addSp modSp mod">
        <pc:chgData name="Camilla Hyldahl Grøn - CAHG" userId="a4ea85f2-bdd2-4d4a-855b-19ebe7fc7cda" providerId="ADAL" clId="{A57A787F-CB6B-42AB-B5C7-FE5EBB6E79DE}" dt="2026-04-15T08:33:31.305" v="21" actId="20577"/>
        <pc:sldMkLst>
          <pc:docMk/>
          <pc:sldMk cId="1674228610" sldId="2422"/>
        </pc:sldMkLst>
        <pc:spChg chg="add mod">
          <ac:chgData name="Camilla Hyldahl Grøn - CAHG" userId="a4ea85f2-bdd2-4d4a-855b-19ebe7fc7cda" providerId="ADAL" clId="{A57A787F-CB6B-42AB-B5C7-FE5EBB6E79DE}" dt="2026-04-15T08:33:31.305" v="21" actId="20577"/>
          <ac:spMkLst>
            <pc:docMk/>
            <pc:sldMk cId="1674228610" sldId="2422"/>
            <ac:spMk id="4" creationId="{0B53AB05-5950-4971-A780-6DCB6C7B373B}"/>
          </ac:spMkLst>
        </pc:spChg>
      </pc:sldChg>
      <pc:sldChg chg="addSp modSp mod modNotesTx">
        <pc:chgData name="Camilla Hyldahl Grøn - CAHG" userId="a4ea85f2-bdd2-4d4a-855b-19ebe7fc7cda" providerId="ADAL" clId="{A57A787F-CB6B-42AB-B5C7-FE5EBB6E79DE}" dt="2026-04-15T08:34:40.250" v="27" actId="20577"/>
        <pc:sldMkLst>
          <pc:docMk/>
          <pc:sldMk cId="2054256935" sldId="2423"/>
        </pc:sldMkLst>
        <pc:spChg chg="add mod">
          <ac:chgData name="Camilla Hyldahl Grøn - CAHG" userId="a4ea85f2-bdd2-4d4a-855b-19ebe7fc7cda" providerId="ADAL" clId="{A57A787F-CB6B-42AB-B5C7-FE5EBB6E79DE}" dt="2026-04-15T08:34:34.738" v="26" actId="20577"/>
          <ac:spMkLst>
            <pc:docMk/>
            <pc:sldMk cId="2054256935" sldId="2423"/>
            <ac:spMk id="5" creationId="{DDD10AD0-9E24-76C5-EE89-4205D5ED353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A96B38-373B-41E3-92D9-4CB5B8DC2821}" type="datetimeFigureOut">
              <a:rPr lang="da-DK" smtClean="0"/>
              <a:t>17-04-2026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BA4582-477D-462A-90EB-FB31567C6E0E}" type="slidenum">
              <a:rPr lang="da-DK" smtClean="0"/>
              <a:t>‹nr.›</a:t>
            </a:fld>
            <a:endParaRPr lang="da-DK"/>
          </a:p>
        </p:txBody>
      </p:sp>
    </p:spTree>
    <p:extLst>
      <p:ext uri="{BB962C8B-B14F-4D97-AF65-F5344CB8AC3E}">
        <p14:creationId xmlns:p14="http://schemas.microsoft.com/office/powerpoint/2010/main" val="3143986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ABA4582-477D-462A-90EB-FB31567C6E0E}" type="slidenum">
              <a:rPr lang="da-DK" smtClean="0"/>
              <a:t>1</a:t>
            </a:fld>
            <a:endParaRPr lang="da-DK"/>
          </a:p>
        </p:txBody>
      </p:sp>
    </p:spTree>
    <p:extLst>
      <p:ext uri="{BB962C8B-B14F-4D97-AF65-F5344CB8AC3E}">
        <p14:creationId xmlns:p14="http://schemas.microsoft.com/office/powerpoint/2010/main" val="2634951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a:p>
            <a:endParaRPr lang="da-DK" dirty="0"/>
          </a:p>
          <a:p>
            <a:endParaRPr lang="da-DK" dirty="0"/>
          </a:p>
        </p:txBody>
      </p:sp>
      <p:sp>
        <p:nvSpPr>
          <p:cNvPr id="4" name="Pladsholder til slidenummer 3"/>
          <p:cNvSpPr>
            <a:spLocks noGrp="1"/>
          </p:cNvSpPr>
          <p:nvPr>
            <p:ph type="sldNum" sz="quarter" idx="5"/>
          </p:nvPr>
        </p:nvSpPr>
        <p:spPr/>
        <p:txBody>
          <a:bodyPr/>
          <a:lstStyle/>
          <a:p>
            <a:fld id="{EABA4582-477D-462A-90EB-FB31567C6E0E}" type="slidenum">
              <a:rPr lang="da-DK" smtClean="0"/>
              <a:t>2</a:t>
            </a:fld>
            <a:endParaRPr lang="da-DK"/>
          </a:p>
        </p:txBody>
      </p:sp>
    </p:spTree>
    <p:extLst>
      <p:ext uri="{BB962C8B-B14F-4D97-AF65-F5344CB8AC3E}">
        <p14:creationId xmlns:p14="http://schemas.microsoft.com/office/powerpoint/2010/main" val="856822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ABA4582-477D-462A-90EB-FB31567C6E0E}" type="slidenum">
              <a:rPr lang="da-DK" smtClean="0"/>
              <a:t>3</a:t>
            </a:fld>
            <a:endParaRPr lang="da-DK"/>
          </a:p>
        </p:txBody>
      </p:sp>
    </p:spTree>
    <p:extLst>
      <p:ext uri="{BB962C8B-B14F-4D97-AF65-F5344CB8AC3E}">
        <p14:creationId xmlns:p14="http://schemas.microsoft.com/office/powerpoint/2010/main" val="426084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endParaRPr lang="da-DK" sz="1200" b="1" dirty="0"/>
          </a:p>
          <a:p>
            <a:endParaRPr lang="da-DK" dirty="0"/>
          </a:p>
        </p:txBody>
      </p:sp>
      <p:sp>
        <p:nvSpPr>
          <p:cNvPr id="4" name="Pladsholder til slidenummer 3"/>
          <p:cNvSpPr>
            <a:spLocks noGrp="1"/>
          </p:cNvSpPr>
          <p:nvPr>
            <p:ph type="sldNum" sz="quarter" idx="5"/>
          </p:nvPr>
        </p:nvSpPr>
        <p:spPr/>
        <p:txBody>
          <a:bodyPr/>
          <a:lstStyle/>
          <a:p>
            <a:fld id="{EABA4582-477D-462A-90EB-FB31567C6E0E}" type="slidenum">
              <a:rPr lang="da-DK" smtClean="0"/>
              <a:t>4</a:t>
            </a:fld>
            <a:endParaRPr lang="da-DK"/>
          </a:p>
        </p:txBody>
      </p:sp>
    </p:spTree>
    <p:extLst>
      <p:ext uri="{BB962C8B-B14F-4D97-AF65-F5344CB8AC3E}">
        <p14:creationId xmlns:p14="http://schemas.microsoft.com/office/powerpoint/2010/main" val="3180688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396FC-8BAA-900A-376F-9599C971FF9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938E4DA-D913-108D-9889-47A8CD005EE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B2CCE0BC-5024-5505-1BDB-07215B709C73}"/>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Pladsholder til slidenummer 3">
            <a:extLst>
              <a:ext uri="{FF2B5EF4-FFF2-40B4-BE49-F238E27FC236}">
                <a16:creationId xmlns:a16="http://schemas.microsoft.com/office/drawing/2014/main" id="{CAAFDFDE-A8FF-3E54-ED26-57187A47CC99}"/>
              </a:ext>
            </a:extLst>
          </p:cNvPr>
          <p:cNvSpPr>
            <a:spLocks noGrp="1"/>
          </p:cNvSpPr>
          <p:nvPr>
            <p:ph type="sldNum" sz="quarter" idx="5"/>
          </p:nvPr>
        </p:nvSpPr>
        <p:spPr/>
        <p:txBody>
          <a:bodyPr/>
          <a:lstStyle/>
          <a:p>
            <a:fld id="{EABA4582-477D-462A-90EB-FB31567C6E0E}" type="slidenum">
              <a:rPr lang="da-DK" smtClean="0"/>
              <a:t>5</a:t>
            </a:fld>
            <a:endParaRPr lang="da-DK"/>
          </a:p>
        </p:txBody>
      </p:sp>
    </p:spTree>
    <p:extLst>
      <p:ext uri="{BB962C8B-B14F-4D97-AF65-F5344CB8AC3E}">
        <p14:creationId xmlns:p14="http://schemas.microsoft.com/office/powerpoint/2010/main" val="1419496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ABA4582-477D-462A-90EB-FB31567C6E0E}" type="slidenum">
              <a:rPr lang="da-DK" smtClean="0"/>
              <a:t>6</a:t>
            </a:fld>
            <a:endParaRPr lang="da-DK"/>
          </a:p>
        </p:txBody>
      </p:sp>
    </p:spTree>
    <p:extLst>
      <p:ext uri="{BB962C8B-B14F-4D97-AF65-F5344CB8AC3E}">
        <p14:creationId xmlns:p14="http://schemas.microsoft.com/office/powerpoint/2010/main" val="2096541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EABA4582-477D-462A-90EB-FB31567C6E0E}" type="slidenum">
              <a:rPr lang="da-DK" smtClean="0"/>
              <a:t>8</a:t>
            </a:fld>
            <a:endParaRPr lang="da-DK"/>
          </a:p>
        </p:txBody>
      </p:sp>
    </p:spTree>
    <p:extLst>
      <p:ext uri="{BB962C8B-B14F-4D97-AF65-F5344CB8AC3E}">
        <p14:creationId xmlns:p14="http://schemas.microsoft.com/office/powerpoint/2010/main" val="3749616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17-04-2026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17-04-2026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innerdevelopmentgoals.or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MyiZLzLwl3Q"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www.verdensmaalene.dk/maa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www.un.org/en/development/desa/population/migration/generalassembly/docs/globalcompact/A_CONF.151_26_Vol.I_Declaration.pdf" TargetMode="External"/><Relationship Id="rId3" Type="http://schemas.openxmlformats.org/officeDocument/2006/relationships/hyperlink" Target="https://www.bmleh.de/DE/themen/wald/wald-in-deutschland/carlowitz-jahr.html" TargetMode="External"/><Relationship Id="rId7" Type="http://schemas.openxmlformats.org/officeDocument/2006/relationships/hyperlink" Target="https://www.un.org/en/development/desa/population/migrati" TargetMode="External"/><Relationship Id="rId12" Type="http://schemas.openxmlformats.org/officeDocument/2006/relationships/hyperlink" Target="https://www.youtube.com/watch?v=MyiZLzLwl3Q"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innerdevelopmentgoals.org/" TargetMode="External"/><Relationship Id="rId11" Type="http://schemas.openxmlformats.org/officeDocument/2006/relationships/hyperlink" Target="https://www.verdensmaal.org/undervisningsmateriale-ziele-fur-nachhaltige-entwi" TargetMode="External"/><Relationship Id="rId5" Type="http://schemas.openxmlformats.org/officeDocument/2006/relationships/hyperlink" Target="https://www.sdu.dk/da/forskning/videnscenter_for_psykotraumatologi/fns_verdensmaal" TargetMode="External"/><Relationship Id="rId10" Type="http://schemas.openxmlformats.org/officeDocument/2006/relationships/hyperlink" Target="https://www.verdensmaalene.dk/de-17-verdensmaal" TargetMode="External"/><Relationship Id="rId4" Type="http://schemas.openxmlformats.org/officeDocument/2006/relationships/hyperlink" Target="https://www.sdu.dk/da/forskning/videnscenter_for_psykotrau" TargetMode="External"/><Relationship Id="rId9" Type="http://schemas.openxmlformats.org/officeDocument/2006/relationships/hyperlink" Target="https://gat04-live-1517c8a4486c41609369c68f30c8-aa81074.divio-media.org/filer_public/6f/85/6f854236-56ab-4b42-810f-606d215c0499/cd_9127_extract_from_our_common_future_brundtland_report_1987_foreword_chpt_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1774B-7BA7-3D9A-40B1-7B8C7BE8E85B}"/>
              </a:ext>
            </a:extLst>
          </p:cNvPr>
          <p:cNvSpPr>
            <a:spLocks noGrp="1"/>
          </p:cNvSpPr>
          <p:nvPr>
            <p:ph type="title"/>
          </p:nvPr>
        </p:nvSpPr>
        <p:spPr/>
        <p:txBody>
          <a:bodyPr/>
          <a:lstStyle/>
          <a:p>
            <a:endParaRPr lang="da-DK"/>
          </a:p>
        </p:txBody>
      </p:sp>
      <p:pic>
        <p:nvPicPr>
          <p:cNvPr id="5" name="Billede 4">
            <a:extLst>
              <a:ext uri="{FF2B5EF4-FFF2-40B4-BE49-F238E27FC236}">
                <a16:creationId xmlns:a16="http://schemas.microsoft.com/office/drawing/2014/main" id="{D6070E2D-EB39-880B-DD23-5AFE919CAFCD}"/>
              </a:ext>
            </a:extLst>
          </p:cNvPr>
          <p:cNvPicPr>
            <a:picLocks noChangeAspect="1"/>
          </p:cNvPicPr>
          <p:nvPr/>
        </p:nvPicPr>
        <p:blipFill>
          <a:blip r:embed="rId3"/>
          <a:stretch>
            <a:fillRect/>
          </a:stretch>
        </p:blipFill>
        <p:spPr>
          <a:xfrm>
            <a:off x="0" y="0"/>
            <a:ext cx="6096000" cy="6858000"/>
          </a:xfrm>
          <a:prstGeom prst="rect">
            <a:avLst/>
          </a:prstGeom>
        </p:spPr>
      </p:pic>
      <p:sp>
        <p:nvSpPr>
          <p:cNvPr id="4" name="Pladsholder til tekst 3">
            <a:extLst>
              <a:ext uri="{FF2B5EF4-FFF2-40B4-BE49-F238E27FC236}">
                <a16:creationId xmlns:a16="http://schemas.microsoft.com/office/drawing/2014/main" id="{F4A61981-5E3F-917C-6D9A-3B2FC90DC3FE}"/>
              </a:ext>
            </a:extLst>
          </p:cNvPr>
          <p:cNvSpPr>
            <a:spLocks noGrp="1"/>
          </p:cNvSpPr>
          <p:nvPr>
            <p:ph type="body" sz="half" idx="2"/>
          </p:nvPr>
        </p:nvSpPr>
        <p:spPr>
          <a:xfrm>
            <a:off x="0" y="1382206"/>
            <a:ext cx="5880847" cy="919232"/>
          </a:xfrm>
        </p:spPr>
        <p:txBody>
          <a:bodyPr>
            <a:noAutofit/>
          </a:bodyPr>
          <a:lstStyle/>
          <a:p>
            <a:pPr algn="ctr"/>
            <a:r>
              <a:rPr lang="de-DE" sz="4000" b="1" dirty="0">
                <a:solidFill>
                  <a:schemeClr val="bg1"/>
                </a:solidFill>
              </a:rPr>
              <a:t>Die UN‑Nachhaltigkeitsziele und Nachhaltigkeit im Rettungsdienst / in den Einsatzorganisationen</a:t>
            </a:r>
            <a:endParaRPr lang="da-DK" sz="4000" b="1" dirty="0">
              <a:solidFill>
                <a:schemeClr val="bg1"/>
              </a:solidFill>
            </a:endParaRPr>
          </a:p>
        </p:txBody>
      </p:sp>
      <p:sp>
        <p:nvSpPr>
          <p:cNvPr id="6" name="Subtitle 2">
            <a:extLst>
              <a:ext uri="{FF2B5EF4-FFF2-40B4-BE49-F238E27FC236}">
                <a16:creationId xmlns:a16="http://schemas.microsoft.com/office/drawing/2014/main" id="{E6012147-BE72-22B4-F5E8-7AA1172F26D8}"/>
              </a:ext>
            </a:extLst>
          </p:cNvPr>
          <p:cNvSpPr txBox="1">
            <a:spLocks/>
          </p:cNvSpPr>
          <p:nvPr/>
        </p:nvSpPr>
        <p:spPr>
          <a:xfrm>
            <a:off x="6401561" y="1988098"/>
            <a:ext cx="5255090" cy="264787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de-DE" sz="2400" b="1" dirty="0"/>
              <a:t>Wissen</a:t>
            </a:r>
          </a:p>
          <a:p>
            <a:r>
              <a:rPr lang="de-DE" sz="2400" dirty="0"/>
              <a:t>Der Kursteilnehmende kann den Begriff </a:t>
            </a:r>
            <a:r>
              <a:rPr lang="de-DE" sz="2400" i="1" dirty="0"/>
              <a:t>Nachhaltigkeit</a:t>
            </a:r>
            <a:r>
              <a:rPr lang="de-DE" sz="2400" dirty="0"/>
              <a:t> beschreiben.</a:t>
            </a:r>
          </a:p>
          <a:p>
            <a:endParaRPr lang="de-DE" sz="2400" dirty="0"/>
          </a:p>
          <a:p>
            <a:r>
              <a:rPr lang="de-DE" sz="2400" b="1" dirty="0"/>
              <a:t>Fertigkeit</a:t>
            </a:r>
          </a:p>
          <a:p>
            <a:r>
              <a:rPr lang="de-DE" sz="2400" dirty="0"/>
              <a:t>Der Kursteilnehmende kann erkennen, wo der Begriff in seiner eigenen Tätigkeit als Feuerwehrmann bzw. Feuerwehrfrau zur Anwendung kommt.</a:t>
            </a:r>
          </a:p>
        </p:txBody>
      </p:sp>
      <p:sp>
        <p:nvSpPr>
          <p:cNvPr id="7" name="Tekstfelt 6">
            <a:extLst>
              <a:ext uri="{FF2B5EF4-FFF2-40B4-BE49-F238E27FC236}">
                <a16:creationId xmlns:a16="http://schemas.microsoft.com/office/drawing/2014/main" id="{247238FC-6427-4E4C-EE56-C2114435D2B6}"/>
              </a:ext>
            </a:extLst>
          </p:cNvPr>
          <p:cNvSpPr txBox="1"/>
          <p:nvPr/>
        </p:nvSpPr>
        <p:spPr>
          <a:xfrm>
            <a:off x="63739" y="6031468"/>
            <a:ext cx="6185042" cy="646331"/>
          </a:xfrm>
          <a:prstGeom prst="rect">
            <a:avLst/>
          </a:prstGeom>
          <a:noFill/>
        </p:spPr>
        <p:txBody>
          <a:bodyPr wrap="square">
            <a:spAutoFit/>
          </a:bodyPr>
          <a:lstStyle/>
          <a:p>
            <a:r>
              <a:rPr lang="de-DE" dirty="0">
                <a:solidFill>
                  <a:schemeClr val="bg1"/>
                </a:solidFill>
              </a:rPr>
              <a:t>Quelle: Das Bild wurde mit Hilfe von künstlicher Intelligenz erstellt.</a:t>
            </a:r>
            <a:endParaRPr lang="da-DK" dirty="0">
              <a:solidFill>
                <a:schemeClr val="bg1"/>
              </a:solidFill>
            </a:endParaRPr>
          </a:p>
        </p:txBody>
      </p:sp>
    </p:spTree>
    <p:extLst>
      <p:ext uri="{BB962C8B-B14F-4D97-AF65-F5344CB8AC3E}">
        <p14:creationId xmlns:p14="http://schemas.microsoft.com/office/powerpoint/2010/main" val="1062651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FA9E070-7AA5-080B-47B1-A1CFC8C5755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da-DK" sz="2800" dirty="0" err="1">
                <a:solidFill>
                  <a:schemeClr val="bg1"/>
                </a:solidFill>
              </a:rPr>
              <a:t>Was</a:t>
            </a:r>
            <a:r>
              <a:rPr lang="da-DK" sz="2800" dirty="0">
                <a:solidFill>
                  <a:schemeClr val="bg1"/>
                </a:solidFill>
              </a:rPr>
              <a:t> </a:t>
            </a:r>
            <a:r>
              <a:rPr lang="da-DK" sz="2800" dirty="0" err="1">
                <a:solidFill>
                  <a:schemeClr val="bg1"/>
                </a:solidFill>
              </a:rPr>
              <a:t>ist</a:t>
            </a:r>
            <a:r>
              <a:rPr lang="da-DK" sz="2800" dirty="0">
                <a:solidFill>
                  <a:schemeClr val="bg1"/>
                </a:solidFill>
              </a:rPr>
              <a:t> </a:t>
            </a:r>
            <a:r>
              <a:rPr lang="da-DK" sz="2800" dirty="0" err="1">
                <a:solidFill>
                  <a:schemeClr val="bg1"/>
                </a:solidFill>
              </a:rPr>
              <a:t>Nachhaltigkeit</a:t>
            </a:r>
            <a:r>
              <a:rPr lang="da-DK" sz="2800" dirty="0">
                <a:solidFill>
                  <a:schemeClr val="bg1"/>
                </a:solidFill>
              </a:rPr>
              <a:t>?</a:t>
            </a:r>
            <a:endParaRPr lang="en-US" sz="2800" kern="1200" dirty="0">
              <a:solidFill>
                <a:schemeClr val="bg1"/>
              </a:solidFill>
              <a:latin typeface="+mj-lt"/>
              <a:ea typeface="+mj-ea"/>
              <a:cs typeface="+mj-cs"/>
            </a:endParaRPr>
          </a:p>
        </p:txBody>
      </p:sp>
      <p:sp>
        <p:nvSpPr>
          <p:cNvPr id="3" name="Tekstfelt 2">
            <a:extLst>
              <a:ext uri="{FF2B5EF4-FFF2-40B4-BE49-F238E27FC236}">
                <a16:creationId xmlns:a16="http://schemas.microsoft.com/office/drawing/2014/main" id="{3156EAB6-AD4D-64B8-A742-8098B85D36D8}"/>
              </a:ext>
            </a:extLst>
          </p:cNvPr>
          <p:cNvSpPr txBox="1"/>
          <p:nvPr/>
        </p:nvSpPr>
        <p:spPr>
          <a:xfrm>
            <a:off x="4787876" y="300676"/>
            <a:ext cx="6445623" cy="646331"/>
          </a:xfrm>
          <a:prstGeom prst="rect">
            <a:avLst/>
          </a:prstGeom>
          <a:noFill/>
        </p:spPr>
        <p:txBody>
          <a:bodyPr wrap="square" rtlCol="0">
            <a:spAutoFit/>
          </a:bodyPr>
          <a:lstStyle/>
          <a:p>
            <a:r>
              <a:rPr lang="da-DK" sz="3600" b="1" dirty="0"/>
              <a:t>Fun Facts </a:t>
            </a:r>
            <a:r>
              <a:rPr lang="da-DK" sz="3600" b="1" dirty="0" err="1"/>
              <a:t>über</a:t>
            </a:r>
            <a:r>
              <a:rPr lang="da-DK" sz="3600" b="1" dirty="0"/>
              <a:t> </a:t>
            </a:r>
            <a:r>
              <a:rPr lang="da-DK" sz="3600" b="1" dirty="0" err="1"/>
              <a:t>Nachhaltigkeit</a:t>
            </a:r>
            <a:endParaRPr lang="da-DK" sz="3600" b="1" dirty="0"/>
          </a:p>
        </p:txBody>
      </p:sp>
      <p:graphicFrame>
        <p:nvGraphicFramePr>
          <p:cNvPr id="4" name="Tabel 3">
            <a:extLst>
              <a:ext uri="{FF2B5EF4-FFF2-40B4-BE49-F238E27FC236}">
                <a16:creationId xmlns:a16="http://schemas.microsoft.com/office/drawing/2014/main" id="{4DB34B73-99EC-55BF-2F31-80963719FE25}"/>
              </a:ext>
            </a:extLst>
          </p:cNvPr>
          <p:cNvGraphicFramePr>
            <a:graphicFrameLocks noGrp="1"/>
          </p:cNvGraphicFramePr>
          <p:nvPr>
            <p:extLst>
              <p:ext uri="{D42A27DB-BD31-4B8C-83A1-F6EECF244321}">
                <p14:modId xmlns:p14="http://schemas.microsoft.com/office/powerpoint/2010/main" val="1871851424"/>
              </p:ext>
            </p:extLst>
          </p:nvPr>
        </p:nvGraphicFramePr>
        <p:xfrm>
          <a:off x="4366123" y="1063030"/>
          <a:ext cx="7289127" cy="4805680"/>
        </p:xfrm>
        <a:graphic>
          <a:graphicData uri="http://schemas.openxmlformats.org/drawingml/2006/table">
            <a:tbl>
              <a:tblPr firstRow="1" bandRow="1">
                <a:tableStyleId>{93296810-A885-4BE3-A3E7-6D5BEEA58F35}</a:tableStyleId>
              </a:tblPr>
              <a:tblGrid>
                <a:gridCol w="2429709">
                  <a:extLst>
                    <a:ext uri="{9D8B030D-6E8A-4147-A177-3AD203B41FA5}">
                      <a16:colId xmlns:a16="http://schemas.microsoft.com/office/drawing/2014/main" val="580402052"/>
                    </a:ext>
                  </a:extLst>
                </a:gridCol>
                <a:gridCol w="2429709">
                  <a:extLst>
                    <a:ext uri="{9D8B030D-6E8A-4147-A177-3AD203B41FA5}">
                      <a16:colId xmlns:a16="http://schemas.microsoft.com/office/drawing/2014/main" val="2712558973"/>
                    </a:ext>
                  </a:extLst>
                </a:gridCol>
                <a:gridCol w="2429709">
                  <a:extLst>
                    <a:ext uri="{9D8B030D-6E8A-4147-A177-3AD203B41FA5}">
                      <a16:colId xmlns:a16="http://schemas.microsoft.com/office/drawing/2014/main" val="1536617865"/>
                    </a:ext>
                  </a:extLst>
                </a:gridCol>
              </a:tblGrid>
              <a:tr h="370840">
                <a:tc>
                  <a:txBody>
                    <a:bodyPr/>
                    <a:lstStyle/>
                    <a:p>
                      <a:r>
                        <a:rPr lang="da-DK" sz="1400" dirty="0"/>
                        <a:t>First-mover</a:t>
                      </a:r>
                    </a:p>
                  </a:txBody>
                  <a:tcPr/>
                </a:tc>
                <a:tc>
                  <a:txBody>
                    <a:bodyPr/>
                    <a:lstStyle/>
                    <a:p>
                      <a:r>
                        <a:rPr lang="da-DK" sz="1400" dirty="0" err="1"/>
                        <a:t>Neuere</a:t>
                      </a:r>
                      <a:r>
                        <a:rPr lang="da-DK" sz="1400" dirty="0"/>
                        <a:t> </a:t>
                      </a:r>
                      <a:r>
                        <a:rPr lang="da-DK" sz="1400" dirty="0" err="1"/>
                        <a:t>Zeit</a:t>
                      </a:r>
                      <a:endParaRPr lang="da-DK" sz="1400" dirty="0"/>
                    </a:p>
                  </a:txBody>
                  <a:tcPr/>
                </a:tc>
                <a:tc>
                  <a:txBody>
                    <a:bodyPr/>
                    <a:lstStyle/>
                    <a:p>
                      <a:r>
                        <a:rPr lang="da-DK" sz="1400" dirty="0" err="1"/>
                        <a:t>Heute</a:t>
                      </a:r>
                      <a:endParaRPr lang="da-DK" sz="1400" dirty="0"/>
                    </a:p>
                  </a:txBody>
                  <a:tcPr/>
                </a:tc>
                <a:extLst>
                  <a:ext uri="{0D108BD9-81ED-4DB2-BD59-A6C34878D82A}">
                    <a16:rowId xmlns:a16="http://schemas.microsoft.com/office/drawing/2014/main" val="1109795293"/>
                  </a:ext>
                </a:extLst>
              </a:tr>
              <a:tr h="370840">
                <a:tc>
                  <a:txBody>
                    <a:bodyPr/>
                    <a:lstStyle/>
                    <a:p>
                      <a:r>
                        <a:rPr lang="de-DE" sz="1400" dirty="0"/>
                        <a:t>Hans Carl von Carlowitz warnte 1713 vor der zunehmenden Holzknappheit und </a:t>
                      </a:r>
                      <a:r>
                        <a:rPr lang="de-DE" sz="1400" b="0" dirty="0"/>
                        <a:t>formulierte in </a:t>
                      </a:r>
                      <a:r>
                        <a:rPr lang="de-DE" sz="1400" b="0" i="1" dirty="0" err="1"/>
                        <a:t>Sylvicultura</a:t>
                      </a:r>
                      <a:r>
                        <a:rPr lang="de-DE" sz="1400" b="0" i="1" dirty="0"/>
                        <a:t> </a:t>
                      </a:r>
                      <a:r>
                        <a:rPr lang="de-DE" sz="1400" b="0" i="1" dirty="0" err="1"/>
                        <a:t>oeconomica</a:t>
                      </a:r>
                      <a:r>
                        <a:rPr lang="de-DE" sz="1400" b="0" dirty="0"/>
                        <a:t>:</a:t>
                      </a:r>
                    </a:p>
                    <a:p>
                      <a:endParaRPr lang="de-DE" sz="1400" b="0" dirty="0"/>
                    </a:p>
                    <a:p>
                      <a:r>
                        <a:rPr lang="de-DE" sz="1400" b="0" i="1" dirty="0"/>
                        <a:t>„… dass man nur so viel Holz schlagen sollte, wie durch planmäßige Aufforstung wieder nachwachsen kann.“</a:t>
                      </a:r>
                    </a:p>
                    <a:p>
                      <a:endParaRPr lang="de-DE" sz="1400" b="0" dirty="0"/>
                    </a:p>
                    <a:p>
                      <a:r>
                        <a:rPr lang="de-DE" sz="1400" b="0" dirty="0"/>
                        <a:t>Dies wurde zum Fundament der deutschen Forstwirtschaft und der Idee eines nachhaltigen Umgangs mit natürlichen Ressourcen.</a:t>
                      </a:r>
                    </a:p>
                    <a:p>
                      <a:endParaRPr lang="de-DE" sz="1400" dirty="0"/>
                    </a:p>
                    <a:p>
                      <a:r>
                        <a:rPr lang="de-DE" sz="1100" dirty="0"/>
                        <a:t>(</a:t>
                      </a:r>
                      <a:r>
                        <a:rPr lang="da-DK" sz="1100" b="0" dirty="0" err="1"/>
                        <a:t>Bundesministerium</a:t>
                      </a:r>
                      <a:r>
                        <a:rPr lang="da-DK" sz="1100" b="0" dirty="0"/>
                        <a:t> </a:t>
                      </a:r>
                      <a:r>
                        <a:rPr lang="da-DK" sz="1100" b="0" dirty="0" err="1"/>
                        <a:t>für</a:t>
                      </a:r>
                      <a:r>
                        <a:rPr lang="da-DK" sz="1100" b="0" dirty="0"/>
                        <a:t> </a:t>
                      </a:r>
                      <a:r>
                        <a:rPr lang="da-DK" sz="1100" b="0" dirty="0" err="1"/>
                        <a:t>Landwitschaft</a:t>
                      </a:r>
                      <a:r>
                        <a:rPr lang="da-DK" sz="1100" b="0" dirty="0"/>
                        <a:t>, </a:t>
                      </a:r>
                      <a:r>
                        <a:rPr lang="da-DK" sz="1100" b="0" dirty="0" err="1"/>
                        <a:t>Ernährung</a:t>
                      </a:r>
                      <a:r>
                        <a:rPr lang="da-DK" sz="1100" b="0" dirty="0"/>
                        <a:t> und </a:t>
                      </a:r>
                      <a:r>
                        <a:rPr lang="da-DK" sz="1100" b="0" dirty="0" err="1"/>
                        <a:t>Heimat</a:t>
                      </a:r>
                      <a:r>
                        <a:rPr lang="de-DE" sz="1100" dirty="0"/>
                        <a:t>, 2023)</a:t>
                      </a:r>
                      <a:endParaRPr lang="da-DK"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t>1987 erarbeitete die UN‑Kommission </a:t>
                      </a:r>
                      <a:r>
                        <a:rPr lang="de-DE" sz="1400" b="0" i="1" dirty="0" err="1"/>
                        <a:t>Our</a:t>
                      </a:r>
                      <a:r>
                        <a:rPr lang="de-DE" sz="1400" b="0" i="1" dirty="0"/>
                        <a:t> Common Future</a:t>
                      </a:r>
                      <a:r>
                        <a:rPr lang="de-DE" sz="1400" b="0" dirty="0"/>
                        <a:t>, in Dänemark besser bekannt als der Brundtland‑Bericht.</a:t>
                      </a:r>
                    </a:p>
                    <a:p>
                      <a:pPr marL="0" marR="0" lvl="0" indent="0" algn="l" defTabSz="914400" rtl="0" eaLnBrk="1" fontAlgn="auto" latinLnBrk="0" hangingPunct="1">
                        <a:lnSpc>
                          <a:spcPct val="100000"/>
                        </a:lnSpc>
                        <a:spcBef>
                          <a:spcPts val="0"/>
                        </a:spcBef>
                        <a:spcAft>
                          <a:spcPts val="0"/>
                        </a:spcAft>
                        <a:buClrTx/>
                        <a:buSzTx/>
                        <a:buFontTx/>
                        <a:buNone/>
                        <a:tabLst/>
                        <a:defRPr/>
                      </a:pPr>
                      <a:br>
                        <a:rPr lang="de-DE" sz="1400" b="0" dirty="0"/>
                      </a:br>
                      <a:r>
                        <a:rPr lang="de-DE" sz="1400" b="0" dirty="0"/>
                        <a:t>„… </a:t>
                      </a:r>
                      <a:r>
                        <a:rPr lang="de-DE" sz="1400" b="0" i="1" dirty="0"/>
                        <a:t>die Bedürfnisse der Gegenwart zu befriedigen, ohne zu riskieren, dass zukünftige Generationen nicht in der Lage sind, ihre eigenen Bedürfnisse zu befriedigen.“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i="0" dirty="0"/>
                        <a:t>(United </a:t>
                      </a:r>
                      <a:r>
                        <a:rPr lang="de-DE" sz="1100" b="0" i="0" dirty="0" err="1"/>
                        <a:t>Nations</a:t>
                      </a:r>
                      <a:r>
                        <a:rPr lang="de-DE" sz="1100" b="0" i="0" dirty="0"/>
                        <a:t>, 1987)</a:t>
                      </a:r>
                    </a:p>
                    <a:p>
                      <a:endParaRPr lang="da-DK" sz="1400" dirty="0"/>
                    </a:p>
                  </a:txBody>
                  <a:tcPr/>
                </a:tc>
                <a:tc>
                  <a:txBody>
                    <a:bodyPr/>
                    <a:lstStyle/>
                    <a:p>
                      <a:r>
                        <a:rPr lang="de-DE" sz="1400" dirty="0"/>
                        <a:t>Eine Vielzahl von Bedeutungen, die sich im Grunde unter „sich gut behaupten, indem man Gutes tut“ zusammenfassen lassen, und die typischerweise mit Begriffen wie „gemeinsame Verantwortung“, „Triple Bottom Line“ und „grüne Transformation“ verbunden sind.</a:t>
                      </a:r>
                      <a:endParaRPr lang="da-DK" sz="1400" dirty="0"/>
                    </a:p>
                  </a:txBody>
                  <a:tcPr/>
                </a:tc>
                <a:extLst>
                  <a:ext uri="{0D108BD9-81ED-4DB2-BD59-A6C34878D82A}">
                    <a16:rowId xmlns:a16="http://schemas.microsoft.com/office/drawing/2014/main" val="2470232512"/>
                  </a:ext>
                </a:extLst>
              </a:tr>
            </a:tbl>
          </a:graphicData>
        </a:graphic>
      </p:graphicFrame>
    </p:spTree>
    <p:extLst>
      <p:ext uri="{BB962C8B-B14F-4D97-AF65-F5344CB8AC3E}">
        <p14:creationId xmlns:p14="http://schemas.microsoft.com/office/powerpoint/2010/main" val="3267855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D76D59-84A8-24A4-9BC8-63A2EA310EE4}"/>
            </a:ext>
          </a:extLst>
        </p:cNvPr>
        <p:cNvGrpSpPr/>
        <p:nvPr/>
      </p:nvGrpSpPr>
      <p:grpSpPr>
        <a:xfrm>
          <a:off x="0" y="0"/>
          <a:ext cx="0" cy="0"/>
          <a:chOff x="0" y="0"/>
          <a:chExt cx="0" cy="0"/>
        </a:xfrm>
      </p:grpSpPr>
      <p:sp>
        <p:nvSpPr>
          <p:cNvPr id="1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38DE434-082A-D978-294F-886685754FBB}"/>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da-DK" sz="2800" dirty="0" err="1">
                <a:solidFill>
                  <a:schemeClr val="bg1"/>
                </a:solidFill>
              </a:rPr>
              <a:t>Was</a:t>
            </a:r>
            <a:r>
              <a:rPr lang="da-DK" sz="2800" dirty="0">
                <a:solidFill>
                  <a:schemeClr val="bg1"/>
                </a:solidFill>
              </a:rPr>
              <a:t> </a:t>
            </a:r>
            <a:r>
              <a:rPr lang="da-DK" sz="2800" dirty="0" err="1">
                <a:solidFill>
                  <a:schemeClr val="bg1"/>
                </a:solidFill>
              </a:rPr>
              <a:t>ist</a:t>
            </a:r>
            <a:r>
              <a:rPr lang="da-DK" sz="2800" dirty="0">
                <a:solidFill>
                  <a:schemeClr val="bg1"/>
                </a:solidFill>
              </a:rPr>
              <a:t> </a:t>
            </a:r>
            <a:r>
              <a:rPr lang="da-DK" sz="2800" dirty="0" err="1">
                <a:solidFill>
                  <a:schemeClr val="bg1"/>
                </a:solidFill>
              </a:rPr>
              <a:t>Nachhaltigkeit</a:t>
            </a:r>
            <a:r>
              <a:rPr lang="da-DK" sz="2800" dirty="0">
                <a:solidFill>
                  <a:schemeClr val="bg1"/>
                </a:solidFill>
              </a:rPr>
              <a:t>?</a:t>
            </a:r>
            <a:endParaRPr lang="en-US" sz="2800" kern="1200" dirty="0">
              <a:solidFill>
                <a:srgbClr val="FFFFFF"/>
              </a:solidFill>
              <a:latin typeface="+mj-lt"/>
              <a:ea typeface="+mj-ea"/>
              <a:cs typeface="+mj-cs"/>
            </a:endParaRPr>
          </a:p>
        </p:txBody>
      </p:sp>
      <p:sp>
        <p:nvSpPr>
          <p:cNvPr id="3" name="Tekstfelt 2">
            <a:extLst>
              <a:ext uri="{FF2B5EF4-FFF2-40B4-BE49-F238E27FC236}">
                <a16:creationId xmlns:a16="http://schemas.microsoft.com/office/drawing/2014/main" id="{EE1ED22F-F1E9-A9CE-FF30-12D2511E7A49}"/>
              </a:ext>
            </a:extLst>
          </p:cNvPr>
          <p:cNvSpPr txBox="1"/>
          <p:nvPr/>
        </p:nvSpPr>
        <p:spPr>
          <a:xfrm>
            <a:off x="4760259" y="1574019"/>
            <a:ext cx="6911788" cy="3447098"/>
          </a:xfrm>
          <a:prstGeom prst="rect">
            <a:avLst/>
          </a:prstGeom>
          <a:noFill/>
        </p:spPr>
        <p:txBody>
          <a:bodyPr wrap="square" rtlCol="0">
            <a:spAutoFit/>
          </a:bodyPr>
          <a:lstStyle/>
          <a:p>
            <a:r>
              <a:rPr lang="de-DE" b="1" dirty="0"/>
              <a:t>Nachhaltigkeit – ein aktuelles Thema mit vielen Facetten</a:t>
            </a:r>
            <a:br>
              <a:rPr lang="de-DE" b="1" dirty="0"/>
            </a:br>
            <a:endParaRPr lang="de-DE" b="1" dirty="0"/>
          </a:p>
          <a:p>
            <a:r>
              <a:rPr lang="de-DE" sz="1400" dirty="0"/>
              <a:t>Unter der Überschrift Nachhaltigkeit passiert unglaublich viel, und es kann schwierig und unüberschaubar sein, sich darin zurechtzufinden.</a:t>
            </a:r>
          </a:p>
          <a:p>
            <a:br>
              <a:rPr lang="de-DE" sz="1400" b="1" dirty="0"/>
            </a:br>
            <a:r>
              <a:rPr lang="de-DE" sz="1400" dirty="0"/>
              <a:t>Wir können Nachhaltigkeit jedoch in zwei Hauptbereiche unterteilen</a:t>
            </a:r>
          </a:p>
          <a:p>
            <a:endParaRPr lang="de-DE" sz="1400" dirty="0"/>
          </a:p>
          <a:p>
            <a:r>
              <a:rPr lang="de-DE" sz="1400" b="1" dirty="0"/>
              <a:t>Äußere Nachhaltigkeit:</a:t>
            </a:r>
            <a:br>
              <a:rPr lang="de-DE" sz="1400" b="1" dirty="0"/>
            </a:br>
            <a:r>
              <a:rPr lang="de-DE" sz="1400" dirty="0"/>
              <a:t>Unser Handeln im Hinblick darauf, weniger und „besser“ zu konsumieren – mit dem Bewusstsein, dass die Ressourcen der Erde begrenzt sind.</a:t>
            </a:r>
          </a:p>
          <a:p>
            <a:endParaRPr lang="de-DE" sz="1400" dirty="0"/>
          </a:p>
          <a:p>
            <a:r>
              <a:rPr lang="de-DE" sz="1400" b="1" dirty="0"/>
              <a:t>Innere Nachhaltigkeit:</a:t>
            </a:r>
            <a:br>
              <a:rPr lang="de-DE" sz="1400" b="1" dirty="0"/>
            </a:br>
            <a:r>
              <a:rPr lang="de-DE" sz="1400" dirty="0"/>
              <a:t>Die Art und Weise, wie wir mit uns selbst und anderen umgehen und über uns denken – im Wissen darum, dass auch unsere eigenen Ressourcen begrenzt sind UND dass nachhaltiges Handeln nur möglich ist, wenn wir auch nachhaltig denken.</a:t>
            </a:r>
          </a:p>
        </p:txBody>
      </p:sp>
      <p:sp>
        <p:nvSpPr>
          <p:cNvPr id="4" name="Tekstfelt 3">
            <a:extLst>
              <a:ext uri="{FF2B5EF4-FFF2-40B4-BE49-F238E27FC236}">
                <a16:creationId xmlns:a16="http://schemas.microsoft.com/office/drawing/2014/main" id="{0B53AB05-5950-4971-A780-6DCB6C7B373B}"/>
              </a:ext>
            </a:extLst>
          </p:cNvPr>
          <p:cNvSpPr txBox="1"/>
          <p:nvPr/>
        </p:nvSpPr>
        <p:spPr>
          <a:xfrm>
            <a:off x="4760259" y="5130092"/>
            <a:ext cx="6097604" cy="307777"/>
          </a:xfrm>
          <a:prstGeom prst="rect">
            <a:avLst/>
          </a:prstGeom>
          <a:noFill/>
        </p:spPr>
        <p:txBody>
          <a:bodyPr wrap="square">
            <a:spAutoFit/>
          </a:bodyPr>
          <a:lstStyle/>
          <a:p>
            <a:r>
              <a:rPr lang="en-US" sz="1400" b="1" dirty="0"/>
              <a:t>Quelle: </a:t>
            </a:r>
            <a:r>
              <a:rPr lang="en-US" sz="1400" dirty="0"/>
              <a:t>Inner Development Goals</a:t>
            </a:r>
            <a:endParaRPr lang="en-US" sz="1400" dirty="0">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674228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9C056-A1CE-0DA1-07DB-4730783363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C298122-287C-A8BB-23E8-77E9D2408347}"/>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da-DK" b="1" err="1"/>
              <a:t>Was</a:t>
            </a:r>
            <a:r>
              <a:rPr lang="da-DK" b="1"/>
              <a:t> sind die </a:t>
            </a:r>
            <a:r>
              <a:rPr lang="da-DK" b="1" err="1"/>
              <a:t>Nachhaltigkeitsziele</a:t>
            </a:r>
            <a:r>
              <a:rPr lang="da-DK" b="1"/>
              <a:t>?</a:t>
            </a:r>
          </a:p>
        </p:txBody>
      </p:sp>
      <p:sp>
        <p:nvSpPr>
          <p:cNvPr id="4" name="Pladsholder til indhold 3">
            <a:extLst>
              <a:ext uri="{FF2B5EF4-FFF2-40B4-BE49-F238E27FC236}">
                <a16:creationId xmlns:a16="http://schemas.microsoft.com/office/drawing/2014/main" id="{3D41A0E4-EDB5-67F8-47FB-D8ACFF7F92F9}"/>
              </a:ext>
            </a:extLst>
          </p:cNvPr>
          <p:cNvSpPr>
            <a:spLocks noGrp="1"/>
          </p:cNvSpPr>
          <p:nvPr>
            <p:ph sz="half" idx="1"/>
          </p:nvPr>
        </p:nvSpPr>
        <p:spPr>
          <a:xfrm>
            <a:off x="838200" y="1825625"/>
            <a:ext cx="5181600" cy="4351338"/>
          </a:xfrm>
        </p:spPr>
        <p:txBody>
          <a:bodyPr vert="horz" lIns="91440" tIns="45720" rIns="91440" bIns="45720" rtlCol="0">
            <a:normAutofit/>
          </a:bodyPr>
          <a:lstStyle/>
          <a:p>
            <a:pPr marL="0" indent="0">
              <a:buNone/>
            </a:pPr>
            <a:r>
              <a:rPr lang="de-DE" sz="1800" dirty="0"/>
              <a:t>Ein ehrgeiziger Plan für die globale Entwicklung bis 2030.</a:t>
            </a:r>
          </a:p>
          <a:p>
            <a:pPr marL="0" indent="0">
              <a:buNone/>
            </a:pPr>
            <a:br>
              <a:rPr lang="de-DE" sz="1800" dirty="0"/>
            </a:br>
            <a:r>
              <a:rPr lang="de-DE" sz="1800" dirty="0"/>
              <a:t>Sie verpflichten alle 193 Mitgliedstaaten der Vereinten Nationen dazu, Armut und Hunger weltweit vollständig zu beseitigen, Ungleichheiten zu verringern, gute Bildung und bessere Gesundheit für alle zu sichern, menschenwürdige Arbeitsplätze zu schaffen und ein nachhaltigeres wirtschaftliches Wachstum zu fördern.</a:t>
            </a:r>
          </a:p>
          <a:p>
            <a:pPr marL="0" indent="0">
              <a:buNone/>
            </a:pPr>
            <a:r>
              <a:rPr lang="de-DE" sz="1800" dirty="0"/>
              <a:t>Die Nachhaltigkeitsziele erkennen an, dass soziale, wirtschaftliche und ökologische Entwicklung sowie Frieden und Sicherheit eng miteinander verbunden sind.</a:t>
            </a:r>
          </a:p>
          <a:p>
            <a:pPr marL="0" indent="0">
              <a:buNone/>
            </a:pPr>
            <a:r>
              <a:rPr lang="en-US" sz="1800" dirty="0"/>
              <a:t>(UNPD, 2025)</a:t>
            </a:r>
          </a:p>
          <a:p>
            <a:pPr marL="0" indent="0">
              <a:buNone/>
            </a:pPr>
            <a:endParaRPr lang="en-US" sz="1800" dirty="0"/>
          </a:p>
        </p:txBody>
      </p:sp>
      <p:pic>
        <p:nvPicPr>
          <p:cNvPr id="5" name="Picture 2">
            <a:extLst>
              <a:ext uri="{FF2B5EF4-FFF2-40B4-BE49-F238E27FC236}">
                <a16:creationId xmlns:a16="http://schemas.microsoft.com/office/drawing/2014/main" id="{7735E11C-7912-C6C8-904D-DB4B51DD226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72202" y="1825625"/>
            <a:ext cx="5181600" cy="3886200"/>
          </a:xfrm>
          <a:prstGeom prst="rect">
            <a:avLst/>
          </a:prstGeom>
          <a:solidFill>
            <a:srgbClr val="FFFFFF"/>
          </a:solidFill>
        </p:spPr>
      </p:pic>
      <p:sp>
        <p:nvSpPr>
          <p:cNvPr id="6" name="Tekstfelt 5">
            <a:extLst>
              <a:ext uri="{FF2B5EF4-FFF2-40B4-BE49-F238E27FC236}">
                <a16:creationId xmlns:a16="http://schemas.microsoft.com/office/drawing/2014/main" id="{B22E74E5-D9AA-E4A0-AC9E-B480524A5785}"/>
              </a:ext>
            </a:extLst>
          </p:cNvPr>
          <p:cNvSpPr txBox="1"/>
          <p:nvPr/>
        </p:nvSpPr>
        <p:spPr>
          <a:xfrm>
            <a:off x="6472517" y="5250160"/>
            <a:ext cx="4715436" cy="461665"/>
          </a:xfrm>
          <a:prstGeom prst="rect">
            <a:avLst/>
          </a:prstGeom>
          <a:noFill/>
        </p:spPr>
        <p:txBody>
          <a:bodyPr wrap="square" rtlCol="0">
            <a:spAutoFit/>
          </a:bodyPr>
          <a:lstStyle/>
          <a:p>
            <a:pPr algn="ctr"/>
            <a:r>
              <a:rPr lang="da-DK" sz="1200" b="1" dirty="0" err="1"/>
              <a:t>Quelle</a:t>
            </a:r>
            <a:r>
              <a:rPr lang="da-DK" sz="1200" b="1" dirty="0"/>
              <a:t> des Bildes: </a:t>
            </a:r>
          </a:p>
          <a:p>
            <a:pPr algn="ctr"/>
            <a:r>
              <a:rPr lang="da-DK" sz="1200" dirty="0"/>
              <a:t>VERDENSMÅL. Danmarks officielle side, (</a:t>
            </a:r>
            <a:r>
              <a:rPr lang="da-DK" sz="1200" dirty="0" err="1"/>
              <a:t>Ohne</a:t>
            </a:r>
            <a:r>
              <a:rPr lang="da-DK" sz="1200" dirty="0"/>
              <a:t> Dato)</a:t>
            </a:r>
            <a:endParaRPr lang="da-DK" sz="1200" b="1" dirty="0"/>
          </a:p>
        </p:txBody>
      </p:sp>
    </p:spTree>
    <p:extLst>
      <p:ext uri="{BB962C8B-B14F-4D97-AF65-F5344CB8AC3E}">
        <p14:creationId xmlns:p14="http://schemas.microsoft.com/office/powerpoint/2010/main" val="2735430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DA1A64-FA3B-08BD-C49F-C0611C3A89B8}"/>
            </a:ext>
          </a:extLst>
        </p:cNvPr>
        <p:cNvGrpSpPr/>
        <p:nvPr/>
      </p:nvGrpSpPr>
      <p:grpSpPr>
        <a:xfrm>
          <a:off x="0" y="0"/>
          <a:ext cx="0" cy="0"/>
          <a:chOff x="0" y="0"/>
          <a:chExt cx="0" cy="0"/>
        </a:xfrm>
      </p:grpSpPr>
      <p:sp>
        <p:nvSpPr>
          <p:cNvPr id="11" name="Down Arrow 7">
            <a:extLst>
              <a:ext uri="{FF2B5EF4-FFF2-40B4-BE49-F238E27FC236}">
                <a16:creationId xmlns:a16="http://schemas.microsoft.com/office/drawing/2014/main" id="{39C852BB-AB91-83E0-9C9C-002B942F4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A9FC14E-296D-54CD-30CD-734671805ACD}"/>
              </a:ext>
            </a:extLst>
          </p:cNvPr>
          <p:cNvSpPr>
            <a:spLocks noGrp="1"/>
          </p:cNvSpPr>
          <p:nvPr>
            <p:ph type="title"/>
          </p:nvPr>
        </p:nvSpPr>
        <p:spPr>
          <a:xfrm>
            <a:off x="952177" y="2510027"/>
            <a:ext cx="2690893" cy="1461734"/>
          </a:xfrm>
          <a:noFill/>
        </p:spPr>
        <p:txBody>
          <a:bodyPr vert="horz" lIns="91440" tIns="45720" rIns="91440" bIns="45720" rtlCol="0" anchor="ctr">
            <a:normAutofit/>
          </a:bodyPr>
          <a:lstStyle/>
          <a:p>
            <a:pPr algn="ctr"/>
            <a:r>
              <a:rPr lang="da-DK" sz="2800" dirty="0" err="1">
                <a:solidFill>
                  <a:schemeClr val="bg1"/>
                </a:solidFill>
              </a:rPr>
              <a:t>Was</a:t>
            </a:r>
            <a:r>
              <a:rPr lang="da-DK" sz="2800" dirty="0">
                <a:solidFill>
                  <a:schemeClr val="bg1"/>
                </a:solidFill>
              </a:rPr>
              <a:t> </a:t>
            </a:r>
            <a:r>
              <a:rPr lang="da-DK" sz="2800" dirty="0" err="1">
                <a:solidFill>
                  <a:schemeClr val="bg1"/>
                </a:solidFill>
              </a:rPr>
              <a:t>ist</a:t>
            </a:r>
            <a:r>
              <a:rPr lang="da-DK" sz="2800" dirty="0">
                <a:solidFill>
                  <a:schemeClr val="bg1"/>
                </a:solidFill>
              </a:rPr>
              <a:t> </a:t>
            </a:r>
            <a:r>
              <a:rPr lang="da-DK" sz="2800" dirty="0" err="1">
                <a:solidFill>
                  <a:schemeClr val="bg1"/>
                </a:solidFill>
              </a:rPr>
              <a:t>Nachhaltigkeit</a:t>
            </a:r>
            <a:r>
              <a:rPr lang="da-DK" sz="2800" dirty="0">
                <a:solidFill>
                  <a:schemeClr val="bg1"/>
                </a:solidFill>
              </a:rPr>
              <a:t>?</a:t>
            </a:r>
            <a:endParaRPr lang="en-US" sz="2800" kern="1200" dirty="0">
              <a:solidFill>
                <a:srgbClr val="FFFFFF"/>
              </a:solidFill>
              <a:latin typeface="+mj-lt"/>
              <a:ea typeface="+mj-ea"/>
              <a:cs typeface="+mj-cs"/>
            </a:endParaRPr>
          </a:p>
        </p:txBody>
      </p:sp>
      <p:sp>
        <p:nvSpPr>
          <p:cNvPr id="8" name="Tekstfelt 7">
            <a:extLst>
              <a:ext uri="{FF2B5EF4-FFF2-40B4-BE49-F238E27FC236}">
                <a16:creationId xmlns:a16="http://schemas.microsoft.com/office/drawing/2014/main" id="{E5D5ABD6-97D6-C96D-54B7-D4C5F715E062}"/>
              </a:ext>
            </a:extLst>
          </p:cNvPr>
          <p:cNvSpPr txBox="1"/>
          <p:nvPr/>
        </p:nvSpPr>
        <p:spPr>
          <a:xfrm>
            <a:off x="4726983" y="852407"/>
            <a:ext cx="6322017" cy="1200329"/>
          </a:xfrm>
          <a:prstGeom prst="rect">
            <a:avLst/>
          </a:prstGeom>
          <a:noFill/>
        </p:spPr>
        <p:txBody>
          <a:bodyPr wrap="square" rtlCol="0">
            <a:spAutoFit/>
          </a:bodyPr>
          <a:lstStyle/>
          <a:p>
            <a:pPr algn="ctr"/>
            <a:r>
              <a:rPr lang="de-DE" dirty="0"/>
              <a:t>Ihr sollt nun den folgenden Film vom Wissenszentrum für Wohlfahrtstechnologie (2024) ansehen. Anschließend sollt ihr Informationen sammeln – nutzt dafür die Links im Notizbereich.</a:t>
            </a:r>
            <a:endParaRPr lang="da-DK" dirty="0"/>
          </a:p>
        </p:txBody>
      </p:sp>
      <p:pic>
        <p:nvPicPr>
          <p:cNvPr id="3" name="Billede 2">
            <a:hlinkClick r:id="rId3"/>
            <a:extLst>
              <a:ext uri="{FF2B5EF4-FFF2-40B4-BE49-F238E27FC236}">
                <a16:creationId xmlns:a16="http://schemas.microsoft.com/office/drawing/2014/main" id="{C973CFC9-A231-A9BB-502B-2922AB9A56BF}"/>
              </a:ext>
            </a:extLst>
          </p:cNvPr>
          <p:cNvPicPr>
            <a:picLocks noChangeAspect="1"/>
          </p:cNvPicPr>
          <p:nvPr/>
        </p:nvPicPr>
        <p:blipFill>
          <a:blip r:embed="rId4"/>
          <a:stretch>
            <a:fillRect/>
          </a:stretch>
        </p:blipFill>
        <p:spPr>
          <a:xfrm>
            <a:off x="4630596" y="2510027"/>
            <a:ext cx="6300694" cy="2324377"/>
          </a:xfrm>
          <a:prstGeom prst="rect">
            <a:avLst/>
          </a:prstGeom>
        </p:spPr>
      </p:pic>
      <p:sp>
        <p:nvSpPr>
          <p:cNvPr id="9" name="Handlingsknap: gå frem eller næste 8">
            <a:hlinkClick r:id="" action="ppaction://hlinkshowjump?jump=nextslide" highlightClick="1"/>
            <a:extLst>
              <a:ext uri="{FF2B5EF4-FFF2-40B4-BE49-F238E27FC236}">
                <a16:creationId xmlns:a16="http://schemas.microsoft.com/office/drawing/2014/main" id="{D686ACD0-631C-0137-78DC-DFD9DE4D520F}"/>
              </a:ext>
            </a:extLst>
          </p:cNvPr>
          <p:cNvSpPr/>
          <p:nvPr/>
        </p:nvSpPr>
        <p:spPr>
          <a:xfrm>
            <a:off x="7620644" y="3429000"/>
            <a:ext cx="856526" cy="729205"/>
          </a:xfrm>
          <a:prstGeom prst="actionButtonForwardNex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sp>
        <p:nvSpPr>
          <p:cNvPr id="5" name="Tekstfelt 4">
            <a:extLst>
              <a:ext uri="{FF2B5EF4-FFF2-40B4-BE49-F238E27FC236}">
                <a16:creationId xmlns:a16="http://schemas.microsoft.com/office/drawing/2014/main" id="{DDD10AD0-9E24-76C5-EE89-4205D5ED3534}"/>
              </a:ext>
            </a:extLst>
          </p:cNvPr>
          <p:cNvSpPr txBox="1"/>
          <p:nvPr/>
        </p:nvSpPr>
        <p:spPr>
          <a:xfrm>
            <a:off x="717422" y="5105113"/>
            <a:ext cx="6098720" cy="1200329"/>
          </a:xfrm>
          <a:prstGeom prst="rect">
            <a:avLst/>
          </a:prstGeom>
          <a:noFill/>
        </p:spPr>
        <p:txBody>
          <a:bodyPr wrap="square">
            <a:spAutoFit/>
          </a:bodyPr>
          <a:lstStyle/>
          <a:p>
            <a:r>
              <a:rPr lang="da-DK" b="1" dirty="0" err="1"/>
              <a:t>Quelle</a:t>
            </a:r>
            <a:r>
              <a:rPr lang="da-DK" b="1" dirty="0"/>
              <a:t>:</a:t>
            </a:r>
          </a:p>
          <a:p>
            <a:r>
              <a:rPr lang="da-DK" b="0" dirty="0"/>
              <a:t>Videncenter for Velfærdsteknologi. (24. januar 2024). </a:t>
            </a:r>
            <a:r>
              <a:rPr lang="da-DK" b="0" i="1" dirty="0"/>
              <a:t>Hvad er bæredygtighed og FN’s 17 verdensmål? </a:t>
            </a:r>
            <a:r>
              <a:rPr lang="da-DK" b="0" i="0" dirty="0"/>
              <a:t>[Video]. YouTube. </a:t>
            </a:r>
            <a:r>
              <a:rPr lang="da-DK" dirty="0">
                <a:hlinkClick r:id="rId3"/>
              </a:rPr>
              <a:t>Hvad er bæredygtighed og FN's 17 verdensmål?</a:t>
            </a:r>
            <a:endParaRPr lang="da-DK" dirty="0"/>
          </a:p>
        </p:txBody>
      </p:sp>
    </p:spTree>
    <p:extLst>
      <p:ext uri="{BB962C8B-B14F-4D97-AF65-F5344CB8AC3E}">
        <p14:creationId xmlns:p14="http://schemas.microsoft.com/office/powerpoint/2010/main" val="2054256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F6810-9126-4867-F60E-FCC99DC137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B49329-32D9-C52B-17A9-5AD7F6A96F1C}"/>
              </a:ext>
            </a:extLst>
          </p:cNvPr>
          <p:cNvSpPr>
            <a:spLocks noGrp="1"/>
          </p:cNvSpPr>
          <p:nvPr>
            <p:ph type="title"/>
          </p:nvPr>
        </p:nvSpPr>
        <p:spPr>
          <a:xfrm>
            <a:off x="839788" y="365125"/>
            <a:ext cx="10515600" cy="1325563"/>
          </a:xfrm>
        </p:spPr>
        <p:txBody>
          <a:bodyPr vert="horz" lIns="91440" tIns="45720" rIns="91440" bIns="45720" rtlCol="0" anchor="ctr">
            <a:normAutofit/>
          </a:bodyPr>
          <a:lstStyle/>
          <a:p>
            <a:pPr algn="ctr"/>
            <a:r>
              <a:rPr lang="en-US" dirty="0" err="1"/>
              <a:t>Welche</a:t>
            </a:r>
            <a:r>
              <a:rPr lang="en-US" dirty="0"/>
              <a:t> der 17 </a:t>
            </a:r>
            <a:r>
              <a:rPr lang="en-US" dirty="0" err="1"/>
              <a:t>Ziele</a:t>
            </a:r>
            <a:r>
              <a:rPr lang="en-US" dirty="0"/>
              <a:t> </a:t>
            </a:r>
            <a:r>
              <a:rPr lang="en-US" dirty="0" err="1"/>
              <a:t>bearbeitet</a:t>
            </a:r>
            <a:r>
              <a:rPr lang="en-US" dirty="0"/>
              <a:t> der </a:t>
            </a:r>
            <a:r>
              <a:rPr lang="en-US" dirty="0" err="1"/>
              <a:t>Katastrophenschutz</a:t>
            </a:r>
            <a:r>
              <a:rPr lang="en-US" dirty="0"/>
              <a:t>?</a:t>
            </a:r>
          </a:p>
        </p:txBody>
      </p:sp>
      <p:sp>
        <p:nvSpPr>
          <p:cNvPr id="4" name="Pladsholder til indhold 3">
            <a:extLst>
              <a:ext uri="{FF2B5EF4-FFF2-40B4-BE49-F238E27FC236}">
                <a16:creationId xmlns:a16="http://schemas.microsoft.com/office/drawing/2014/main" id="{BF519906-218A-B6C0-1016-5F4A7AE635FA}"/>
              </a:ext>
            </a:extLst>
          </p:cNvPr>
          <p:cNvSpPr>
            <a:spLocks noGrp="1"/>
          </p:cNvSpPr>
          <p:nvPr>
            <p:ph sz="half" idx="2"/>
          </p:nvPr>
        </p:nvSpPr>
        <p:spPr>
          <a:xfrm>
            <a:off x="643846" y="2505075"/>
            <a:ext cx="5157787" cy="2112509"/>
          </a:xfrm>
        </p:spPr>
        <p:txBody>
          <a:bodyPr vert="horz" lIns="91440" tIns="45720" rIns="91440" bIns="45720" rtlCol="0">
            <a:normAutofit lnSpcReduction="10000"/>
          </a:bodyPr>
          <a:lstStyle/>
          <a:p>
            <a:pPr marL="0"/>
            <a:r>
              <a:rPr lang="en-US" dirty="0" err="1"/>
              <a:t>Verwendet</a:t>
            </a:r>
            <a:r>
              <a:rPr lang="en-US" dirty="0"/>
              <a:t> den </a:t>
            </a:r>
            <a:r>
              <a:rPr lang="en-US" dirty="0" err="1"/>
              <a:t>folgenden</a:t>
            </a:r>
            <a:r>
              <a:rPr lang="en-US" dirty="0"/>
              <a:t> Link, um </a:t>
            </a:r>
            <a:r>
              <a:rPr lang="en-US" dirty="0" err="1"/>
              <a:t>Informationen</a:t>
            </a:r>
            <a:r>
              <a:rPr lang="en-US" dirty="0"/>
              <a:t> </a:t>
            </a:r>
            <a:r>
              <a:rPr lang="en-US" dirty="0" err="1"/>
              <a:t>zu</a:t>
            </a:r>
            <a:r>
              <a:rPr lang="en-US" dirty="0"/>
              <a:t> der </a:t>
            </a:r>
            <a:r>
              <a:rPr lang="en-US" dirty="0" err="1"/>
              <a:t>oben</a:t>
            </a:r>
            <a:r>
              <a:rPr lang="en-US" dirty="0"/>
              <a:t> </a:t>
            </a:r>
            <a:r>
              <a:rPr lang="en-US" dirty="0" err="1"/>
              <a:t>genannten</a:t>
            </a:r>
            <a:r>
              <a:rPr lang="en-US" dirty="0"/>
              <a:t> Frage </a:t>
            </a:r>
            <a:r>
              <a:rPr lang="en-US" dirty="0" err="1"/>
              <a:t>zu</a:t>
            </a:r>
            <a:r>
              <a:rPr lang="en-US" dirty="0"/>
              <a:t> </a:t>
            </a:r>
            <a:r>
              <a:rPr lang="en-US" dirty="0" err="1"/>
              <a:t>finden</a:t>
            </a:r>
            <a:r>
              <a:rPr lang="en-US" dirty="0"/>
              <a:t>:</a:t>
            </a:r>
          </a:p>
          <a:p>
            <a:pPr marL="0"/>
            <a:r>
              <a:rPr lang="en-US" dirty="0">
                <a:hlinkClick r:id="rId3"/>
              </a:rPr>
              <a:t>https://www.verdensmaalene.dk/maal</a:t>
            </a:r>
            <a:endParaRPr lang="en-US" dirty="0"/>
          </a:p>
        </p:txBody>
      </p:sp>
      <p:sp>
        <p:nvSpPr>
          <p:cNvPr id="8" name="Tekstfelt 7">
            <a:extLst>
              <a:ext uri="{FF2B5EF4-FFF2-40B4-BE49-F238E27FC236}">
                <a16:creationId xmlns:a16="http://schemas.microsoft.com/office/drawing/2014/main" id="{7E5F6ADE-2B3C-E258-9529-991EDD936162}"/>
              </a:ext>
            </a:extLst>
          </p:cNvPr>
          <p:cNvSpPr txBox="1"/>
          <p:nvPr/>
        </p:nvSpPr>
        <p:spPr>
          <a:xfrm>
            <a:off x="6169024" y="4617584"/>
            <a:ext cx="5183188" cy="823912"/>
          </a:xfrm>
          <a:prstGeom prst="rect">
            <a:avLst/>
          </a:prstGeom>
        </p:spPr>
        <p:txBody>
          <a:bodyPr vert="horz" lIns="91440" tIns="45720" rIns="91440" bIns="45720" rtlCol="0" anchor="b">
            <a:normAutofit/>
          </a:bodyPr>
          <a:lstStyle/>
          <a:p>
            <a:pPr algn="ctr">
              <a:lnSpc>
                <a:spcPct val="90000"/>
              </a:lnSpc>
              <a:spcBef>
                <a:spcPts val="1000"/>
              </a:spcBef>
            </a:pPr>
            <a:r>
              <a:rPr lang="en-GB" sz="1500" b="1" kern="1200" dirty="0">
                <a:latin typeface="+mn-lt"/>
                <a:ea typeface="+mn-ea"/>
                <a:cs typeface="+mn-cs"/>
              </a:rPr>
              <a:t>Quelle des </a:t>
            </a:r>
            <a:r>
              <a:rPr lang="en-GB" sz="1500" b="1" kern="1200" dirty="0" err="1">
                <a:latin typeface="+mn-lt"/>
                <a:ea typeface="+mn-ea"/>
                <a:cs typeface="+mn-cs"/>
              </a:rPr>
              <a:t>Bildes</a:t>
            </a:r>
            <a:r>
              <a:rPr lang="en-GB" sz="1500" b="1" kern="1200" dirty="0">
                <a:latin typeface="+mn-lt"/>
                <a:ea typeface="+mn-ea"/>
                <a:cs typeface="+mn-cs"/>
              </a:rPr>
              <a:t>: </a:t>
            </a:r>
          </a:p>
          <a:p>
            <a:pPr algn="ctr">
              <a:lnSpc>
                <a:spcPct val="90000"/>
              </a:lnSpc>
              <a:spcBef>
                <a:spcPts val="1000"/>
              </a:spcBef>
            </a:pPr>
            <a:r>
              <a:rPr lang="en-GB" sz="1500" kern="1200" dirty="0">
                <a:latin typeface="+mn-lt"/>
                <a:ea typeface="+mn-ea"/>
                <a:cs typeface="+mn-cs"/>
              </a:rPr>
              <a:t>VERDENSMÅL. </a:t>
            </a:r>
            <a:r>
              <a:rPr lang="en-GB" sz="1500" kern="1200" dirty="0" err="1">
                <a:latin typeface="+mn-lt"/>
                <a:ea typeface="+mn-ea"/>
                <a:cs typeface="+mn-cs"/>
              </a:rPr>
              <a:t>Danmarks</a:t>
            </a:r>
            <a:r>
              <a:rPr lang="en-GB" sz="1500" kern="1200" dirty="0">
                <a:latin typeface="+mn-lt"/>
                <a:ea typeface="+mn-ea"/>
                <a:cs typeface="+mn-cs"/>
              </a:rPr>
              <a:t> </a:t>
            </a:r>
            <a:r>
              <a:rPr lang="en-GB" sz="1500" kern="1200" dirty="0" err="1">
                <a:latin typeface="+mn-lt"/>
                <a:ea typeface="+mn-ea"/>
                <a:cs typeface="+mn-cs"/>
              </a:rPr>
              <a:t>officielle</a:t>
            </a:r>
            <a:r>
              <a:rPr lang="en-GB" sz="1500" kern="1200" dirty="0">
                <a:latin typeface="+mn-lt"/>
                <a:ea typeface="+mn-ea"/>
                <a:cs typeface="+mn-cs"/>
              </a:rPr>
              <a:t> side, (</a:t>
            </a:r>
            <a:r>
              <a:rPr lang="en-GB" sz="1500" kern="1200" dirty="0" err="1">
                <a:latin typeface="+mn-lt"/>
                <a:ea typeface="+mn-ea"/>
                <a:cs typeface="+mn-cs"/>
              </a:rPr>
              <a:t>Ohne</a:t>
            </a:r>
            <a:r>
              <a:rPr lang="en-GB" sz="1500" kern="1200" dirty="0">
                <a:latin typeface="+mn-lt"/>
                <a:ea typeface="+mn-ea"/>
                <a:cs typeface="+mn-cs"/>
              </a:rPr>
              <a:t> Dato)</a:t>
            </a:r>
          </a:p>
        </p:txBody>
      </p:sp>
      <p:pic>
        <p:nvPicPr>
          <p:cNvPr id="7" name="Picture 2">
            <a:extLst>
              <a:ext uri="{FF2B5EF4-FFF2-40B4-BE49-F238E27FC236}">
                <a16:creationId xmlns:a16="http://schemas.microsoft.com/office/drawing/2014/main" id="{91D22D09-46D6-1B30-4F59-5BD6B4AE90A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500" b="14064"/>
          <a:stretch>
            <a:fillRect/>
          </a:stretch>
        </p:blipFill>
        <p:spPr bwMode="auto">
          <a:xfrm>
            <a:off x="6304226" y="1832202"/>
            <a:ext cx="4912784" cy="2926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03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1CB75F-F123-E146-6BB6-36DA74456513}"/>
              </a:ext>
            </a:extLst>
          </p:cNvPr>
          <p:cNvSpPr>
            <a:spLocks noGrp="1"/>
          </p:cNvSpPr>
          <p:nvPr>
            <p:ph type="title"/>
          </p:nvPr>
        </p:nvSpPr>
        <p:spPr>
          <a:xfrm>
            <a:off x="630776" y="548680"/>
            <a:ext cx="9243483" cy="616930"/>
          </a:xfrm>
        </p:spPr>
        <p:txBody>
          <a:bodyPr>
            <a:normAutofit fontScale="90000"/>
          </a:bodyPr>
          <a:lstStyle/>
          <a:p>
            <a:r>
              <a:rPr lang="de-DE" b="1" dirty="0"/>
              <a:t>Reflexionen für das nächste Mal:</a:t>
            </a:r>
            <a:endParaRPr lang="da-DK" dirty="0"/>
          </a:p>
        </p:txBody>
      </p:sp>
      <p:sp>
        <p:nvSpPr>
          <p:cNvPr id="3" name="Pladsholder til indhold 2">
            <a:extLst>
              <a:ext uri="{FF2B5EF4-FFF2-40B4-BE49-F238E27FC236}">
                <a16:creationId xmlns:a16="http://schemas.microsoft.com/office/drawing/2014/main" id="{FABD393C-1FCB-494F-8E0C-02F376909703}"/>
              </a:ext>
            </a:extLst>
          </p:cNvPr>
          <p:cNvSpPr>
            <a:spLocks noGrp="1"/>
          </p:cNvSpPr>
          <p:nvPr>
            <p:ph idx="1"/>
          </p:nvPr>
        </p:nvSpPr>
        <p:spPr>
          <a:xfrm>
            <a:off x="838200" y="2387157"/>
            <a:ext cx="10570029" cy="2747645"/>
          </a:xfrm>
        </p:spPr>
        <p:txBody>
          <a:bodyPr>
            <a:normAutofit/>
          </a:bodyPr>
          <a:lstStyle/>
          <a:p>
            <a:pPr>
              <a:buFont typeface="Wingdings" panose="05000000000000000000" pitchFamily="2" charset="2"/>
              <a:buChar char="q"/>
            </a:pPr>
            <a:r>
              <a:rPr lang="de-DE" dirty="0"/>
              <a:t>Wie können wir künftig an unserer Feuerwache mit den Nachhaltigkeitszielen und Nachhaltigkeit arbeiten?</a:t>
            </a:r>
          </a:p>
          <a:p>
            <a:pPr>
              <a:buFont typeface="Wingdings" panose="05000000000000000000" pitchFamily="2" charset="2"/>
              <a:buChar char="q"/>
            </a:pPr>
            <a:r>
              <a:rPr lang="de-DE" dirty="0"/>
              <a:t>Gibt es in unserem Alltag eine verantwortliche Person dafür?</a:t>
            </a:r>
          </a:p>
          <a:p>
            <a:pPr>
              <a:buFont typeface="Wingdings" panose="05000000000000000000" pitchFamily="2" charset="2"/>
              <a:buChar char="q"/>
            </a:pPr>
            <a:r>
              <a:rPr lang="de-DE" dirty="0"/>
              <a:t>Werde ich künftig etwas anders machen?</a:t>
            </a:r>
          </a:p>
        </p:txBody>
      </p:sp>
      <p:sp>
        <p:nvSpPr>
          <p:cNvPr id="4" name="Pladsholder til dato 3">
            <a:extLst>
              <a:ext uri="{FF2B5EF4-FFF2-40B4-BE49-F238E27FC236}">
                <a16:creationId xmlns:a16="http://schemas.microsoft.com/office/drawing/2014/main" id="{863DA723-37FB-8CF2-7973-03ED13CDF9CC}"/>
              </a:ext>
            </a:extLst>
          </p:cNvPr>
          <p:cNvSpPr>
            <a:spLocks noGrp="1"/>
          </p:cNvSpPr>
          <p:nvPr>
            <p:ph type="dt" sz="half" idx="10"/>
          </p:nvPr>
        </p:nvSpPr>
        <p:spPr/>
        <p:txBody>
          <a:bodyPr/>
          <a:lstStyle/>
          <a:p>
            <a:r>
              <a:rPr lang="en-US" noProof="0"/>
              <a:t>www.ibc.dk</a:t>
            </a:r>
            <a:endParaRPr lang="da-DK" noProof="0" dirty="0"/>
          </a:p>
        </p:txBody>
      </p:sp>
    </p:spTree>
    <p:extLst>
      <p:ext uri="{BB962C8B-B14F-4D97-AF65-F5344CB8AC3E}">
        <p14:creationId xmlns:p14="http://schemas.microsoft.com/office/powerpoint/2010/main" val="3067151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4800E-E75D-1E4B-23CA-B5FD233B6B3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B7CD8C-0D92-E655-7AFF-FB4686720320}"/>
              </a:ext>
            </a:extLst>
          </p:cNvPr>
          <p:cNvSpPr>
            <a:spLocks noGrp="1"/>
          </p:cNvSpPr>
          <p:nvPr>
            <p:ph type="title"/>
          </p:nvPr>
        </p:nvSpPr>
        <p:spPr>
          <a:xfrm>
            <a:off x="630776" y="548680"/>
            <a:ext cx="9243483" cy="616930"/>
          </a:xfrm>
        </p:spPr>
        <p:txBody>
          <a:bodyPr>
            <a:normAutofit fontScale="90000"/>
          </a:bodyPr>
          <a:lstStyle/>
          <a:p>
            <a:r>
              <a:rPr lang="da-DK" dirty="0" err="1"/>
              <a:t>Literaturverzeichnis</a:t>
            </a:r>
            <a:endParaRPr lang="da-DK" dirty="0"/>
          </a:p>
        </p:txBody>
      </p:sp>
      <p:sp>
        <p:nvSpPr>
          <p:cNvPr id="3" name="Pladsholder til indhold 2">
            <a:extLst>
              <a:ext uri="{FF2B5EF4-FFF2-40B4-BE49-F238E27FC236}">
                <a16:creationId xmlns:a16="http://schemas.microsoft.com/office/drawing/2014/main" id="{C2F257A4-50EF-93C7-D281-5D52C6CA840E}"/>
              </a:ext>
            </a:extLst>
          </p:cNvPr>
          <p:cNvSpPr>
            <a:spLocks noGrp="1"/>
          </p:cNvSpPr>
          <p:nvPr>
            <p:ph idx="1"/>
          </p:nvPr>
        </p:nvSpPr>
        <p:spPr>
          <a:xfrm>
            <a:off x="838200" y="1272747"/>
            <a:ext cx="10570029" cy="4880918"/>
          </a:xfrm>
        </p:spPr>
        <p:txBody>
          <a:bodyPr>
            <a:normAutofit fontScale="47500" lnSpcReduction="20000"/>
          </a:bodyPr>
          <a:lstStyle/>
          <a:p>
            <a:r>
              <a:rPr lang="da-DK" dirty="0" err="1"/>
              <a:t>Bundesministerium</a:t>
            </a:r>
            <a:r>
              <a:rPr lang="da-DK" dirty="0"/>
              <a:t> </a:t>
            </a:r>
            <a:r>
              <a:rPr lang="da-DK" dirty="0" err="1"/>
              <a:t>für</a:t>
            </a:r>
            <a:r>
              <a:rPr lang="da-DK" dirty="0"/>
              <a:t> </a:t>
            </a:r>
            <a:r>
              <a:rPr lang="da-DK" dirty="0" err="1"/>
              <a:t>Landwitschaft</a:t>
            </a:r>
            <a:r>
              <a:rPr lang="da-DK" dirty="0"/>
              <a:t>, </a:t>
            </a:r>
            <a:r>
              <a:rPr lang="da-DK" dirty="0" err="1"/>
              <a:t>Ernährung</a:t>
            </a:r>
            <a:r>
              <a:rPr lang="da-DK" dirty="0"/>
              <a:t> und </a:t>
            </a:r>
            <a:r>
              <a:rPr lang="da-DK" dirty="0" err="1"/>
              <a:t>Heimat</a:t>
            </a:r>
            <a:r>
              <a:rPr lang="da-DK" dirty="0"/>
              <a:t>. (9. Oktober 2023). </a:t>
            </a:r>
            <a:r>
              <a:rPr lang="da-DK" i="1" dirty="0" err="1"/>
              <a:t>Über</a:t>
            </a:r>
            <a:r>
              <a:rPr lang="da-DK" i="1" dirty="0"/>
              <a:t> 300 </a:t>
            </a:r>
            <a:r>
              <a:rPr lang="da-DK" i="1" dirty="0" err="1"/>
              <a:t>Jahre</a:t>
            </a:r>
            <a:r>
              <a:rPr lang="da-DK" i="1" dirty="0"/>
              <a:t> </a:t>
            </a:r>
            <a:r>
              <a:rPr lang="da-DK" i="1" dirty="0" err="1"/>
              <a:t>forstlicge</a:t>
            </a:r>
            <a:r>
              <a:rPr lang="da-DK" i="1" dirty="0"/>
              <a:t> </a:t>
            </a:r>
            <a:r>
              <a:rPr lang="da-DK" i="1" dirty="0" err="1"/>
              <a:t>Nachhaltigkeit</a:t>
            </a:r>
            <a:r>
              <a:rPr lang="da-DK" i="1" dirty="0"/>
              <a:t>. </a:t>
            </a:r>
            <a:r>
              <a:rPr lang="de-DE" dirty="0">
                <a:hlinkClick r:id="rId3"/>
              </a:rPr>
              <a:t>BMLEH - Wald in Deutschland - Über 300 Jahre forstliche Nachhaltigkeit</a:t>
            </a:r>
            <a:endParaRPr lang="de-DE" dirty="0"/>
          </a:p>
          <a:p>
            <a:endParaRPr lang="de-DE" dirty="0"/>
          </a:p>
          <a:p>
            <a:r>
              <a:rPr lang="de-DE" dirty="0" err="1"/>
              <a:t>FN‘s</a:t>
            </a:r>
            <a:r>
              <a:rPr lang="de-DE" dirty="0"/>
              <a:t> 17 </a:t>
            </a:r>
            <a:r>
              <a:rPr lang="de-DE" dirty="0" err="1"/>
              <a:t>verdensmål</a:t>
            </a:r>
            <a:r>
              <a:rPr lang="de-DE" dirty="0"/>
              <a:t>: </a:t>
            </a:r>
            <a:r>
              <a:rPr lang="de-DE" dirty="0">
                <a:hlinkClick r:id="rId4"/>
              </a:rPr>
              <a:t>https://www.sdu.dk/da/forskning/videnscenter_for_psykotrau</a:t>
            </a:r>
            <a:r>
              <a:rPr lang="de-DE" dirty="0"/>
              <a:t> </a:t>
            </a:r>
            <a:r>
              <a:rPr lang="de-DE" dirty="0" err="1">
                <a:hlinkClick r:id="rId5"/>
              </a:rPr>
              <a:t>matologi</a:t>
            </a:r>
            <a:r>
              <a:rPr lang="de-DE" dirty="0">
                <a:hlinkClick r:id="rId5"/>
              </a:rPr>
              <a:t>/</a:t>
            </a:r>
            <a:r>
              <a:rPr lang="de-DE" dirty="0" err="1">
                <a:hlinkClick r:id="rId5"/>
              </a:rPr>
              <a:t>fns_verdensmaal</a:t>
            </a:r>
            <a:endParaRPr lang="de-DE" dirty="0"/>
          </a:p>
          <a:p>
            <a:endParaRPr lang="da-DK" b="1" dirty="0"/>
          </a:p>
          <a:p>
            <a:r>
              <a:rPr lang="da-DK" dirty="0"/>
              <a:t>Inner Development </a:t>
            </a:r>
            <a:r>
              <a:rPr lang="da-DK" dirty="0" err="1"/>
              <a:t>Goals</a:t>
            </a:r>
            <a:r>
              <a:rPr lang="da-DK" dirty="0"/>
              <a:t>. </a:t>
            </a:r>
            <a:r>
              <a:rPr lang="en-US" dirty="0">
                <a:solidFill>
                  <a:srgbClr val="467886"/>
                </a:solidFill>
                <a:hlinkClick r:id="rId6">
                  <a:extLst>
                    <a:ext uri="{A12FA001-AC4F-418D-AE19-62706E023703}">
                      <ahyp:hlinkClr xmlns:ahyp="http://schemas.microsoft.com/office/drawing/2018/hyperlinkcolor" val="tx"/>
                    </a:ext>
                  </a:extLst>
                </a:hlinkClick>
              </a:rPr>
              <a:t>Inner Development Goals – Inner Growth for Outer Change</a:t>
            </a:r>
            <a:endParaRPr lang="da-DK" dirty="0"/>
          </a:p>
          <a:p>
            <a:endParaRPr lang="en-US" dirty="0"/>
          </a:p>
          <a:p>
            <a:r>
              <a:rPr lang="en-US" dirty="0"/>
              <a:t>Rio‑</a:t>
            </a:r>
            <a:r>
              <a:rPr lang="en-US" dirty="0" err="1"/>
              <a:t>erklæringen</a:t>
            </a:r>
            <a:r>
              <a:rPr lang="en-US" dirty="0"/>
              <a:t> </a:t>
            </a:r>
            <a:r>
              <a:rPr lang="en-US" dirty="0" err="1"/>
              <a:t>fra</a:t>
            </a:r>
            <a:r>
              <a:rPr lang="en-US" dirty="0"/>
              <a:t> 1997:</a:t>
            </a:r>
            <a:r>
              <a:rPr lang="da-DK" dirty="0"/>
              <a:t> </a:t>
            </a:r>
            <a:r>
              <a:rPr lang="en-US" dirty="0">
                <a:hlinkClick r:id="rId7"/>
              </a:rPr>
              <a:t>https://www.un.org/en/development/desa/population/migrati</a:t>
            </a:r>
            <a:r>
              <a:rPr lang="de-DE" dirty="0"/>
              <a:t> </a:t>
            </a:r>
            <a:r>
              <a:rPr lang="en-US" dirty="0">
                <a:hlinkClick r:id="rId8"/>
              </a:rPr>
              <a:t>on/</a:t>
            </a:r>
            <a:r>
              <a:rPr lang="en-US" dirty="0" err="1">
                <a:hlinkClick r:id="rId8"/>
              </a:rPr>
              <a:t>generalassembly</a:t>
            </a:r>
            <a:r>
              <a:rPr lang="en-US" dirty="0">
                <a:hlinkClick r:id="rId8"/>
              </a:rPr>
              <a:t>/docs/</a:t>
            </a:r>
            <a:r>
              <a:rPr lang="en-US" dirty="0" err="1">
                <a:hlinkClick r:id="rId8"/>
              </a:rPr>
              <a:t>globalcompact</a:t>
            </a:r>
            <a:r>
              <a:rPr lang="en-US" dirty="0">
                <a:hlinkClick r:id="rId8"/>
              </a:rPr>
              <a:t>/A_CONF.151_26_Vol</a:t>
            </a:r>
            <a:r>
              <a:rPr lang="da-DK" dirty="0">
                <a:hlinkClick r:id="rId8"/>
              </a:rPr>
              <a:t> .I_Declaration.pdf</a:t>
            </a:r>
            <a:endParaRPr lang="da-DK" dirty="0"/>
          </a:p>
          <a:p>
            <a:endParaRPr lang="da-DK" dirty="0"/>
          </a:p>
          <a:p>
            <a:r>
              <a:rPr lang="da-DK" dirty="0"/>
              <a:t>United Nations. (1987). </a:t>
            </a:r>
            <a:r>
              <a:rPr lang="da-DK" i="1" dirty="0" err="1"/>
              <a:t>Our</a:t>
            </a:r>
            <a:r>
              <a:rPr lang="da-DK" i="1" dirty="0"/>
              <a:t> Common Future. </a:t>
            </a:r>
            <a:r>
              <a:rPr lang="da-DK" dirty="0">
                <a:hlinkClick r:id="rId9"/>
              </a:rPr>
              <a:t>https://gat04-live-1517c8a4486c41609369c68f30c8-aa81074.divio-media.org/filer_public/6f/85/6f854236-56ab-4b42-810f-606d215c0499/cd_9127_extract_from_our_common_future_brundtland_report_1987_foreword_chpt_2.pdf</a:t>
            </a:r>
            <a:endParaRPr lang="da-DK" dirty="0"/>
          </a:p>
          <a:p>
            <a:pPr marL="0" indent="0">
              <a:buNone/>
            </a:pPr>
            <a:endParaRPr lang="da-DK" dirty="0"/>
          </a:p>
          <a:p>
            <a:r>
              <a:rPr lang="da-DK" dirty="0"/>
              <a:t>UNPD. (2025). </a:t>
            </a:r>
            <a:r>
              <a:rPr lang="da-DK" i="1" dirty="0"/>
              <a:t>FN’S 17 VERDENSMÅL FOR BÆREDYGTIG UDVIKLING. </a:t>
            </a:r>
            <a:r>
              <a:rPr lang="da-DK" dirty="0">
                <a:hlinkClick r:id="rId10"/>
              </a:rPr>
              <a:t>De 17 verdensmål</a:t>
            </a:r>
            <a:endParaRPr lang="da-DK" dirty="0"/>
          </a:p>
          <a:p>
            <a:endParaRPr lang="da-DK" dirty="0"/>
          </a:p>
          <a:p>
            <a:r>
              <a:rPr lang="da-DK" dirty="0"/>
              <a:t>VERDENSMÅL. Danmarks officielle side, (</a:t>
            </a:r>
            <a:r>
              <a:rPr lang="da-DK" dirty="0" err="1"/>
              <a:t>Ohne</a:t>
            </a:r>
            <a:r>
              <a:rPr lang="da-DK" dirty="0"/>
              <a:t> Dato). </a:t>
            </a:r>
            <a:r>
              <a:rPr lang="de-DE" i="1" cap="all" dirty="0" err="1"/>
              <a:t>Undervisningsmateriale</a:t>
            </a:r>
            <a:r>
              <a:rPr lang="de-DE" i="1" cap="all" dirty="0"/>
              <a:t>: Ziele für nachhaltige </a:t>
            </a:r>
            <a:r>
              <a:rPr lang="de-DE" i="1" cap="all" dirty="0" err="1"/>
              <a:t>entwicklung</a:t>
            </a:r>
            <a:r>
              <a:rPr lang="de-DE" i="1" cap="all" dirty="0"/>
              <a:t>. </a:t>
            </a:r>
            <a:r>
              <a:rPr lang="de-DE" dirty="0" err="1">
                <a:hlinkClick r:id="rId11"/>
              </a:rPr>
              <a:t>Undervisningsmateriale</a:t>
            </a:r>
            <a:r>
              <a:rPr lang="de-DE" dirty="0">
                <a:hlinkClick r:id="rId11"/>
              </a:rPr>
              <a:t>: Ziele für nachhaltige </a:t>
            </a:r>
            <a:r>
              <a:rPr lang="de-DE" dirty="0" err="1">
                <a:hlinkClick r:id="rId11"/>
              </a:rPr>
              <a:t>entwicklung</a:t>
            </a:r>
            <a:r>
              <a:rPr lang="de-DE" dirty="0">
                <a:hlinkClick r:id="rId11"/>
              </a:rPr>
              <a:t> | </a:t>
            </a:r>
            <a:r>
              <a:rPr lang="de-DE" dirty="0" err="1">
                <a:hlinkClick r:id="rId11"/>
              </a:rPr>
              <a:t>Verdensmål</a:t>
            </a:r>
            <a:endParaRPr lang="de-DE" i="1" cap="all" dirty="0"/>
          </a:p>
          <a:p>
            <a:pPr marL="0" indent="0">
              <a:buNone/>
            </a:pPr>
            <a:endParaRPr lang="da-DK" b="1" dirty="0"/>
          </a:p>
          <a:p>
            <a:r>
              <a:rPr lang="da-DK" dirty="0"/>
              <a:t>Videncenter for Velfærdsteknologi. (24. januar 2024). </a:t>
            </a:r>
            <a:r>
              <a:rPr lang="da-DK" i="1" dirty="0"/>
              <a:t>Hvad er bæredygtighed og FN’s 17 verdensmål? </a:t>
            </a:r>
            <a:r>
              <a:rPr lang="da-DK" dirty="0"/>
              <a:t>[Video]. YouTube. </a:t>
            </a:r>
            <a:r>
              <a:rPr lang="da-DK" dirty="0">
                <a:hlinkClick r:id="rId12"/>
              </a:rPr>
              <a:t>Hvad er bæredygtighed og FN's 17 verdensmål?</a:t>
            </a:r>
            <a:endParaRPr lang="da-DK" dirty="0"/>
          </a:p>
        </p:txBody>
      </p:sp>
      <p:sp>
        <p:nvSpPr>
          <p:cNvPr id="4" name="Pladsholder til dato 3">
            <a:extLst>
              <a:ext uri="{FF2B5EF4-FFF2-40B4-BE49-F238E27FC236}">
                <a16:creationId xmlns:a16="http://schemas.microsoft.com/office/drawing/2014/main" id="{8DF65E18-346F-5FF2-D666-965B04FBDB12}"/>
              </a:ext>
            </a:extLst>
          </p:cNvPr>
          <p:cNvSpPr>
            <a:spLocks noGrp="1"/>
          </p:cNvSpPr>
          <p:nvPr>
            <p:ph type="dt" sz="half" idx="10"/>
          </p:nvPr>
        </p:nvSpPr>
        <p:spPr/>
        <p:txBody>
          <a:bodyPr/>
          <a:lstStyle/>
          <a:p>
            <a:r>
              <a:rPr lang="en-US" noProof="0"/>
              <a:t>www.ibc.dk</a:t>
            </a:r>
            <a:endParaRPr lang="da-DK" noProof="0" dirty="0"/>
          </a:p>
        </p:txBody>
      </p:sp>
    </p:spTree>
    <p:extLst>
      <p:ext uri="{BB962C8B-B14F-4D97-AF65-F5344CB8AC3E}">
        <p14:creationId xmlns:p14="http://schemas.microsoft.com/office/powerpoint/2010/main" val="444691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996260-8AE4-4868-A7BD-ADBFF02BF4E5}">
  <ds:schemaRefs>
    <ds:schemaRef ds:uri="http://schemas.microsoft.com/sharepoint/v3/contenttype/forms"/>
  </ds:schemaRefs>
</ds:datastoreItem>
</file>

<file path=customXml/itemProps2.xml><?xml version="1.0" encoding="utf-8"?>
<ds:datastoreItem xmlns:ds="http://schemas.openxmlformats.org/officeDocument/2006/customXml" ds:itemID="{F73095D3-2B45-4AF0-AFBD-E1E917D963C9}">
  <ds:schemaRefs>
    <ds:schemaRef ds:uri="f98be5f7-c26b-40b1-8165-6f48d908995f"/>
    <ds:schemaRef ds:uri="http://purl.org/dc/elements/1.1/"/>
    <ds:schemaRef ds:uri="http://schemas.microsoft.com/office/2006/metadata/properties"/>
    <ds:schemaRef ds:uri="66bd60ff-9289-488e-8b38-68681f307e9f"/>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14D76A3A-C6B4-42E1-95B9-6877130465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324</TotalTime>
  <Words>859</Words>
  <Application>Microsoft Office PowerPoint</Application>
  <PresentationFormat>Widescreen</PresentationFormat>
  <Paragraphs>79</Paragraphs>
  <Slides>8</Slides>
  <Notes>7</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8</vt:i4>
      </vt:variant>
    </vt:vector>
  </HeadingPairs>
  <TitlesOfParts>
    <vt:vector size="13" baseType="lpstr">
      <vt:lpstr>Aptos</vt:lpstr>
      <vt:lpstr>Aptos Display</vt:lpstr>
      <vt:lpstr>Arial</vt:lpstr>
      <vt:lpstr>Wingdings</vt:lpstr>
      <vt:lpstr>Office Theme</vt:lpstr>
      <vt:lpstr>PowerPoint-præsentation</vt:lpstr>
      <vt:lpstr>Was ist Nachhaltigkeit?</vt:lpstr>
      <vt:lpstr>Was ist Nachhaltigkeit?</vt:lpstr>
      <vt:lpstr>Was sind die Nachhaltigkeitsziele?</vt:lpstr>
      <vt:lpstr>Was ist Nachhaltigkeit?</vt:lpstr>
      <vt:lpstr>Welche der 17 Ziele bearbeitet der Katastrophenschutz?</vt:lpstr>
      <vt:lpstr>Reflexionen für das nächste Mal:</vt:lpstr>
      <vt:lpstr>Literaturverzeichnis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Camilla Hyldahl Grøn</cp:lastModifiedBy>
  <cp:revision>7</cp:revision>
  <dcterms:created xsi:type="dcterms:W3CDTF">2024-11-05T12:07:18Z</dcterms:created>
  <dcterms:modified xsi:type="dcterms:W3CDTF">2026-04-17T05:20:25Z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MediaServiceImageTags">
    <vt:lpwstr/>
  </property>
</Properties>
</file>