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4"/>
  </p:sldMasterIdLst>
  <p:notesMasterIdLst>
    <p:notesMasterId r:id="rId14"/>
  </p:notesMasterIdLst>
  <p:sldIdLst>
    <p:sldId id="2566" r:id="rId5"/>
    <p:sldId id="2147328399" r:id="rId6"/>
    <p:sldId id="2147328400" r:id="rId7"/>
    <p:sldId id="2147328401" r:id="rId8"/>
    <p:sldId id="2377" r:id="rId9"/>
    <p:sldId id="2230" r:id="rId10"/>
    <p:sldId id="2376" r:id="rId11"/>
    <p:sldId id="2147328259" r:id="rId12"/>
    <p:sldId id="214732840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2"/>
    <p:restoredTop sz="65537" autoAdjust="0"/>
  </p:normalViewPr>
  <p:slideViewPr>
    <p:cSldViewPr snapToGrid="0">
      <p:cViewPr varScale="1">
        <p:scale>
          <a:sx n="54" d="100"/>
          <a:sy n="54" d="100"/>
        </p:scale>
        <p:origin x="2208" y="264"/>
      </p:cViewPr>
      <p:guideLst/>
    </p:cSldViewPr>
  </p:slideViewPr>
  <p:notesTextViewPr>
    <p:cViewPr>
      <p:scale>
        <a:sx n="1" d="1"/>
        <a:sy n="1" d="1"/>
      </p:scale>
      <p:origin x="0" y="0"/>
    </p:cViewPr>
  </p:notesTextViewPr>
  <p:sorterViewPr>
    <p:cViewPr>
      <p:scale>
        <a:sx n="150" d="100"/>
        <a:sy n="150" d="100"/>
      </p:scale>
      <p:origin x="0" y="-65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userId="a4ea85f2-bdd2-4d4a-855b-19ebe7fc7cda" providerId="ADAL" clId="{A57A787F-CB6B-42AB-B5C7-FE5EBB6E79DE}"/>
    <pc:docChg chg="custSel modSld">
      <pc:chgData name="Camilla Hyldahl Grøn" userId="a4ea85f2-bdd2-4d4a-855b-19ebe7fc7cda" providerId="ADAL" clId="{A57A787F-CB6B-42AB-B5C7-FE5EBB6E79DE}" dt="2026-04-16T07:47:00.443" v="329" actId="20577"/>
      <pc:docMkLst>
        <pc:docMk/>
      </pc:docMkLst>
      <pc:sldChg chg="addSp modSp mod modNotesTx">
        <pc:chgData name="Camilla Hyldahl Grøn" userId="a4ea85f2-bdd2-4d4a-855b-19ebe7fc7cda" providerId="ADAL" clId="{A57A787F-CB6B-42AB-B5C7-FE5EBB6E79DE}" dt="2026-04-16T07:46:48.781" v="323" actId="20577"/>
        <pc:sldMkLst>
          <pc:docMk/>
          <pc:sldMk cId="1667395082" sldId="2230"/>
        </pc:sldMkLst>
        <pc:spChg chg="mod">
          <ac:chgData name="Camilla Hyldahl Grøn" userId="a4ea85f2-bdd2-4d4a-855b-19ebe7fc7cda" providerId="ADAL" clId="{A57A787F-CB6B-42AB-B5C7-FE5EBB6E79DE}" dt="2026-03-27T10:07:50.250" v="255" actId="6549"/>
          <ac:spMkLst>
            <pc:docMk/>
            <pc:sldMk cId="1667395082" sldId="2230"/>
            <ac:spMk id="6" creationId="{00000000-0000-0000-0000-000000000000}"/>
          </ac:spMkLst>
        </pc:spChg>
        <pc:spChg chg="mod">
          <ac:chgData name="Camilla Hyldahl Grøn" userId="a4ea85f2-bdd2-4d4a-855b-19ebe7fc7cda" providerId="ADAL" clId="{A57A787F-CB6B-42AB-B5C7-FE5EBB6E79DE}" dt="2026-03-27T10:06:43.796" v="217"/>
          <ac:spMkLst>
            <pc:docMk/>
            <pc:sldMk cId="1667395082" sldId="2230"/>
            <ac:spMk id="11" creationId="{57424E8A-3509-45A5-86BD-2328D9E120BF}"/>
          </ac:spMkLst>
        </pc:spChg>
      </pc:sldChg>
      <pc:sldChg chg="modSp mod">
        <pc:chgData name="Camilla Hyldahl Grøn" userId="a4ea85f2-bdd2-4d4a-855b-19ebe7fc7cda" providerId="ADAL" clId="{A57A787F-CB6B-42AB-B5C7-FE5EBB6E79DE}" dt="2026-03-27T10:12:20.441" v="259" actId="113"/>
        <pc:sldMkLst>
          <pc:docMk/>
          <pc:sldMk cId="2046567888" sldId="2376"/>
        </pc:sldMkLst>
        <pc:spChg chg="mod">
          <ac:chgData name="Camilla Hyldahl Grøn" userId="a4ea85f2-bdd2-4d4a-855b-19ebe7fc7cda" providerId="ADAL" clId="{A57A787F-CB6B-42AB-B5C7-FE5EBB6E79DE}" dt="2026-03-27T10:12:00.193" v="256"/>
          <ac:spMkLst>
            <pc:docMk/>
            <pc:sldMk cId="2046567888" sldId="2376"/>
            <ac:spMk id="2" creationId="{6B064D17-0B95-469C-8BDA-74ED7A309A75}"/>
          </ac:spMkLst>
        </pc:spChg>
        <pc:spChg chg="mod">
          <ac:chgData name="Camilla Hyldahl Grøn" userId="a4ea85f2-bdd2-4d4a-855b-19ebe7fc7cda" providerId="ADAL" clId="{A57A787F-CB6B-42AB-B5C7-FE5EBB6E79DE}" dt="2026-03-27T10:12:20.441" v="259" actId="113"/>
          <ac:spMkLst>
            <pc:docMk/>
            <pc:sldMk cId="2046567888" sldId="2376"/>
            <ac:spMk id="5" creationId="{D2A8927D-A3EC-ACDF-2ACF-EA1C9265EFFD}"/>
          </ac:spMkLst>
        </pc:spChg>
      </pc:sldChg>
      <pc:sldChg chg="modSp mod modNotesTx">
        <pc:chgData name="Camilla Hyldahl Grøn" userId="a4ea85f2-bdd2-4d4a-855b-19ebe7fc7cda" providerId="ADAL" clId="{A57A787F-CB6B-42AB-B5C7-FE5EBB6E79DE}" dt="2026-04-16T07:46:43.865" v="322" actId="20577"/>
        <pc:sldMkLst>
          <pc:docMk/>
          <pc:sldMk cId="3298816621" sldId="2377"/>
        </pc:sldMkLst>
        <pc:spChg chg="mod">
          <ac:chgData name="Camilla Hyldahl Grøn" userId="a4ea85f2-bdd2-4d4a-855b-19ebe7fc7cda" providerId="ADAL" clId="{A57A787F-CB6B-42AB-B5C7-FE5EBB6E79DE}" dt="2026-03-27T09:59:59.369" v="152" actId="20577"/>
          <ac:spMkLst>
            <pc:docMk/>
            <pc:sldMk cId="3298816621" sldId="2377"/>
            <ac:spMk id="2" creationId="{D209D0DD-EBD6-4A5D-8707-B02153CEDEA4}"/>
          </ac:spMkLst>
        </pc:spChg>
        <pc:spChg chg="mod">
          <ac:chgData name="Camilla Hyldahl Grøn" userId="a4ea85f2-bdd2-4d4a-855b-19ebe7fc7cda" providerId="ADAL" clId="{A57A787F-CB6B-42AB-B5C7-FE5EBB6E79DE}" dt="2026-03-27T09:59:40.825" v="143" actId="20577"/>
          <ac:spMkLst>
            <pc:docMk/>
            <pc:sldMk cId="3298816621" sldId="2377"/>
            <ac:spMk id="3" creationId="{8DDEA226-3CF3-1059-C7D3-DFCE336C3021}"/>
          </ac:spMkLst>
        </pc:spChg>
        <pc:spChg chg="mod">
          <ac:chgData name="Camilla Hyldahl Grøn" userId="a4ea85f2-bdd2-4d4a-855b-19ebe7fc7cda" providerId="ADAL" clId="{A57A787F-CB6B-42AB-B5C7-FE5EBB6E79DE}" dt="2026-03-27T10:06:09.770" v="210"/>
          <ac:spMkLst>
            <pc:docMk/>
            <pc:sldMk cId="3298816621" sldId="2377"/>
            <ac:spMk id="8" creationId="{D6B08626-BD4D-4070-BFF1-EC77876EFC1B}"/>
          </ac:spMkLst>
        </pc:spChg>
        <pc:spChg chg="mod">
          <ac:chgData name="Camilla Hyldahl Grøn" userId="a4ea85f2-bdd2-4d4a-855b-19ebe7fc7cda" providerId="ADAL" clId="{A57A787F-CB6B-42AB-B5C7-FE5EBB6E79DE}" dt="2026-03-27T10:06:09.770" v="210"/>
          <ac:spMkLst>
            <pc:docMk/>
            <pc:sldMk cId="3298816621" sldId="2377"/>
            <ac:spMk id="10" creationId="{BB61F9E5-7A9B-4E8A-808B-ABFBC4BB9A94}"/>
          </ac:spMkLst>
        </pc:spChg>
        <pc:spChg chg="mod">
          <ac:chgData name="Camilla Hyldahl Grøn" userId="a4ea85f2-bdd2-4d4a-855b-19ebe7fc7cda" providerId="ADAL" clId="{A57A787F-CB6B-42AB-B5C7-FE5EBB6E79DE}" dt="2026-03-27T10:04:38.158" v="196"/>
          <ac:spMkLst>
            <pc:docMk/>
            <pc:sldMk cId="3298816621" sldId="2377"/>
            <ac:spMk id="11" creationId="{7DD09636-B9E7-4A71-B10E-E9C41675240E}"/>
          </ac:spMkLst>
        </pc:spChg>
        <pc:spChg chg="mod">
          <ac:chgData name="Camilla Hyldahl Grøn" userId="a4ea85f2-bdd2-4d4a-855b-19ebe7fc7cda" providerId="ADAL" clId="{A57A787F-CB6B-42AB-B5C7-FE5EBB6E79DE}" dt="2026-03-27T10:06:09.770" v="210"/>
          <ac:spMkLst>
            <pc:docMk/>
            <pc:sldMk cId="3298816621" sldId="2377"/>
            <ac:spMk id="12" creationId="{6EAACD4A-8A1F-48A4-94DD-145F8A696478}"/>
          </ac:spMkLst>
        </pc:spChg>
        <pc:spChg chg="mod">
          <ac:chgData name="Camilla Hyldahl Grøn" userId="a4ea85f2-bdd2-4d4a-855b-19ebe7fc7cda" providerId="ADAL" clId="{A57A787F-CB6B-42AB-B5C7-FE5EBB6E79DE}" dt="2026-03-27T10:04:38.158" v="196"/>
          <ac:spMkLst>
            <pc:docMk/>
            <pc:sldMk cId="3298816621" sldId="2377"/>
            <ac:spMk id="13" creationId="{C290E51E-BC4B-4EE8-B7F7-72AB4A90E044}"/>
          </ac:spMkLst>
        </pc:spChg>
        <pc:spChg chg="mod">
          <ac:chgData name="Camilla Hyldahl Grøn" userId="a4ea85f2-bdd2-4d4a-855b-19ebe7fc7cda" providerId="ADAL" clId="{A57A787F-CB6B-42AB-B5C7-FE5EBB6E79DE}" dt="2026-03-27T10:06:09.770" v="210"/>
          <ac:spMkLst>
            <pc:docMk/>
            <pc:sldMk cId="3298816621" sldId="2377"/>
            <ac:spMk id="16" creationId="{48BF0014-2A1A-4389-A6E5-48745FCDDA8C}"/>
          </ac:spMkLst>
        </pc:spChg>
        <pc:spChg chg="mod">
          <ac:chgData name="Camilla Hyldahl Grøn" userId="a4ea85f2-bdd2-4d4a-855b-19ebe7fc7cda" providerId="ADAL" clId="{A57A787F-CB6B-42AB-B5C7-FE5EBB6E79DE}" dt="2026-03-27T10:04:38.158" v="196"/>
          <ac:spMkLst>
            <pc:docMk/>
            <pc:sldMk cId="3298816621" sldId="2377"/>
            <ac:spMk id="18" creationId="{8A4756E5-13BE-4BC1-B58A-CBCE724DF1D7}"/>
          </ac:spMkLst>
        </pc:spChg>
        <pc:spChg chg="mod">
          <ac:chgData name="Camilla Hyldahl Grøn" userId="a4ea85f2-bdd2-4d4a-855b-19ebe7fc7cda" providerId="ADAL" clId="{A57A787F-CB6B-42AB-B5C7-FE5EBB6E79DE}" dt="2026-03-27T10:06:09.770" v="210"/>
          <ac:spMkLst>
            <pc:docMk/>
            <pc:sldMk cId="3298816621" sldId="2377"/>
            <ac:spMk id="19" creationId="{C17798C3-EF12-4D3F-A94F-2825AAA82CD1}"/>
          </ac:spMkLst>
        </pc:spChg>
        <pc:spChg chg="mod">
          <ac:chgData name="Camilla Hyldahl Grøn" userId="a4ea85f2-bdd2-4d4a-855b-19ebe7fc7cda" providerId="ADAL" clId="{A57A787F-CB6B-42AB-B5C7-FE5EBB6E79DE}" dt="2026-03-27T10:06:09.770" v="210"/>
          <ac:spMkLst>
            <pc:docMk/>
            <pc:sldMk cId="3298816621" sldId="2377"/>
            <ac:spMk id="20" creationId="{8A0697CD-E8CC-42B6-9CAB-3827E954DBCF}"/>
          </ac:spMkLst>
        </pc:spChg>
        <pc:spChg chg="mod">
          <ac:chgData name="Camilla Hyldahl Grøn" userId="a4ea85f2-bdd2-4d4a-855b-19ebe7fc7cda" providerId="ADAL" clId="{A57A787F-CB6B-42AB-B5C7-FE5EBB6E79DE}" dt="2026-03-27T10:03:59.274" v="182" actId="207"/>
          <ac:spMkLst>
            <pc:docMk/>
            <pc:sldMk cId="3298816621" sldId="2377"/>
            <ac:spMk id="21" creationId="{3EFD2B07-FEA4-49BD-A65A-8C30836876F3}"/>
          </ac:spMkLst>
        </pc:spChg>
        <pc:spChg chg="mod">
          <ac:chgData name="Camilla Hyldahl Grøn" userId="a4ea85f2-bdd2-4d4a-855b-19ebe7fc7cda" providerId="ADAL" clId="{A57A787F-CB6B-42AB-B5C7-FE5EBB6E79DE}" dt="2026-03-27T10:06:09.770" v="210"/>
          <ac:spMkLst>
            <pc:docMk/>
            <pc:sldMk cId="3298816621" sldId="2377"/>
            <ac:spMk id="22" creationId="{95043B49-8A21-4ADF-B627-ECF968A64D61}"/>
          </ac:spMkLst>
        </pc:spChg>
        <pc:spChg chg="mod">
          <ac:chgData name="Camilla Hyldahl Grøn" userId="a4ea85f2-bdd2-4d4a-855b-19ebe7fc7cda" providerId="ADAL" clId="{A57A787F-CB6B-42AB-B5C7-FE5EBB6E79DE}" dt="2026-03-27T10:04:18.866" v="195" actId="20577"/>
          <ac:spMkLst>
            <pc:docMk/>
            <pc:sldMk cId="3298816621" sldId="2377"/>
            <ac:spMk id="23" creationId="{525962E3-F58F-4EDB-974C-7336DA5AB872}"/>
          </ac:spMkLst>
        </pc:spChg>
        <pc:spChg chg="mod">
          <ac:chgData name="Camilla Hyldahl Grøn" userId="a4ea85f2-bdd2-4d4a-855b-19ebe7fc7cda" providerId="ADAL" clId="{A57A787F-CB6B-42AB-B5C7-FE5EBB6E79DE}" dt="2026-03-27T10:04:38.158" v="196"/>
          <ac:spMkLst>
            <pc:docMk/>
            <pc:sldMk cId="3298816621" sldId="2377"/>
            <ac:spMk id="24" creationId="{C116701F-A436-43EC-BCC5-76737DA81E2B}"/>
          </ac:spMkLst>
        </pc:spChg>
        <pc:spChg chg="mod">
          <ac:chgData name="Camilla Hyldahl Grøn" userId="a4ea85f2-bdd2-4d4a-855b-19ebe7fc7cda" providerId="ADAL" clId="{A57A787F-CB6B-42AB-B5C7-FE5EBB6E79DE}" dt="2026-03-27T10:01:17.279" v="160" actId="113"/>
          <ac:spMkLst>
            <pc:docMk/>
            <pc:sldMk cId="3298816621" sldId="2377"/>
            <ac:spMk id="26" creationId="{03975431-0552-4762-9099-5EC152BDBE46}"/>
          </ac:spMkLst>
        </pc:spChg>
        <pc:spChg chg="mod">
          <ac:chgData name="Camilla Hyldahl Grøn" userId="a4ea85f2-bdd2-4d4a-855b-19ebe7fc7cda" providerId="ADAL" clId="{A57A787F-CB6B-42AB-B5C7-FE5EBB6E79DE}" dt="2026-03-27T10:06:09.770" v="210"/>
          <ac:spMkLst>
            <pc:docMk/>
            <pc:sldMk cId="3298816621" sldId="2377"/>
            <ac:spMk id="27" creationId="{0795F133-53CB-4DEB-AE13-00D5C4F993A4}"/>
          </ac:spMkLst>
        </pc:spChg>
        <pc:spChg chg="mod">
          <ac:chgData name="Camilla Hyldahl Grøn" userId="a4ea85f2-bdd2-4d4a-855b-19ebe7fc7cda" providerId="ADAL" clId="{A57A787F-CB6B-42AB-B5C7-FE5EBB6E79DE}" dt="2026-03-27T10:04:38.158" v="196"/>
          <ac:spMkLst>
            <pc:docMk/>
            <pc:sldMk cId="3298816621" sldId="2377"/>
            <ac:spMk id="28" creationId="{6FF2AF62-2C8D-488F-99DA-4AF75D5B4DBE}"/>
          </ac:spMkLst>
        </pc:spChg>
        <pc:spChg chg="mod">
          <ac:chgData name="Camilla Hyldahl Grøn" userId="a4ea85f2-bdd2-4d4a-855b-19ebe7fc7cda" providerId="ADAL" clId="{A57A787F-CB6B-42AB-B5C7-FE5EBB6E79DE}" dt="2026-03-27T10:04:38.158" v="196"/>
          <ac:spMkLst>
            <pc:docMk/>
            <pc:sldMk cId="3298816621" sldId="2377"/>
            <ac:spMk id="31" creationId="{5D59DCF9-FE83-49C4-A865-11854CC523DA}"/>
          </ac:spMkLst>
        </pc:spChg>
        <pc:spChg chg="mod">
          <ac:chgData name="Camilla Hyldahl Grøn" userId="a4ea85f2-bdd2-4d4a-855b-19ebe7fc7cda" providerId="ADAL" clId="{A57A787F-CB6B-42AB-B5C7-FE5EBB6E79DE}" dt="2026-03-27T10:06:09.770" v="210"/>
          <ac:spMkLst>
            <pc:docMk/>
            <pc:sldMk cId="3298816621" sldId="2377"/>
            <ac:spMk id="33" creationId="{9D5B2E68-7021-4D5F-BE6A-08D04621ABA9}"/>
          </ac:spMkLst>
        </pc:spChg>
        <pc:spChg chg="mod">
          <ac:chgData name="Camilla Hyldahl Grøn" userId="a4ea85f2-bdd2-4d4a-855b-19ebe7fc7cda" providerId="ADAL" clId="{A57A787F-CB6B-42AB-B5C7-FE5EBB6E79DE}" dt="2026-03-27T10:04:38.158" v="196"/>
          <ac:spMkLst>
            <pc:docMk/>
            <pc:sldMk cId="3298816621" sldId="2377"/>
            <ac:spMk id="34" creationId="{6F630BBF-DE4A-4105-A481-00A95BA266C5}"/>
          </ac:spMkLst>
        </pc:spChg>
        <pc:spChg chg="mod">
          <ac:chgData name="Camilla Hyldahl Grøn" userId="a4ea85f2-bdd2-4d4a-855b-19ebe7fc7cda" providerId="ADAL" clId="{A57A787F-CB6B-42AB-B5C7-FE5EBB6E79DE}" dt="2026-03-27T10:05:46.729" v="208" actId="20577"/>
          <ac:spMkLst>
            <pc:docMk/>
            <pc:sldMk cId="3298816621" sldId="2377"/>
            <ac:spMk id="35" creationId="{CDC9E3D3-E6B4-4F38-85F0-791E7DA2C398}"/>
          </ac:spMkLst>
        </pc:spChg>
        <pc:spChg chg="mod">
          <ac:chgData name="Camilla Hyldahl Grøn" userId="a4ea85f2-bdd2-4d4a-855b-19ebe7fc7cda" providerId="ADAL" clId="{A57A787F-CB6B-42AB-B5C7-FE5EBB6E79DE}" dt="2026-03-27T10:06:29.846" v="216" actId="1076"/>
          <ac:spMkLst>
            <pc:docMk/>
            <pc:sldMk cId="3298816621" sldId="2377"/>
            <ac:spMk id="36" creationId="{26DFBF4B-8C95-41FE-80DE-0744B2340FF1}"/>
          </ac:spMkLst>
        </pc:spChg>
        <pc:spChg chg="mod">
          <ac:chgData name="Camilla Hyldahl Grøn" userId="a4ea85f2-bdd2-4d4a-855b-19ebe7fc7cda" providerId="ADAL" clId="{A57A787F-CB6B-42AB-B5C7-FE5EBB6E79DE}" dt="2026-03-27T10:00:22.782" v="154" actId="113"/>
          <ac:spMkLst>
            <pc:docMk/>
            <pc:sldMk cId="3298816621" sldId="2377"/>
            <ac:spMk id="41" creationId="{39775DF4-731F-4E60-8333-8154E1C283F7}"/>
          </ac:spMkLst>
        </pc:spChg>
      </pc:sldChg>
      <pc:sldChg chg="addSp modSp mod">
        <pc:chgData name="Camilla Hyldahl Grøn" userId="a4ea85f2-bdd2-4d4a-855b-19ebe7fc7cda" providerId="ADAL" clId="{A57A787F-CB6B-42AB-B5C7-FE5EBB6E79DE}" dt="2026-03-27T09:49:15.912" v="5" actId="1076"/>
        <pc:sldMkLst>
          <pc:docMk/>
          <pc:sldMk cId="1109482994" sldId="2566"/>
        </pc:sldMkLst>
        <pc:spChg chg="mod">
          <ac:chgData name="Camilla Hyldahl Grøn" userId="a4ea85f2-bdd2-4d4a-855b-19ebe7fc7cda" providerId="ADAL" clId="{A57A787F-CB6B-42AB-B5C7-FE5EBB6E79DE}" dt="2026-03-27T09:48:46.842" v="2" actId="207"/>
          <ac:spMkLst>
            <pc:docMk/>
            <pc:sldMk cId="1109482994" sldId="2566"/>
            <ac:spMk id="6" creationId="{63B494AD-AF50-4D7E-A313-0B3364100008}"/>
          </ac:spMkLst>
        </pc:spChg>
        <pc:picChg chg="add mod">
          <ac:chgData name="Camilla Hyldahl Grøn" userId="a4ea85f2-bdd2-4d4a-855b-19ebe7fc7cda" providerId="ADAL" clId="{A57A787F-CB6B-42AB-B5C7-FE5EBB6E79DE}" dt="2026-03-27T09:49:15.912" v="5" actId="1076"/>
          <ac:picMkLst>
            <pc:docMk/>
            <pc:sldMk cId="1109482994" sldId="2566"/>
            <ac:picMk id="3" creationId="{0C911C68-EB7A-F65A-76E7-6EB614CEF9F8}"/>
          </ac:picMkLst>
        </pc:picChg>
      </pc:sldChg>
      <pc:sldChg chg="addSp delSp modSp mod modNotesTx">
        <pc:chgData name="Camilla Hyldahl Grøn" userId="a4ea85f2-bdd2-4d4a-855b-19ebe7fc7cda" providerId="ADAL" clId="{A57A787F-CB6B-42AB-B5C7-FE5EBB6E79DE}" dt="2026-04-16T07:46:56.645" v="328" actId="20577"/>
        <pc:sldMkLst>
          <pc:docMk/>
          <pc:sldMk cId="1085452575" sldId="2147328259"/>
        </pc:sldMkLst>
        <pc:spChg chg="mod">
          <ac:chgData name="Camilla Hyldahl Grøn" userId="a4ea85f2-bdd2-4d4a-855b-19ebe7fc7cda" providerId="ADAL" clId="{A57A787F-CB6B-42AB-B5C7-FE5EBB6E79DE}" dt="2026-03-27T10:16:15.542" v="296" actId="1076"/>
          <ac:spMkLst>
            <pc:docMk/>
            <pc:sldMk cId="1085452575" sldId="2147328259"/>
            <ac:spMk id="3" creationId="{10A4B10E-FA7B-E31F-C9CC-88B1B027CD27}"/>
          </ac:spMkLst>
        </pc:spChg>
        <pc:spChg chg="mod">
          <ac:chgData name="Camilla Hyldahl Grøn" userId="a4ea85f2-bdd2-4d4a-855b-19ebe7fc7cda" providerId="ADAL" clId="{A57A787F-CB6B-42AB-B5C7-FE5EBB6E79DE}" dt="2026-03-27T10:15:28.933" v="295" actId="1076"/>
          <ac:spMkLst>
            <pc:docMk/>
            <pc:sldMk cId="1085452575" sldId="2147328259"/>
            <ac:spMk id="4" creationId="{BC9B6B50-F279-6812-B0E1-9B853EEC93AC}"/>
          </ac:spMkLst>
        </pc:spChg>
        <pc:picChg chg="add mod">
          <ac:chgData name="Camilla Hyldahl Grøn" userId="a4ea85f2-bdd2-4d4a-855b-19ebe7fc7cda" providerId="ADAL" clId="{A57A787F-CB6B-42AB-B5C7-FE5EBB6E79DE}" dt="2026-03-27T10:14:41.725" v="270" actId="1076"/>
          <ac:picMkLst>
            <pc:docMk/>
            <pc:sldMk cId="1085452575" sldId="2147328259"/>
            <ac:picMk id="2050" creationId="{099B89F1-DEAC-8CDB-BBE9-DFE6BFE7A48C}"/>
          </ac:picMkLst>
        </pc:picChg>
      </pc:sldChg>
      <pc:sldChg chg="addSp modSp mod">
        <pc:chgData name="Camilla Hyldahl Grøn" userId="a4ea85f2-bdd2-4d4a-855b-19ebe7fc7cda" providerId="ADAL" clId="{A57A787F-CB6B-42AB-B5C7-FE5EBB6E79DE}" dt="2026-04-07T07:47:37.956" v="319" actId="20577"/>
        <pc:sldMkLst>
          <pc:docMk/>
          <pc:sldMk cId="2229392580" sldId="2147328399"/>
        </pc:sldMkLst>
        <pc:spChg chg="add mod">
          <ac:chgData name="Camilla Hyldahl Grøn" userId="a4ea85f2-bdd2-4d4a-855b-19ebe7fc7cda" providerId="ADAL" clId="{A57A787F-CB6B-42AB-B5C7-FE5EBB6E79DE}" dt="2026-04-07T07:47:37.956" v="319" actId="20577"/>
          <ac:spMkLst>
            <pc:docMk/>
            <pc:sldMk cId="2229392580" sldId="2147328399"/>
            <ac:spMk id="2" creationId="{AD935011-F0ED-D7D7-18D9-C79A23673C41}"/>
          </ac:spMkLst>
        </pc:spChg>
        <pc:spChg chg="mod">
          <ac:chgData name="Camilla Hyldahl Grøn" userId="a4ea85f2-bdd2-4d4a-855b-19ebe7fc7cda" providerId="ADAL" clId="{A57A787F-CB6B-42AB-B5C7-FE5EBB6E79DE}" dt="2026-03-27T09:52:35.058" v="52" actId="20577"/>
          <ac:spMkLst>
            <pc:docMk/>
            <pc:sldMk cId="2229392580" sldId="2147328399"/>
            <ac:spMk id="13" creationId="{AE8B06E3-9934-4EA8-B6FD-E622B91179FE}"/>
          </ac:spMkLst>
        </pc:spChg>
        <pc:spChg chg="mod">
          <ac:chgData name="Camilla Hyldahl Grøn" userId="a4ea85f2-bdd2-4d4a-855b-19ebe7fc7cda" providerId="ADAL" clId="{A57A787F-CB6B-42AB-B5C7-FE5EBB6E79DE}" dt="2026-03-27T09:49:42.943" v="6"/>
          <ac:spMkLst>
            <pc:docMk/>
            <pc:sldMk cId="2229392580" sldId="2147328399"/>
            <ac:spMk id="22" creationId="{EE436947-E149-3F5D-994C-66597D082D66}"/>
          </ac:spMkLst>
        </pc:spChg>
      </pc:sldChg>
      <pc:sldChg chg="addSp modSp">
        <pc:chgData name="Camilla Hyldahl Grøn" userId="a4ea85f2-bdd2-4d4a-855b-19ebe7fc7cda" providerId="ADAL" clId="{A57A787F-CB6B-42AB-B5C7-FE5EBB6E79DE}" dt="2026-04-07T07:47:43.959" v="320"/>
        <pc:sldMkLst>
          <pc:docMk/>
          <pc:sldMk cId="3215223346" sldId="2147328400"/>
        </pc:sldMkLst>
        <pc:spChg chg="add mod">
          <ac:chgData name="Camilla Hyldahl Grøn" userId="a4ea85f2-bdd2-4d4a-855b-19ebe7fc7cda" providerId="ADAL" clId="{A57A787F-CB6B-42AB-B5C7-FE5EBB6E79DE}" dt="2026-04-07T07:47:43.959" v="320"/>
          <ac:spMkLst>
            <pc:docMk/>
            <pc:sldMk cId="3215223346" sldId="2147328400"/>
            <ac:spMk id="2" creationId="{650E76BF-EC5E-4C8C-2AD3-C273DDFBBAD6}"/>
          </ac:spMkLst>
        </pc:spChg>
        <pc:spChg chg="mod">
          <ac:chgData name="Camilla Hyldahl Grøn" userId="a4ea85f2-bdd2-4d4a-855b-19ebe7fc7cda" providerId="ADAL" clId="{A57A787F-CB6B-42AB-B5C7-FE5EBB6E79DE}" dt="2026-03-27T09:57:37.193" v="90" actId="20577"/>
          <ac:spMkLst>
            <pc:docMk/>
            <pc:sldMk cId="3215223346" sldId="2147328400"/>
            <ac:spMk id="13" creationId="{95476558-8F7E-D598-B808-54EBF3E7A152}"/>
          </ac:spMkLst>
        </pc:spChg>
        <pc:spChg chg="mod">
          <ac:chgData name="Camilla Hyldahl Grøn" userId="a4ea85f2-bdd2-4d4a-855b-19ebe7fc7cda" providerId="ADAL" clId="{A57A787F-CB6B-42AB-B5C7-FE5EBB6E79DE}" dt="2026-03-27T09:49:48.687" v="7"/>
          <ac:spMkLst>
            <pc:docMk/>
            <pc:sldMk cId="3215223346" sldId="2147328400"/>
            <ac:spMk id="22" creationId="{63229DE9-F7F6-B123-670F-C7B96E1F44B9}"/>
          </ac:spMkLst>
        </pc:spChg>
      </pc:sldChg>
      <pc:sldChg chg="addSp modSp">
        <pc:chgData name="Camilla Hyldahl Grøn" userId="a4ea85f2-bdd2-4d4a-855b-19ebe7fc7cda" providerId="ADAL" clId="{A57A787F-CB6B-42AB-B5C7-FE5EBB6E79DE}" dt="2026-04-07T07:47:45.163" v="321"/>
        <pc:sldMkLst>
          <pc:docMk/>
          <pc:sldMk cId="14200206" sldId="2147328401"/>
        </pc:sldMkLst>
        <pc:spChg chg="add mod">
          <ac:chgData name="Camilla Hyldahl Grøn" userId="a4ea85f2-bdd2-4d4a-855b-19ebe7fc7cda" providerId="ADAL" clId="{A57A787F-CB6B-42AB-B5C7-FE5EBB6E79DE}" dt="2026-04-07T07:47:45.163" v="321"/>
          <ac:spMkLst>
            <pc:docMk/>
            <pc:sldMk cId="14200206" sldId="2147328401"/>
            <ac:spMk id="2" creationId="{4C5137E0-A1D1-569B-F6B9-F55539EA9FA6}"/>
          </ac:spMkLst>
        </pc:spChg>
        <pc:spChg chg="mod">
          <ac:chgData name="Camilla Hyldahl Grøn" userId="a4ea85f2-bdd2-4d4a-855b-19ebe7fc7cda" providerId="ADAL" clId="{A57A787F-CB6B-42AB-B5C7-FE5EBB6E79DE}" dt="2026-03-27T09:59:16.826" v="121" actId="20577"/>
          <ac:spMkLst>
            <pc:docMk/>
            <pc:sldMk cId="14200206" sldId="2147328401"/>
            <ac:spMk id="13" creationId="{CE1CE3A9-5426-B6CE-9319-6E58C18784C9}"/>
          </ac:spMkLst>
        </pc:spChg>
        <pc:spChg chg="mod">
          <ac:chgData name="Camilla Hyldahl Grøn" userId="a4ea85f2-bdd2-4d4a-855b-19ebe7fc7cda" providerId="ADAL" clId="{A57A787F-CB6B-42AB-B5C7-FE5EBB6E79DE}" dt="2026-03-27T09:49:54.286" v="8"/>
          <ac:spMkLst>
            <pc:docMk/>
            <pc:sldMk cId="14200206" sldId="2147328401"/>
            <ac:spMk id="22" creationId="{7F813D95-52A1-65B4-81DF-5BFDAA8C26E6}"/>
          </ac:spMkLst>
        </pc:spChg>
      </pc:sldChg>
      <pc:sldChg chg="modSp mod modNotesTx">
        <pc:chgData name="Camilla Hyldahl Grøn" userId="a4ea85f2-bdd2-4d4a-855b-19ebe7fc7cda" providerId="ADAL" clId="{A57A787F-CB6B-42AB-B5C7-FE5EBB6E79DE}" dt="2026-04-16T07:47:00.443" v="329" actId="20577"/>
        <pc:sldMkLst>
          <pc:docMk/>
          <pc:sldMk cId="1235732989" sldId="2147328402"/>
        </pc:sldMkLst>
        <pc:spChg chg="mod">
          <ac:chgData name="Camilla Hyldahl Grøn" userId="a4ea85f2-bdd2-4d4a-855b-19ebe7fc7cda" providerId="ADAL" clId="{A57A787F-CB6B-42AB-B5C7-FE5EBB6E79DE}" dt="2026-03-27T10:16:21.336" v="297"/>
          <ac:spMkLst>
            <pc:docMk/>
            <pc:sldMk cId="1235732989" sldId="2147328402"/>
            <ac:spMk id="3" creationId="{E1956C67-0DA1-316D-DD02-392A8FAA2941}"/>
          </ac:spMkLst>
        </pc:spChg>
        <pc:spChg chg="mod">
          <ac:chgData name="Camilla Hyldahl Grøn" userId="a4ea85f2-bdd2-4d4a-855b-19ebe7fc7cda" providerId="ADAL" clId="{A57A787F-CB6B-42AB-B5C7-FE5EBB6E79DE}" dt="2026-03-27T10:17:13.968" v="309" actId="20577"/>
          <ac:spMkLst>
            <pc:docMk/>
            <pc:sldMk cId="1235732989" sldId="2147328402"/>
            <ac:spMk id="4" creationId="{49893FBC-2D5C-30D0-CA08-168E0B9B40C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07158B-EB51-4318-B0DB-2F6D896CE293}" type="datetimeFigureOut">
              <a:rPr lang="da-DK" smtClean="0"/>
              <a:t>16-04-2026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58561A-9460-475D-83A3-CF452320F921}" type="slidenum">
              <a:rPr lang="da-DK" smtClean="0"/>
              <a:t>‹nr.›</a:t>
            </a:fld>
            <a:endParaRPr lang="da-DK"/>
          </a:p>
        </p:txBody>
      </p:sp>
    </p:spTree>
    <p:extLst>
      <p:ext uri="{BB962C8B-B14F-4D97-AF65-F5344CB8AC3E}">
        <p14:creationId xmlns:p14="http://schemas.microsoft.com/office/powerpoint/2010/main" val="432321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966271">
              <a:defRPr/>
            </a:pPr>
            <a:fld id="{4DFD30D2-9423-4EFF-9CAF-E13460CADCF0}" type="slidenum">
              <a:rPr lang="da-DK" sz="1400">
                <a:solidFill>
                  <a:prstClr val="black"/>
                </a:solidFill>
                <a:latin typeface="Calibri"/>
              </a:rPr>
              <a:pPr defTabSz="966271">
                <a:defRPr/>
              </a:pPr>
              <a:t>5</a:t>
            </a:fld>
            <a:endParaRPr lang="da-DK" sz="1400">
              <a:solidFill>
                <a:prstClr val="black"/>
              </a:solidFill>
              <a:latin typeface="Calibri"/>
            </a:endParaRPr>
          </a:p>
        </p:txBody>
      </p:sp>
    </p:spTree>
    <p:extLst>
      <p:ext uri="{BB962C8B-B14F-4D97-AF65-F5344CB8AC3E}">
        <p14:creationId xmlns:p14="http://schemas.microsoft.com/office/powerpoint/2010/main" val="1469272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2016125" y="989013"/>
            <a:ext cx="8788400" cy="4943475"/>
          </a:xfrm>
          <a:prstGeom prst="rect">
            <a:avLst/>
          </a:prstGeom>
        </p:spPr>
      </p:sp>
      <p:sp>
        <p:nvSpPr>
          <p:cNvPr id="3" name="Pladsholder til noter 2"/>
          <p:cNvSpPr>
            <a:spLocks noGrp="1"/>
          </p:cNvSpPr>
          <p:nvPr>
            <p:ph type="body" idx="1"/>
          </p:nvPr>
        </p:nvSpPr>
        <p:spPr>
          <a:xfrm>
            <a:off x="475711" y="6261606"/>
            <a:ext cx="3805674" cy="5932048"/>
          </a:xfrm>
          <a:prstGeom prst="rect">
            <a:avLst/>
          </a:prstGeom>
        </p:spPr>
        <p:txBody>
          <a:bodyPr/>
          <a:lstStyle/>
          <a:p>
            <a:endParaRPr lang="da-DK" dirty="0"/>
          </a:p>
        </p:txBody>
      </p:sp>
      <p:sp>
        <p:nvSpPr>
          <p:cNvPr id="4" name="Pladsholder til slidenummer 3"/>
          <p:cNvSpPr>
            <a:spLocks noGrp="1"/>
          </p:cNvSpPr>
          <p:nvPr>
            <p:ph type="sldNum" sz="quarter" idx="10"/>
          </p:nvPr>
        </p:nvSpPr>
        <p:spPr>
          <a:xfrm>
            <a:off x="2694587" y="12520924"/>
            <a:ext cx="2061407" cy="659116"/>
          </a:xfrm>
          <a:prstGeom prst="rect">
            <a:avLst/>
          </a:prstGeom>
        </p:spPr>
        <p:txBody>
          <a:bodyPr/>
          <a:lstStyle/>
          <a:p>
            <a:fld id="{101B41D8-F330-4919-AB88-1CD384FAF8B6}" type="slidenum">
              <a:rPr lang="da-DK" smtClean="0"/>
              <a:t>6</a:t>
            </a:fld>
            <a:endParaRPr lang="da-DK"/>
          </a:p>
        </p:txBody>
      </p:sp>
    </p:spTree>
    <p:extLst>
      <p:ext uri="{BB962C8B-B14F-4D97-AF65-F5344CB8AC3E}">
        <p14:creationId xmlns:p14="http://schemas.microsoft.com/office/powerpoint/2010/main" val="913695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966271">
              <a:defRPr/>
            </a:pPr>
            <a:fld id="{4DFD30D2-9423-4EFF-9CAF-E13460CADCF0}" type="slidenum">
              <a:rPr lang="da-DK" sz="1400">
                <a:solidFill>
                  <a:prstClr val="black"/>
                </a:solidFill>
                <a:latin typeface="Calibri"/>
              </a:rPr>
              <a:pPr defTabSz="966271">
                <a:defRPr/>
              </a:pPr>
              <a:t>7</a:t>
            </a:fld>
            <a:endParaRPr lang="da-DK" sz="1400">
              <a:solidFill>
                <a:prstClr val="black"/>
              </a:solidFill>
              <a:latin typeface="Calibri"/>
            </a:endParaRPr>
          </a:p>
        </p:txBody>
      </p:sp>
    </p:spTree>
    <p:extLst>
      <p:ext uri="{BB962C8B-B14F-4D97-AF65-F5344CB8AC3E}">
        <p14:creationId xmlns:p14="http://schemas.microsoft.com/office/powerpoint/2010/main" val="2768501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827088" y="1211263"/>
            <a:ext cx="5808662" cy="3268662"/>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defTabSz="833196">
              <a:defRPr/>
            </a:pPr>
            <a:fld id="{D885A305-8899-4A19-A719-2E90230B5766}" type="slidenum">
              <a:rPr lang="da-DK">
                <a:solidFill>
                  <a:prstClr val="black"/>
                </a:solidFill>
                <a:latin typeface="Calibri"/>
              </a:rPr>
              <a:pPr defTabSz="833196">
                <a:defRPr/>
              </a:pPr>
              <a:t>8</a:t>
            </a:fld>
            <a:endParaRPr lang="da-DK">
              <a:solidFill>
                <a:prstClr val="black"/>
              </a:solidFill>
              <a:latin typeface="Calibri"/>
            </a:endParaRPr>
          </a:p>
        </p:txBody>
      </p:sp>
    </p:spTree>
    <p:extLst>
      <p:ext uri="{BB962C8B-B14F-4D97-AF65-F5344CB8AC3E}">
        <p14:creationId xmlns:p14="http://schemas.microsoft.com/office/powerpoint/2010/main" val="3578321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74F14-8299-63F4-6626-3D9E4BB67B4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7A57E31-4800-9B30-340E-1CC3D2B68332}"/>
              </a:ext>
            </a:extLst>
          </p:cNvPr>
          <p:cNvSpPr>
            <a:spLocks noGrp="1" noRot="1" noChangeAspect="1"/>
          </p:cNvSpPr>
          <p:nvPr>
            <p:ph type="sldImg"/>
          </p:nvPr>
        </p:nvSpPr>
        <p:spPr>
          <a:xfrm>
            <a:off x="827088" y="1211263"/>
            <a:ext cx="5808662" cy="3268662"/>
          </a:xfrm>
        </p:spPr>
      </p:sp>
      <p:sp>
        <p:nvSpPr>
          <p:cNvPr id="3" name="Pladsholder til noter 2">
            <a:extLst>
              <a:ext uri="{FF2B5EF4-FFF2-40B4-BE49-F238E27FC236}">
                <a16:creationId xmlns:a16="http://schemas.microsoft.com/office/drawing/2014/main" id="{60A9E40B-CB29-C5C7-E2BE-1D47C793A33E}"/>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4D71287F-3D42-E390-C10E-6CB93F85D9DF}"/>
              </a:ext>
            </a:extLst>
          </p:cNvPr>
          <p:cNvSpPr>
            <a:spLocks noGrp="1"/>
          </p:cNvSpPr>
          <p:nvPr>
            <p:ph type="sldNum" sz="quarter" idx="5"/>
          </p:nvPr>
        </p:nvSpPr>
        <p:spPr/>
        <p:txBody>
          <a:bodyPr/>
          <a:lstStyle/>
          <a:p>
            <a:pPr defTabSz="833196">
              <a:defRPr/>
            </a:pPr>
            <a:fld id="{D885A305-8899-4A19-A719-2E90230B5766}" type="slidenum">
              <a:rPr lang="da-DK">
                <a:solidFill>
                  <a:prstClr val="black"/>
                </a:solidFill>
                <a:latin typeface="Calibri"/>
              </a:rPr>
              <a:pPr defTabSz="833196">
                <a:defRPr/>
              </a:pPr>
              <a:t>9</a:t>
            </a:fld>
            <a:endParaRPr lang="da-DK">
              <a:solidFill>
                <a:prstClr val="black"/>
              </a:solidFill>
              <a:latin typeface="Calibri"/>
            </a:endParaRPr>
          </a:p>
        </p:txBody>
      </p:sp>
    </p:spTree>
    <p:extLst>
      <p:ext uri="{BB962C8B-B14F-4D97-AF65-F5344CB8AC3E}">
        <p14:creationId xmlns:p14="http://schemas.microsoft.com/office/powerpoint/2010/main" val="3488417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a-DK"/>
              <a:t>Klik for at redigere titeltypografien i masteren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936D4B70-3F4C-CA4D-A791-A4D193DBA7C9}" type="datetimeFigureOut">
              <a:rPr lang="da-DK" smtClean="0"/>
              <a:t>16-04-2026</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005665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936D4B70-3F4C-CA4D-A791-A4D193DBA7C9}" type="datetimeFigureOut">
              <a:rPr lang="da-DK" smtClean="0"/>
              <a:t>16-04-2026</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319229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a-DK"/>
              <a:t>Klik for at redigere titeltypografien i masteren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936D4B70-3F4C-CA4D-A791-A4D193DBA7C9}" type="datetimeFigureOut">
              <a:rPr lang="da-DK" smtClean="0"/>
              <a:t>16-04-2026</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3BABC8F-9E7B-8F43-A587-FD2334353986}" type="slidenum">
              <a:rPr lang="da-DK" smtClean="0"/>
              <a:t>‹nr.›</a:t>
            </a:fld>
            <a:endParaRPr lang="da-DK"/>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40557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936D4B70-3F4C-CA4D-A791-A4D193DBA7C9}" type="datetimeFigureOut">
              <a:rPr lang="da-DK" smtClean="0"/>
              <a:t>16-04-2026</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57975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t med citat og nav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a-DK"/>
              <a:t>Klik for at redigere titeltypografien i masteren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936D4B70-3F4C-CA4D-A791-A4D193DBA7C9}" type="datetimeFigureOut">
              <a:rPr lang="da-DK" smtClean="0"/>
              <a:t>16-04-2026</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3BABC8F-9E7B-8F43-A587-FD2334353986}" type="slidenum">
              <a:rPr lang="da-DK" smtClean="0"/>
              <a:t>‹nr.›</a:t>
            </a:fld>
            <a:endParaRPr lang="da-DK"/>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76331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dt eller falsk">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a-DK"/>
              <a:t>Klik for at redigere titeltypografien i masteren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Klik for at redigere teksttypografierne i masteren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936D4B70-3F4C-CA4D-A791-A4D193DBA7C9}" type="datetimeFigureOut">
              <a:rPr lang="da-DK" smtClean="0"/>
              <a:t>16-04-2026</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419397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936D4B70-3F4C-CA4D-A791-A4D193DBA7C9}" type="datetimeFigureOut">
              <a:rPr lang="da-DK" smtClean="0"/>
              <a:t>16-04-2026</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469106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936D4B70-3F4C-CA4D-A791-A4D193DBA7C9}" type="datetimeFigureOut">
              <a:rPr lang="da-DK" smtClean="0"/>
              <a:t>16-04-2026</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4198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t dias - KCV">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56712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a-DK"/>
              <a:t>Klik for at redigere titeltypografien i masteren</a:t>
            </a:r>
            <a:endParaRPr lang="en-US"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936D4B70-3F4C-CA4D-A791-A4D193DBA7C9}" type="datetimeFigureOut">
              <a:rPr lang="da-DK" smtClean="0"/>
              <a:t>16-04-2026</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692942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a-DK"/>
              <a:t>Klik for at redigere titeltypografien i masteren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936D4B70-3F4C-CA4D-A791-A4D193DBA7C9}" type="datetimeFigureOut">
              <a:rPr lang="da-DK" smtClean="0"/>
              <a:t>16-04-2026</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665180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936D4B70-3F4C-CA4D-A791-A4D193DBA7C9}" type="datetimeFigureOut">
              <a:rPr lang="da-DK" smtClean="0"/>
              <a:t>16-04-2026</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99655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a:t>Klik for at redigere titeltypografien i masteren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936D4B70-3F4C-CA4D-A791-A4D193DBA7C9}" type="datetimeFigureOut">
              <a:rPr lang="da-DK" smtClean="0"/>
              <a:t>16-04-2026</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697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936D4B70-3F4C-CA4D-A791-A4D193DBA7C9}" type="datetimeFigureOut">
              <a:rPr lang="da-DK" smtClean="0"/>
              <a:t>16-04-2026</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97152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D4B70-3F4C-CA4D-A791-A4D193DBA7C9}" type="datetimeFigureOut">
              <a:rPr lang="da-DK" smtClean="0"/>
              <a:t>16-04-2026</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99539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a-DK"/>
              <a:t>Klik for at redigere titeltypografien i masteren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936D4B70-3F4C-CA4D-A791-A4D193DBA7C9}" type="datetimeFigureOut">
              <a:rPr lang="da-DK" smtClean="0"/>
              <a:t>16-04-2026</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471670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936D4B70-3F4C-CA4D-A791-A4D193DBA7C9}" type="datetimeFigureOut">
              <a:rPr lang="da-DK" smtClean="0"/>
              <a:t>16-04-2026</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431253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36D4B70-3F4C-CA4D-A791-A4D193DBA7C9}" type="datetimeFigureOut">
              <a:rPr lang="da-DK" smtClean="0"/>
              <a:t>16-04-2026</a:t>
            </a:fld>
            <a:endParaRPr lang="da-DK"/>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a-DK"/>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3BABC8F-9E7B-8F43-A587-FD2334353986}" type="slidenum">
              <a:rPr lang="da-DK" smtClean="0"/>
              <a:t>‹nr.›</a:t>
            </a:fld>
            <a:endParaRPr lang="da-DK"/>
          </a:p>
        </p:txBody>
      </p:sp>
      <p:pic>
        <p:nvPicPr>
          <p:cNvPr id="8" name="Picture 6" descr="A blue and white flag with yellow stars&#10;&#10;Description automatically generated">
            <a:extLst>
              <a:ext uri="{FF2B5EF4-FFF2-40B4-BE49-F238E27FC236}">
                <a16:creationId xmlns:a16="http://schemas.microsoft.com/office/drawing/2014/main" id="{F61ABABC-3CC5-2D4B-8B2F-1CAEADF5D6F4}"/>
              </a:ext>
            </a:extLst>
          </p:cNvPr>
          <p:cNvPicPr>
            <a:picLocks noChangeAspect="1"/>
          </p:cNvPicPr>
          <p:nvPr userDrawn="1"/>
        </p:nvPicPr>
        <p:blipFill>
          <a:blip r:embed="rId19"/>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119030561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leanakademiet.dk/lean-virksomhed/"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leanakademiet.dk/lean-virksomhed/"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leanakademiet.dk/lean-virksomhed/"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videnpunkt.dk/work-smarter-not-harde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verdensmaal.org/undervisningsmateriale-ziele-fur-nachhaltige-entwi"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2"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4"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6" name="Isosceles Triangle 25">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8"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0" name="Isosceles Triangle 29">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2" name="Freeform: Shape 31">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63B494AD-AF50-4D7E-A313-0B3364100008}"/>
              </a:ext>
            </a:extLst>
          </p:cNvPr>
          <p:cNvSpPr>
            <a:spLocks noGrp="1"/>
          </p:cNvSpPr>
          <p:nvPr>
            <p:ph type="ctrTitle"/>
          </p:nvPr>
        </p:nvSpPr>
        <p:spPr>
          <a:xfrm>
            <a:off x="4419136" y="1020871"/>
            <a:ext cx="6960759" cy="2849671"/>
          </a:xfrm>
        </p:spPr>
        <p:txBody>
          <a:bodyPr>
            <a:normAutofit fontScale="90000"/>
          </a:bodyPr>
          <a:lstStyle/>
          <a:p>
            <a:pPr algn="l"/>
            <a:br>
              <a:rPr lang="da-DK" sz="6000" b="0" dirty="0">
                <a:solidFill>
                  <a:srgbClr val="FFFFFF"/>
                </a:solidFill>
              </a:rPr>
            </a:br>
            <a:r>
              <a:rPr lang="de-DE" sz="6000" dirty="0">
                <a:solidFill>
                  <a:schemeClr val="tx1"/>
                </a:solidFill>
              </a:rPr>
              <a:t>Verschwendungsarten und die 17 Nachhaltigkeitsziele</a:t>
            </a:r>
            <a:endParaRPr lang="da-DK" sz="6000" b="0" dirty="0">
              <a:solidFill>
                <a:schemeClr val="tx1"/>
              </a:solidFill>
            </a:endParaRPr>
          </a:p>
        </p:txBody>
      </p:sp>
      <p:sp>
        <p:nvSpPr>
          <p:cNvPr id="11" name="Subtitle 2">
            <a:extLst>
              <a:ext uri="{FF2B5EF4-FFF2-40B4-BE49-F238E27FC236}">
                <a16:creationId xmlns:a16="http://schemas.microsoft.com/office/drawing/2014/main" id="{50C1AC78-96A5-661D-3DA3-3EC93788745C}"/>
              </a:ext>
            </a:extLst>
          </p:cNvPr>
          <p:cNvSpPr>
            <a:spLocks noGrp="1"/>
          </p:cNvSpPr>
          <p:nvPr>
            <p:ph type="subTitle" idx="1"/>
          </p:nvPr>
        </p:nvSpPr>
        <p:spPr>
          <a:xfrm>
            <a:off x="4548104" y="3962088"/>
            <a:ext cx="6112077" cy="1186108"/>
          </a:xfrm>
        </p:spPr>
        <p:txBody>
          <a:bodyPr>
            <a:normAutofit/>
          </a:bodyPr>
          <a:lstStyle/>
          <a:p>
            <a:pPr algn="l"/>
            <a:endParaRPr lang="en-US">
              <a:solidFill>
                <a:srgbClr val="FFFFFF">
                  <a:alpha val="70000"/>
                </a:srgbClr>
              </a:solidFill>
            </a:endParaRPr>
          </a:p>
        </p:txBody>
      </p:sp>
      <p:sp>
        <p:nvSpPr>
          <p:cNvPr id="34" name="Isosceles Triangle 33">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lede 2">
            <a:extLst>
              <a:ext uri="{FF2B5EF4-FFF2-40B4-BE49-F238E27FC236}">
                <a16:creationId xmlns:a16="http://schemas.microsoft.com/office/drawing/2014/main" id="{0C911C68-EB7A-F65A-76E7-6EB614CEF9F8}"/>
              </a:ext>
            </a:extLst>
          </p:cNvPr>
          <p:cNvPicPr>
            <a:picLocks noChangeAspect="1"/>
          </p:cNvPicPr>
          <p:nvPr/>
        </p:nvPicPr>
        <p:blipFill>
          <a:blip r:embed="rId2"/>
          <a:stretch>
            <a:fillRect/>
          </a:stretch>
        </p:blipFill>
        <p:spPr>
          <a:xfrm>
            <a:off x="8763022" y="5951890"/>
            <a:ext cx="2924583" cy="666843"/>
          </a:xfrm>
          <a:prstGeom prst="rect">
            <a:avLst/>
          </a:prstGeom>
        </p:spPr>
      </p:pic>
    </p:spTree>
    <p:extLst>
      <p:ext uri="{BB962C8B-B14F-4D97-AF65-F5344CB8AC3E}">
        <p14:creationId xmlns:p14="http://schemas.microsoft.com/office/powerpoint/2010/main" val="110948299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4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3C083-D568-391D-D589-64671CD26F65}"/>
            </a:ext>
          </a:extLst>
        </p:cNvPr>
        <p:cNvGrpSpPr/>
        <p:nvPr/>
      </p:nvGrpSpPr>
      <p:grpSpPr>
        <a:xfrm>
          <a:off x="0" y="0"/>
          <a:ext cx="0" cy="0"/>
          <a:chOff x="0" y="0"/>
          <a:chExt cx="0" cy="0"/>
        </a:xfrm>
      </p:grpSpPr>
      <p:sp>
        <p:nvSpPr>
          <p:cNvPr id="22" name="Titel 21">
            <a:extLst>
              <a:ext uri="{FF2B5EF4-FFF2-40B4-BE49-F238E27FC236}">
                <a16:creationId xmlns:a16="http://schemas.microsoft.com/office/drawing/2014/main" id="{EE436947-E149-3F5D-994C-66597D082D66}"/>
              </a:ext>
            </a:extLst>
          </p:cNvPr>
          <p:cNvSpPr>
            <a:spLocks noGrp="1"/>
          </p:cNvSpPr>
          <p:nvPr>
            <p:ph type="title"/>
          </p:nvPr>
        </p:nvSpPr>
        <p:spPr>
          <a:xfrm>
            <a:off x="618837" y="550096"/>
            <a:ext cx="7886700" cy="696814"/>
          </a:xfrm>
        </p:spPr>
        <p:txBody>
          <a:bodyPr>
            <a:normAutofit/>
          </a:bodyPr>
          <a:lstStyle/>
          <a:p>
            <a:r>
              <a:rPr lang="de-DE" sz="3200" dirty="0"/>
              <a:t>8 Arten der Verschwendung – Beispiele</a:t>
            </a:r>
            <a:endParaRPr lang="da-DK" sz="3200" b="1" dirty="0">
              <a:ea typeface="Verdana" panose="020B0604030504040204" pitchFamily="34" charset="0"/>
            </a:endParaRPr>
          </a:p>
        </p:txBody>
      </p:sp>
      <p:sp>
        <p:nvSpPr>
          <p:cNvPr id="13" name="Rectangle 22">
            <a:extLst>
              <a:ext uri="{FF2B5EF4-FFF2-40B4-BE49-F238E27FC236}">
                <a16:creationId xmlns:a16="http://schemas.microsoft.com/office/drawing/2014/main" id="{AE8B06E3-9934-4EA8-B6FD-E622B91179FE}"/>
              </a:ext>
            </a:extLst>
          </p:cNvPr>
          <p:cNvSpPr>
            <a:spLocks noChangeArrowheads="1"/>
          </p:cNvSpPr>
          <p:nvPr/>
        </p:nvSpPr>
        <p:spPr bwMode="auto">
          <a:xfrm>
            <a:off x="618837" y="1487053"/>
            <a:ext cx="10058399" cy="2113831"/>
          </a:xfrm>
          <a:prstGeom prst="rect">
            <a:avLst/>
          </a:prstGeom>
          <a:noFill/>
          <a:ln w="9525">
            <a:noFill/>
            <a:miter lim="800000"/>
            <a:headEnd/>
            <a:tailEnd/>
          </a:ln>
        </p:spPr>
        <p:txBody>
          <a:bodyPr/>
          <a:lstStyle/>
          <a:p>
            <a:r>
              <a:rPr lang="de-DE" b="1" dirty="0"/>
              <a:t>Transport: </a:t>
            </a:r>
            <a:r>
              <a:rPr lang="de-DE" sz="1400" dirty="0"/>
              <a:t>Es entsteht, wenn Materialien oder Produkte unnötig innerhalb des Unternehmens bewegt werden. Dies kann zu einem erhöhten Risiko für Schäden, Zeitverlust und höheren Kosten führen.</a:t>
            </a:r>
          </a:p>
          <a:p>
            <a:endParaRPr lang="de-DE" sz="1400" dirty="0"/>
          </a:p>
          <a:p>
            <a:r>
              <a:rPr lang="de-DE" sz="1400" i="1" dirty="0"/>
              <a:t>	Beispiel:</a:t>
            </a:r>
            <a:r>
              <a:rPr lang="de-DE" sz="1400" b="1" dirty="0"/>
              <a:t> </a:t>
            </a:r>
            <a:r>
              <a:rPr lang="de-DE" sz="1400" dirty="0"/>
              <a:t>Eine Fabrik kann Transportverschwendung reduzieren, indem sie das Layout so 	umgestaltet, dass 	Materialien und Teile näher an den Arbeitsstationen liegen, an denen sie 	verwendet werden.</a:t>
            </a:r>
          </a:p>
          <a:p>
            <a:endParaRPr lang="da-DK" sz="1400" b="1" dirty="0"/>
          </a:p>
          <a:p>
            <a:r>
              <a:rPr lang="da-DK" b="1" dirty="0"/>
              <a:t>Lager: </a:t>
            </a:r>
            <a:r>
              <a:rPr lang="de-DE" sz="1400" dirty="0"/>
              <a:t>Es entsteht, wenn zu viele Waren auf Lager sind. Dies kann Kapital und Platz binden sowie das Risiko der Veralterung erhöhen.</a:t>
            </a:r>
          </a:p>
          <a:p>
            <a:endParaRPr lang="de-DE" sz="1400" dirty="0"/>
          </a:p>
          <a:p>
            <a:r>
              <a:rPr lang="de-DE" sz="1400" i="1" dirty="0"/>
              <a:t>	Beispiel:</a:t>
            </a:r>
            <a:r>
              <a:rPr lang="de-DE" sz="1400" b="1" dirty="0"/>
              <a:t> </a:t>
            </a:r>
            <a:r>
              <a:rPr lang="de-DE" sz="1400" dirty="0"/>
              <a:t>Ein Einzelhandelsgeschäft kann Lagerkosten reduzieren, indem es ein Just‑in‑Time‑Lagerverwaltungssystem 	einführt, bei dem Waren erst dann bestellt und geliefert werden, wenn sie unmittelbar benötigt werden.</a:t>
            </a:r>
          </a:p>
          <a:p>
            <a:endParaRPr lang="da-DK" sz="1400" dirty="0"/>
          </a:p>
          <a:p>
            <a:r>
              <a:rPr lang="da-DK" b="1" dirty="0" err="1"/>
              <a:t>Bewegung</a:t>
            </a:r>
            <a:r>
              <a:rPr lang="da-DK" b="1" dirty="0"/>
              <a:t>: </a:t>
            </a:r>
            <a:r>
              <a:rPr lang="de-DE" sz="1400" dirty="0"/>
              <a:t>Es entsteht, wenn Mitarbeitende unnötige Bewegungen ausführen. Dies kann zu erhöhter Ermüdung und geringerer Effizienz führen.</a:t>
            </a:r>
          </a:p>
          <a:p>
            <a:endParaRPr lang="de-DE" sz="1400" b="1" dirty="0"/>
          </a:p>
          <a:p>
            <a:r>
              <a:rPr lang="de-DE" sz="1400" i="1" dirty="0"/>
              <a:t>	Beispiel:</a:t>
            </a:r>
            <a:r>
              <a:rPr lang="de-DE" sz="1400" b="1" dirty="0"/>
              <a:t> </a:t>
            </a:r>
            <a:r>
              <a:rPr lang="de-DE" sz="1400" dirty="0"/>
              <a:t>Ein Büroarbeitsplatz kann Bewegungsverschwendung reduzieren, indem Drucker, Kopierer und andere 	gemeinsame Ressourcen näher an den Arbeitsplätzen der Mitarbeitenden platziert werden. Ein optimiertes Layout 	und 5S können helfen, den Arbeitsplatz effizienter zu gestalten und unnötige Bewegungen zu vermeiden</a:t>
            </a:r>
          </a:p>
        </p:txBody>
      </p:sp>
      <p:sp>
        <p:nvSpPr>
          <p:cNvPr id="2" name="Tekstfelt 1">
            <a:extLst>
              <a:ext uri="{FF2B5EF4-FFF2-40B4-BE49-F238E27FC236}">
                <a16:creationId xmlns:a16="http://schemas.microsoft.com/office/drawing/2014/main" id="{AD935011-F0ED-D7D7-18D9-C79A23673C41}"/>
              </a:ext>
            </a:extLst>
          </p:cNvPr>
          <p:cNvSpPr txBox="1"/>
          <p:nvPr/>
        </p:nvSpPr>
        <p:spPr>
          <a:xfrm>
            <a:off x="2445658" y="6209882"/>
            <a:ext cx="5312228"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a-DK" sz="1200" b="1" dirty="0" err="1"/>
              <a:t>Quelle</a:t>
            </a:r>
            <a:r>
              <a:rPr lang="da-DK" sz="1200" b="1" dirty="0"/>
              <a:t>: </a:t>
            </a:r>
            <a:r>
              <a:rPr lang="da-DK" sz="1200" dirty="0"/>
              <a:t>Lean Akademiet. (29. marts 2024). LEAN VIRKSOMHED. </a:t>
            </a:r>
            <a:r>
              <a:rPr lang="da-DK" sz="1200" dirty="0">
                <a:hlinkClick r:id="rId2"/>
              </a:rPr>
              <a:t>Lean virksomhed: Guide til principperne | Lean Akademiet</a:t>
            </a:r>
            <a:endParaRPr lang="da-DK" sz="1200" dirty="0"/>
          </a:p>
        </p:txBody>
      </p:sp>
    </p:spTree>
    <p:extLst>
      <p:ext uri="{BB962C8B-B14F-4D97-AF65-F5344CB8AC3E}">
        <p14:creationId xmlns:p14="http://schemas.microsoft.com/office/powerpoint/2010/main" val="222939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66632-10F0-8991-D694-870DF6F609E6}"/>
            </a:ext>
          </a:extLst>
        </p:cNvPr>
        <p:cNvGrpSpPr/>
        <p:nvPr/>
      </p:nvGrpSpPr>
      <p:grpSpPr>
        <a:xfrm>
          <a:off x="0" y="0"/>
          <a:ext cx="0" cy="0"/>
          <a:chOff x="0" y="0"/>
          <a:chExt cx="0" cy="0"/>
        </a:xfrm>
      </p:grpSpPr>
      <p:sp>
        <p:nvSpPr>
          <p:cNvPr id="22" name="Titel 21">
            <a:extLst>
              <a:ext uri="{FF2B5EF4-FFF2-40B4-BE49-F238E27FC236}">
                <a16:creationId xmlns:a16="http://schemas.microsoft.com/office/drawing/2014/main" id="{63229DE9-F7F6-B123-670F-C7B96E1F44B9}"/>
              </a:ext>
            </a:extLst>
          </p:cNvPr>
          <p:cNvSpPr>
            <a:spLocks noGrp="1"/>
          </p:cNvSpPr>
          <p:nvPr>
            <p:ph type="title"/>
          </p:nvPr>
        </p:nvSpPr>
        <p:spPr>
          <a:xfrm>
            <a:off x="618837" y="550096"/>
            <a:ext cx="7886700" cy="696814"/>
          </a:xfrm>
        </p:spPr>
        <p:txBody>
          <a:bodyPr>
            <a:normAutofit/>
          </a:bodyPr>
          <a:lstStyle/>
          <a:p>
            <a:r>
              <a:rPr lang="de-DE" sz="3200" dirty="0"/>
              <a:t>8 Arten der Verschwendung – Beispiele</a:t>
            </a:r>
            <a:endParaRPr lang="da-DK" sz="3200" b="1" dirty="0">
              <a:ea typeface="Verdana" panose="020B0604030504040204" pitchFamily="34" charset="0"/>
            </a:endParaRPr>
          </a:p>
        </p:txBody>
      </p:sp>
      <p:sp>
        <p:nvSpPr>
          <p:cNvPr id="13" name="Rectangle 22">
            <a:extLst>
              <a:ext uri="{FF2B5EF4-FFF2-40B4-BE49-F238E27FC236}">
                <a16:creationId xmlns:a16="http://schemas.microsoft.com/office/drawing/2014/main" id="{95476558-8F7E-D598-B808-54EBF3E7A152}"/>
              </a:ext>
            </a:extLst>
          </p:cNvPr>
          <p:cNvSpPr>
            <a:spLocks noChangeArrowheads="1"/>
          </p:cNvSpPr>
          <p:nvPr/>
        </p:nvSpPr>
        <p:spPr bwMode="auto">
          <a:xfrm>
            <a:off x="618837" y="1440871"/>
            <a:ext cx="10058399" cy="2113831"/>
          </a:xfrm>
          <a:prstGeom prst="rect">
            <a:avLst/>
          </a:prstGeom>
          <a:noFill/>
          <a:ln w="9525">
            <a:noFill/>
            <a:miter lim="800000"/>
            <a:headEnd/>
            <a:tailEnd/>
          </a:ln>
        </p:spPr>
        <p:txBody>
          <a:bodyPr/>
          <a:lstStyle/>
          <a:p>
            <a:r>
              <a:rPr lang="da-DK" b="1" dirty="0" err="1"/>
              <a:t>Wartezeit</a:t>
            </a:r>
            <a:r>
              <a:rPr lang="da-DK" b="1" dirty="0"/>
              <a:t>: </a:t>
            </a:r>
            <a:r>
              <a:rPr lang="de-DE" sz="1400" dirty="0"/>
              <a:t>Sie entsteht, wenn Mitarbeitende auf die nächste Aufgabe oder auf Materialien warten müssen. Dies kann zu Produktivitätsverlusten oder höheren Kosten führen.</a:t>
            </a:r>
          </a:p>
          <a:p>
            <a:endParaRPr lang="de-DE" sz="1400" b="1" dirty="0"/>
          </a:p>
          <a:p>
            <a:r>
              <a:rPr lang="de-DE" sz="1400" i="1" dirty="0"/>
              <a:t>	Beispiel:</a:t>
            </a:r>
            <a:r>
              <a:rPr lang="de-DE" sz="1400" b="1" dirty="0"/>
              <a:t> </a:t>
            </a:r>
            <a:r>
              <a:rPr lang="de-DE" sz="1400" dirty="0"/>
              <a:t>Eine Produktionslinie kann Wartezeiten reduzieren, indem sichergestellt wird, dass stets ausreichend 	Materialien und Teile verfügbar sind, sodass die Arbeit ohne Unterbrechungen fortgesetzt werden kann</a:t>
            </a:r>
          </a:p>
          <a:p>
            <a:endParaRPr lang="da-DK" sz="1400" dirty="0"/>
          </a:p>
          <a:p>
            <a:r>
              <a:rPr lang="da-DK" b="1" dirty="0" err="1"/>
              <a:t>Überproduktion</a:t>
            </a:r>
            <a:r>
              <a:rPr lang="da-DK" dirty="0"/>
              <a:t>: </a:t>
            </a:r>
            <a:r>
              <a:rPr lang="de-DE" sz="1400" dirty="0"/>
              <a:t>Sie entsteht, wenn mehr produziert wird, als tatsächlich benötigt wird. Dies kann zu höheren Lagerkosten und einem erhöhten Risiko der Veralterung führen.</a:t>
            </a:r>
          </a:p>
          <a:p>
            <a:endParaRPr lang="de-DE" sz="1400" dirty="0"/>
          </a:p>
          <a:p>
            <a:r>
              <a:rPr lang="de-DE" sz="1400" i="1" dirty="0"/>
              <a:t>	Beispiel:</a:t>
            </a:r>
            <a:r>
              <a:rPr lang="de-DE" sz="1400" dirty="0"/>
              <a:t> Ein Lebensmittelhersteller kann Überproduktion reduzieren, indem er auf Basis tatsächlicher 	Kundenbestellungen produziert, anstatt große Mengen auf Vorrat herzustellen.</a:t>
            </a:r>
          </a:p>
          <a:p>
            <a:endParaRPr lang="da-DK" sz="1400" b="1" dirty="0"/>
          </a:p>
          <a:p>
            <a:r>
              <a:rPr lang="da-DK" b="1" dirty="0" err="1"/>
              <a:t>Überbearbeitung</a:t>
            </a:r>
            <a:r>
              <a:rPr lang="da-DK" b="1" dirty="0"/>
              <a:t>: </a:t>
            </a:r>
            <a:r>
              <a:rPr lang="de-DE" sz="1400" dirty="0"/>
              <a:t>Sie entsteht, wenn mehr Arbeit verrichtet wird, als notwendig ist. Dies kann zu höheren Kosten und Zeitverlust führen.</a:t>
            </a:r>
          </a:p>
          <a:p>
            <a:endParaRPr lang="de-DE" sz="1400" dirty="0"/>
          </a:p>
          <a:p>
            <a:r>
              <a:rPr lang="de-DE" sz="1400" i="1" dirty="0"/>
              <a:t>	Beispiel:</a:t>
            </a:r>
            <a:r>
              <a:rPr lang="de-DE" sz="1400" dirty="0"/>
              <a:t> Ein Elektronikhersteller kann Überverarbeitung reduzieren, indem er Produktionsprozesse standardisiert und 	unnötige Arbeitsschritte eliminiert.</a:t>
            </a:r>
          </a:p>
          <a:p>
            <a:br>
              <a:rPr lang="da-DK" sz="1400" dirty="0"/>
            </a:br>
            <a:endParaRPr lang="da-DK" sz="1400" b="1" dirty="0">
              <a:solidFill>
                <a:srgbClr val="000000"/>
              </a:solidFill>
              <a:latin typeface="Verdana" panose="020B0604030504040204" pitchFamily="34" charset="0"/>
              <a:ea typeface="Verdana" panose="020B0604030504040204" pitchFamily="34" charset="0"/>
            </a:endParaRPr>
          </a:p>
        </p:txBody>
      </p:sp>
      <p:sp>
        <p:nvSpPr>
          <p:cNvPr id="2" name="Tekstfelt 1">
            <a:extLst>
              <a:ext uri="{FF2B5EF4-FFF2-40B4-BE49-F238E27FC236}">
                <a16:creationId xmlns:a16="http://schemas.microsoft.com/office/drawing/2014/main" id="{650E76BF-EC5E-4C8C-2AD3-C273DDFBBAD6}"/>
              </a:ext>
            </a:extLst>
          </p:cNvPr>
          <p:cNvSpPr txBox="1"/>
          <p:nvPr/>
        </p:nvSpPr>
        <p:spPr>
          <a:xfrm>
            <a:off x="2445658" y="6209882"/>
            <a:ext cx="5312228"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a-DK" sz="1200" b="1" dirty="0" err="1"/>
              <a:t>Quelle</a:t>
            </a:r>
            <a:r>
              <a:rPr lang="da-DK" sz="1200" b="1" dirty="0"/>
              <a:t>: </a:t>
            </a:r>
            <a:r>
              <a:rPr lang="da-DK" sz="1200" dirty="0"/>
              <a:t>Lean Akademiet. (29. marts 2024). LEAN VIRKSOMHED. </a:t>
            </a:r>
            <a:r>
              <a:rPr lang="da-DK" sz="1200" dirty="0">
                <a:hlinkClick r:id="rId2"/>
              </a:rPr>
              <a:t>Lean virksomhed: Guide til principperne | Lean Akademiet</a:t>
            </a:r>
            <a:endParaRPr lang="da-DK" sz="1200" dirty="0"/>
          </a:p>
        </p:txBody>
      </p:sp>
    </p:spTree>
    <p:extLst>
      <p:ext uri="{BB962C8B-B14F-4D97-AF65-F5344CB8AC3E}">
        <p14:creationId xmlns:p14="http://schemas.microsoft.com/office/powerpoint/2010/main" val="321522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32253-F076-EA7C-C0F9-4C0BE77F5E89}"/>
            </a:ext>
          </a:extLst>
        </p:cNvPr>
        <p:cNvGrpSpPr/>
        <p:nvPr/>
      </p:nvGrpSpPr>
      <p:grpSpPr>
        <a:xfrm>
          <a:off x="0" y="0"/>
          <a:ext cx="0" cy="0"/>
          <a:chOff x="0" y="0"/>
          <a:chExt cx="0" cy="0"/>
        </a:xfrm>
      </p:grpSpPr>
      <p:sp>
        <p:nvSpPr>
          <p:cNvPr id="22" name="Titel 21">
            <a:extLst>
              <a:ext uri="{FF2B5EF4-FFF2-40B4-BE49-F238E27FC236}">
                <a16:creationId xmlns:a16="http://schemas.microsoft.com/office/drawing/2014/main" id="{7F813D95-52A1-65B4-81DF-5BFDAA8C26E6}"/>
              </a:ext>
            </a:extLst>
          </p:cNvPr>
          <p:cNvSpPr>
            <a:spLocks noGrp="1"/>
          </p:cNvSpPr>
          <p:nvPr>
            <p:ph type="title"/>
          </p:nvPr>
        </p:nvSpPr>
        <p:spPr>
          <a:xfrm>
            <a:off x="618837" y="550096"/>
            <a:ext cx="7886700" cy="696814"/>
          </a:xfrm>
        </p:spPr>
        <p:txBody>
          <a:bodyPr>
            <a:normAutofit/>
          </a:bodyPr>
          <a:lstStyle/>
          <a:p>
            <a:r>
              <a:rPr lang="de-DE" sz="3200" dirty="0"/>
              <a:t>8 Arten der Verschwendung – Beispiele</a:t>
            </a:r>
            <a:endParaRPr lang="da-DK" sz="3200" b="1" dirty="0">
              <a:ea typeface="Verdana" panose="020B0604030504040204" pitchFamily="34" charset="0"/>
            </a:endParaRPr>
          </a:p>
        </p:txBody>
      </p:sp>
      <p:sp>
        <p:nvSpPr>
          <p:cNvPr id="13" name="Rectangle 22">
            <a:extLst>
              <a:ext uri="{FF2B5EF4-FFF2-40B4-BE49-F238E27FC236}">
                <a16:creationId xmlns:a16="http://schemas.microsoft.com/office/drawing/2014/main" id="{CE1CE3A9-5426-B6CE-9319-6E58C18784C9}"/>
              </a:ext>
            </a:extLst>
          </p:cNvPr>
          <p:cNvSpPr>
            <a:spLocks noChangeArrowheads="1"/>
          </p:cNvSpPr>
          <p:nvPr/>
        </p:nvSpPr>
        <p:spPr bwMode="auto">
          <a:xfrm>
            <a:off x="618837" y="1440871"/>
            <a:ext cx="10058399" cy="2113831"/>
          </a:xfrm>
          <a:prstGeom prst="rect">
            <a:avLst/>
          </a:prstGeom>
          <a:noFill/>
          <a:ln w="9525">
            <a:noFill/>
            <a:miter lim="800000"/>
            <a:headEnd/>
            <a:tailEnd/>
          </a:ln>
        </p:spPr>
        <p:txBody>
          <a:bodyPr/>
          <a:lstStyle/>
          <a:p>
            <a:r>
              <a:rPr lang="da-DK" b="1" dirty="0" err="1"/>
              <a:t>Fehler</a:t>
            </a:r>
            <a:r>
              <a:rPr lang="da-DK" b="1" dirty="0"/>
              <a:t>: </a:t>
            </a:r>
            <a:r>
              <a:rPr lang="de-DE" sz="1400" dirty="0"/>
              <a:t>Sie entstehen, wenn Produkte nachgebessert oder verworfen werden müssen. Dies kann zu höheren Kosten und Zeitverlust führen.</a:t>
            </a:r>
          </a:p>
          <a:p>
            <a:endParaRPr lang="de-DE" sz="1400" dirty="0"/>
          </a:p>
          <a:p>
            <a:r>
              <a:rPr lang="de-DE" sz="1400" i="1" dirty="0"/>
              <a:t>	Beispiel:</a:t>
            </a:r>
            <a:r>
              <a:rPr lang="de-DE" sz="1400" dirty="0"/>
              <a:t> Ein Automobilhersteller kann Fehler reduzieren, indem er Qualitätskontrollverfahren einführt und 	Mitarbeitende darin schult, Fehler früh im Produktionsprozess zu erkennen und zu beheben. </a:t>
            </a:r>
            <a:r>
              <a:rPr lang="de-DE" sz="1400" i="1" dirty="0"/>
              <a:t>Poka </a:t>
            </a:r>
            <a:r>
              <a:rPr lang="de-DE" sz="1400" i="1" dirty="0" err="1"/>
              <a:t>Yoke</a:t>
            </a:r>
            <a:r>
              <a:rPr lang="de-DE" sz="1400" dirty="0"/>
              <a:t> ist eine 	Technik, die helfen kann, Fehler zu verhindern, indem Prozesse so gestaltet werden, dass Fehler gar nicht erst 	entstehen können.</a:t>
            </a:r>
          </a:p>
          <a:p>
            <a:endParaRPr lang="da-DK" sz="1400" dirty="0"/>
          </a:p>
          <a:p>
            <a:endParaRPr lang="da-DK" sz="1400" dirty="0"/>
          </a:p>
          <a:p>
            <a:r>
              <a:rPr lang="da-DK" b="1" dirty="0" err="1"/>
              <a:t>Ungenutztes</a:t>
            </a:r>
            <a:r>
              <a:rPr lang="da-DK" b="1" dirty="0"/>
              <a:t> </a:t>
            </a:r>
            <a:r>
              <a:rPr lang="da-DK" b="1" dirty="0" err="1"/>
              <a:t>Potenzial</a:t>
            </a:r>
            <a:r>
              <a:rPr lang="da-DK" b="1" dirty="0"/>
              <a:t>: </a:t>
            </a:r>
            <a:r>
              <a:rPr lang="de-DE" sz="1400" dirty="0"/>
              <a:t>Es entsteht, wenn die Fähigkeiten und das Wissen der Mitarbeitenden nicht vollständig genutzt werden. Dies kann zu Verlust von Potenzial und Innovation führen.</a:t>
            </a:r>
          </a:p>
          <a:p>
            <a:endParaRPr lang="de-DE" sz="1400" dirty="0"/>
          </a:p>
          <a:p>
            <a:r>
              <a:rPr lang="de-DE" sz="1400" i="1" dirty="0"/>
              <a:t>	Beispiel:</a:t>
            </a:r>
            <a:r>
              <a:rPr lang="de-DE" sz="1400" dirty="0"/>
              <a:t> Ein Unternehmen kann ungenutztes Wissen reduzieren, indem es Mitarbeitende dazu ermutigt, Ideen und 	Verbesserungsvorschläge in regelmäßigen Meetings und Workshops einzubringen.</a:t>
            </a:r>
          </a:p>
          <a:p>
            <a:br>
              <a:rPr lang="da-DK" sz="1400" dirty="0"/>
            </a:br>
            <a:endParaRPr lang="da-DK" sz="1400" b="1" dirty="0">
              <a:solidFill>
                <a:srgbClr val="000000"/>
              </a:solidFill>
              <a:latin typeface="Verdana" panose="020B0604030504040204" pitchFamily="34" charset="0"/>
              <a:ea typeface="Verdana" panose="020B0604030504040204" pitchFamily="34" charset="0"/>
            </a:endParaRPr>
          </a:p>
        </p:txBody>
      </p:sp>
      <p:sp>
        <p:nvSpPr>
          <p:cNvPr id="2" name="Tekstfelt 1">
            <a:extLst>
              <a:ext uri="{FF2B5EF4-FFF2-40B4-BE49-F238E27FC236}">
                <a16:creationId xmlns:a16="http://schemas.microsoft.com/office/drawing/2014/main" id="{4C5137E0-A1D1-569B-F6B9-F55539EA9FA6}"/>
              </a:ext>
            </a:extLst>
          </p:cNvPr>
          <p:cNvSpPr txBox="1"/>
          <p:nvPr/>
        </p:nvSpPr>
        <p:spPr>
          <a:xfrm>
            <a:off x="2445658" y="6209882"/>
            <a:ext cx="5312228"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da-DK" sz="1200" b="1" dirty="0" err="1"/>
              <a:t>Quelle</a:t>
            </a:r>
            <a:r>
              <a:rPr lang="da-DK" sz="1200" b="1" dirty="0"/>
              <a:t>: </a:t>
            </a:r>
            <a:r>
              <a:rPr lang="da-DK" sz="1200" dirty="0"/>
              <a:t>Lean Akademiet. (29. marts 2024). LEAN VIRKSOMHED. </a:t>
            </a:r>
            <a:r>
              <a:rPr lang="da-DK" sz="1200" dirty="0">
                <a:hlinkClick r:id="rId2"/>
              </a:rPr>
              <a:t>Lean virksomhed: Guide til principperne | Lean Akademiet</a:t>
            </a:r>
            <a:endParaRPr lang="da-DK" sz="1200" dirty="0"/>
          </a:p>
        </p:txBody>
      </p:sp>
    </p:spTree>
    <p:extLst>
      <p:ext uri="{BB962C8B-B14F-4D97-AF65-F5344CB8AC3E}">
        <p14:creationId xmlns:p14="http://schemas.microsoft.com/office/powerpoint/2010/main" val="14200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09D0DD-EBD6-4A5D-8707-B02153CEDEA4}"/>
              </a:ext>
            </a:extLst>
          </p:cNvPr>
          <p:cNvSpPr>
            <a:spLocks noGrp="1"/>
          </p:cNvSpPr>
          <p:nvPr>
            <p:ph type="title"/>
          </p:nvPr>
        </p:nvSpPr>
        <p:spPr>
          <a:xfrm>
            <a:off x="471637" y="445130"/>
            <a:ext cx="11415561" cy="462698"/>
          </a:xfrm>
        </p:spPr>
        <p:txBody>
          <a:bodyPr>
            <a:noAutofit/>
          </a:bodyPr>
          <a:lstStyle/>
          <a:p>
            <a:r>
              <a:rPr lang="de-DE" sz="3200" dirty="0"/>
              <a:t>Was für uns im Zusammenhang mit LEAN interessant ist...</a:t>
            </a:r>
            <a:endParaRPr lang="da-DK" sz="3200" b="1" noProof="0" dirty="0">
              <a:ea typeface="Verdana" panose="020B0604030504040204" pitchFamily="34" charset="0"/>
            </a:endParaRPr>
          </a:p>
        </p:txBody>
      </p:sp>
      <p:grpSp>
        <p:nvGrpSpPr>
          <p:cNvPr id="6" name="Gruppieren 45">
            <a:extLst>
              <a:ext uri="{FF2B5EF4-FFF2-40B4-BE49-F238E27FC236}">
                <a16:creationId xmlns:a16="http://schemas.microsoft.com/office/drawing/2014/main" id="{E2790878-7784-40E6-AA75-1E5B24524A20}"/>
              </a:ext>
            </a:extLst>
          </p:cNvPr>
          <p:cNvGrpSpPr/>
          <p:nvPr/>
        </p:nvGrpSpPr>
        <p:grpSpPr>
          <a:xfrm>
            <a:off x="333604" y="1372854"/>
            <a:ext cx="9932035" cy="4102207"/>
            <a:chOff x="-80247" y="1900238"/>
            <a:chExt cx="8828960" cy="4265612"/>
          </a:xfrm>
        </p:grpSpPr>
        <p:sp>
          <p:nvSpPr>
            <p:cNvPr id="7" name="Line 30">
              <a:extLst>
                <a:ext uri="{FF2B5EF4-FFF2-40B4-BE49-F238E27FC236}">
                  <a16:creationId xmlns:a16="http://schemas.microsoft.com/office/drawing/2014/main" id="{74E75AD3-9B6D-47BD-85EE-3A5D9ADEE31A}"/>
                </a:ext>
              </a:extLst>
            </p:cNvPr>
            <p:cNvSpPr>
              <a:spLocks noChangeShapeType="1"/>
            </p:cNvSpPr>
            <p:nvPr/>
          </p:nvSpPr>
          <p:spPr bwMode="auto">
            <a:xfrm>
              <a:off x="2103435" y="2995613"/>
              <a:ext cx="3856245" cy="0"/>
            </a:xfrm>
            <a:prstGeom prst="line">
              <a:avLst/>
            </a:prstGeom>
            <a:noFill/>
            <a:ln w="9525">
              <a:solidFill>
                <a:schemeClr val="accent1"/>
              </a:solidFill>
              <a:round/>
              <a:headEnd type="triangle" w="med" len="med"/>
              <a:tailEnd type="triangle" w="med" len="med"/>
            </a:ln>
          </p:spPr>
          <p:txBody>
            <a:bodyPr lIns="0" tIns="0" rIns="0" bIns="0"/>
            <a:lstStyle/>
            <a:p>
              <a:pPr defTabSz="685800">
                <a:defRPr/>
              </a:pPr>
              <a:endParaRPr lang="da-DK" sz="1400" noProof="0" dirty="0">
                <a:solidFill>
                  <a:srgbClr val="000000"/>
                </a:solidFill>
                <a:latin typeface="Verdana"/>
                <a:ea typeface="ＭＳ Ｐゴシック"/>
              </a:endParaRPr>
            </a:p>
          </p:txBody>
        </p:sp>
        <p:sp>
          <p:nvSpPr>
            <p:cNvPr id="8" name="Line 31">
              <a:extLst>
                <a:ext uri="{FF2B5EF4-FFF2-40B4-BE49-F238E27FC236}">
                  <a16:creationId xmlns:a16="http://schemas.microsoft.com/office/drawing/2014/main" id="{D6B08626-BD4D-4070-BFF1-EC77876EFC1B}"/>
                </a:ext>
              </a:extLst>
            </p:cNvPr>
            <p:cNvSpPr>
              <a:spLocks noChangeShapeType="1"/>
            </p:cNvSpPr>
            <p:nvPr/>
          </p:nvSpPr>
          <p:spPr bwMode="auto">
            <a:xfrm>
              <a:off x="5959680" y="2995613"/>
              <a:ext cx="2789033" cy="0"/>
            </a:xfrm>
            <a:prstGeom prst="line">
              <a:avLst/>
            </a:prstGeom>
            <a:noFill/>
            <a:ln w="9525">
              <a:solidFill>
                <a:schemeClr val="accent1"/>
              </a:solidFill>
              <a:round/>
              <a:headEnd type="triangle" w="med" len="med"/>
              <a:tailEnd type="triangle" w="med" len="med"/>
            </a:ln>
          </p:spPr>
          <p:txBody>
            <a:bodyPr lIns="0" tIns="0" rIns="0" bIns="0"/>
            <a:lstStyle/>
            <a:p>
              <a:pPr defTabSz="685800">
                <a:defRPr/>
              </a:pPr>
              <a:endParaRPr lang="da-DK" sz="1400" noProof="0" dirty="0">
                <a:solidFill>
                  <a:srgbClr val="000000"/>
                </a:solidFill>
                <a:latin typeface="Verdana"/>
                <a:ea typeface="ＭＳ Ｐゴシック"/>
              </a:endParaRPr>
            </a:p>
          </p:txBody>
        </p:sp>
        <p:sp>
          <p:nvSpPr>
            <p:cNvPr id="9" name="Rechteck 48">
              <a:extLst>
                <a:ext uri="{FF2B5EF4-FFF2-40B4-BE49-F238E27FC236}">
                  <a16:creationId xmlns:a16="http://schemas.microsoft.com/office/drawing/2014/main" id="{B1619B4F-CA53-4FAA-A1A9-4560A63B54E1}"/>
                </a:ext>
              </a:extLst>
            </p:cNvPr>
            <p:cNvSpPr/>
            <p:nvPr/>
          </p:nvSpPr>
          <p:spPr bwMode="auto">
            <a:xfrm>
              <a:off x="7108824" y="4079204"/>
              <a:ext cx="1639888" cy="553998"/>
            </a:xfrm>
            <a:prstGeom prst="rect">
              <a:avLst/>
            </a:prstGeom>
            <a:solidFill>
              <a:schemeClr val="accent2"/>
            </a:solidFill>
            <a:ln w="9525" algn="ctr">
              <a:noFill/>
              <a:miter lim="800000"/>
              <a:headEnd/>
              <a:tailEnd/>
            </a:ln>
          </p:spPr>
          <p:txBody>
            <a:bodyPr wrap="square" lIns="108014" tIns="54007" rIns="54007" bIns="54007" rtlCol="0" anchor="ctr">
              <a:noAutofit/>
            </a:bodyPr>
            <a:lstStyle/>
            <a:p>
              <a:pPr marL="128588" indent="-128588" defTabSz="685800">
                <a:buClr>
                  <a:srgbClr val="879BAA"/>
                </a:buClr>
                <a:buFont typeface="Arial" pitchFamily="34" charset="0"/>
                <a:buChar char="•"/>
                <a:defRPr/>
              </a:pPr>
              <a:endParaRPr lang="da-DK" sz="1400" noProof="0" dirty="0">
                <a:solidFill>
                  <a:srgbClr val="000000"/>
                </a:solidFill>
                <a:latin typeface="Verdana"/>
                <a:cs typeface="Arial" charset="0"/>
              </a:endParaRPr>
            </a:p>
          </p:txBody>
        </p:sp>
        <p:sp>
          <p:nvSpPr>
            <p:cNvPr id="10" name="Rechteck 49">
              <a:extLst>
                <a:ext uri="{FF2B5EF4-FFF2-40B4-BE49-F238E27FC236}">
                  <a16:creationId xmlns:a16="http://schemas.microsoft.com/office/drawing/2014/main" id="{BB61F9E5-7A9B-4E8A-808B-ABFBC4BB9A94}"/>
                </a:ext>
              </a:extLst>
            </p:cNvPr>
            <p:cNvSpPr/>
            <p:nvPr/>
          </p:nvSpPr>
          <p:spPr bwMode="auto">
            <a:xfrm>
              <a:off x="7108825" y="4829473"/>
              <a:ext cx="1639888" cy="553998"/>
            </a:xfrm>
            <a:prstGeom prst="rect">
              <a:avLst/>
            </a:prstGeom>
            <a:solidFill>
              <a:srgbClr val="FFFF00"/>
            </a:solidFill>
            <a:ln w="9525" algn="ctr">
              <a:noFill/>
              <a:miter lim="800000"/>
              <a:headEnd/>
              <a:tailEnd/>
            </a:ln>
          </p:spPr>
          <p:txBody>
            <a:bodyPr wrap="square" lIns="108014" tIns="54007" rIns="54007" bIns="54007" rtlCol="0" anchor="ctr">
              <a:noAutofit/>
            </a:bodyPr>
            <a:lstStyle/>
            <a:p>
              <a:pPr marL="128588" indent="-128588" defTabSz="685800">
                <a:buClr>
                  <a:srgbClr val="879BAA"/>
                </a:buClr>
                <a:buFont typeface="Arial" pitchFamily="34" charset="0"/>
                <a:buChar char="•"/>
                <a:defRPr/>
              </a:pPr>
              <a:endParaRPr lang="da-DK" sz="1400" noProof="0" dirty="0">
                <a:solidFill>
                  <a:srgbClr val="000000"/>
                </a:solidFill>
                <a:latin typeface="Verdana"/>
                <a:cs typeface="Arial" charset="0"/>
              </a:endParaRPr>
            </a:p>
          </p:txBody>
        </p:sp>
        <p:sp>
          <p:nvSpPr>
            <p:cNvPr id="11" name="Rechteck 50">
              <a:extLst>
                <a:ext uri="{FF2B5EF4-FFF2-40B4-BE49-F238E27FC236}">
                  <a16:creationId xmlns:a16="http://schemas.microsoft.com/office/drawing/2014/main" id="{7DD09636-B9E7-4A71-B10E-E9C41675240E}"/>
                </a:ext>
              </a:extLst>
            </p:cNvPr>
            <p:cNvSpPr/>
            <p:nvPr/>
          </p:nvSpPr>
          <p:spPr bwMode="auto">
            <a:xfrm>
              <a:off x="7090381" y="5593937"/>
              <a:ext cx="1639888" cy="553998"/>
            </a:xfrm>
            <a:prstGeom prst="rect">
              <a:avLst/>
            </a:prstGeom>
            <a:solidFill>
              <a:srgbClr val="FF0000"/>
            </a:solidFill>
            <a:ln w="9525" algn="ctr">
              <a:noFill/>
              <a:miter lim="800000"/>
              <a:headEnd/>
              <a:tailEnd/>
            </a:ln>
          </p:spPr>
          <p:txBody>
            <a:bodyPr wrap="square" lIns="108014" tIns="54007" rIns="54007" bIns="54007" rtlCol="0" anchor="ctr">
              <a:noAutofit/>
            </a:bodyPr>
            <a:lstStyle/>
            <a:p>
              <a:pPr marL="128588" indent="-128588" defTabSz="685800">
                <a:buClr>
                  <a:srgbClr val="879BAA"/>
                </a:buClr>
                <a:buFont typeface="Arial" pitchFamily="34" charset="0"/>
                <a:buChar char="•"/>
                <a:defRPr/>
              </a:pPr>
              <a:endParaRPr lang="da-DK" sz="1400" noProof="0" dirty="0">
                <a:solidFill>
                  <a:srgbClr val="000000"/>
                </a:solidFill>
                <a:latin typeface="Verdana"/>
                <a:cs typeface="Arial" charset="0"/>
              </a:endParaRPr>
            </a:p>
          </p:txBody>
        </p:sp>
        <p:sp>
          <p:nvSpPr>
            <p:cNvPr id="12" name="Text Box 10">
              <a:extLst>
                <a:ext uri="{FF2B5EF4-FFF2-40B4-BE49-F238E27FC236}">
                  <a16:creationId xmlns:a16="http://schemas.microsoft.com/office/drawing/2014/main" id="{6EAACD4A-8A1F-48A4-94DD-145F8A696478}"/>
                </a:ext>
              </a:extLst>
            </p:cNvPr>
            <p:cNvSpPr txBox="1">
              <a:spLocks noChangeArrowheads="1"/>
            </p:cNvSpPr>
            <p:nvPr/>
          </p:nvSpPr>
          <p:spPr bwMode="auto">
            <a:xfrm>
              <a:off x="1160068" y="2289403"/>
              <a:ext cx="820783" cy="224026"/>
            </a:xfrm>
            <a:prstGeom prst="rect">
              <a:avLst/>
            </a:prstGeom>
            <a:solidFill>
              <a:schemeClr val="bg1"/>
            </a:solidFill>
            <a:ln w="9525">
              <a:noFill/>
              <a:miter lim="800000"/>
              <a:headEnd/>
              <a:tailEnd/>
            </a:ln>
          </p:spPr>
          <p:txBody>
            <a:bodyPr wrap="none" lIns="0" tIns="0" rIns="0" bIns="0">
              <a:spAutoFit/>
            </a:bodyPr>
            <a:lstStyle/>
            <a:p>
              <a:pPr algn="r" defTabSz="685800">
                <a:defRPr/>
              </a:pPr>
              <a:r>
                <a:rPr lang="da-DK" sz="1400" b="1" dirty="0" err="1"/>
                <a:t>Ist‑Zustand</a:t>
              </a:r>
              <a:endParaRPr lang="da-DK" sz="1400" b="1" noProof="0" dirty="0">
                <a:solidFill>
                  <a:srgbClr val="000000"/>
                </a:solidFill>
                <a:ea typeface="ＭＳ Ｐゴシック"/>
              </a:endParaRPr>
            </a:p>
          </p:txBody>
        </p:sp>
        <p:sp>
          <p:nvSpPr>
            <p:cNvPr id="13" name="Text Box 11">
              <a:extLst>
                <a:ext uri="{FF2B5EF4-FFF2-40B4-BE49-F238E27FC236}">
                  <a16:creationId xmlns:a16="http://schemas.microsoft.com/office/drawing/2014/main" id="{C290E51E-BC4B-4EE8-B7F7-72AB4A90E044}"/>
                </a:ext>
              </a:extLst>
            </p:cNvPr>
            <p:cNvSpPr txBox="1">
              <a:spLocks noChangeArrowheads="1"/>
            </p:cNvSpPr>
            <p:nvPr/>
          </p:nvSpPr>
          <p:spPr bwMode="auto">
            <a:xfrm>
              <a:off x="1060744" y="3397478"/>
              <a:ext cx="910556" cy="224026"/>
            </a:xfrm>
            <a:prstGeom prst="rect">
              <a:avLst/>
            </a:prstGeom>
            <a:solidFill>
              <a:schemeClr val="bg1"/>
            </a:solidFill>
            <a:ln w="9525">
              <a:noFill/>
              <a:miter lim="800000"/>
              <a:headEnd/>
              <a:tailEnd/>
            </a:ln>
          </p:spPr>
          <p:txBody>
            <a:bodyPr wrap="none" lIns="0" tIns="0" rIns="0" bIns="0">
              <a:spAutoFit/>
            </a:bodyPr>
            <a:lstStyle/>
            <a:p>
              <a:pPr algn="r" defTabSz="685800">
                <a:defRPr/>
              </a:pPr>
              <a:r>
                <a:rPr lang="da-DK" sz="1400" b="1" dirty="0"/>
                <a:t>Soll‑</a:t>
              </a:r>
              <a:r>
                <a:rPr lang="da-DK" sz="1400" b="1" dirty="0" err="1"/>
                <a:t>Zustand</a:t>
              </a:r>
              <a:endParaRPr lang="da-DK" sz="1400" b="1" noProof="0" dirty="0">
                <a:solidFill>
                  <a:srgbClr val="000000"/>
                </a:solidFill>
                <a:ea typeface="ＭＳ Ｐゴシック"/>
              </a:endParaRPr>
            </a:p>
          </p:txBody>
        </p:sp>
        <p:sp>
          <p:nvSpPr>
            <p:cNvPr id="14" name="Text Box 20">
              <a:extLst>
                <a:ext uri="{FF2B5EF4-FFF2-40B4-BE49-F238E27FC236}">
                  <a16:creationId xmlns:a16="http://schemas.microsoft.com/office/drawing/2014/main" id="{417FDCAD-40BD-45D3-8F71-E3E951004AF8}"/>
                </a:ext>
              </a:extLst>
            </p:cNvPr>
            <p:cNvSpPr txBox="1">
              <a:spLocks noChangeArrowheads="1"/>
            </p:cNvSpPr>
            <p:nvPr/>
          </p:nvSpPr>
          <p:spPr bwMode="auto">
            <a:xfrm>
              <a:off x="-80247" y="4835591"/>
              <a:ext cx="500705" cy="439155"/>
            </a:xfrm>
            <a:prstGeom prst="rect">
              <a:avLst/>
            </a:prstGeom>
            <a:solidFill>
              <a:srgbClr val="FFFF00"/>
            </a:solidFill>
            <a:ln>
              <a:noFill/>
            </a:ln>
            <a:effectLst/>
          </p:spPr>
          <p:txBody>
            <a:bodyPr vert="horz" wrap="square" lIns="81000" tIns="40500" rIns="81000" bIns="40500" numCol="1" anchor="ctr" anchorCtr="0" compatLnSpc="1">
              <a:prstTxWarp prst="textNoShape">
                <a:avLst/>
              </a:prstTxWarp>
            </a:bodyPr>
            <a:lstStyle>
              <a:defPPr>
                <a:defRPr lang="en-US"/>
              </a:defPPr>
              <a:lvl1pPr marL="0" marR="0" lvl="0" indent="0" algn="ctr" defTabSz="914400" eaLnBrk="1" latinLnBrk="0" hangingPunct="1">
                <a:lnSpc>
                  <a:spcPct val="100000"/>
                </a:lnSpc>
                <a:buClrTx/>
                <a:buSzTx/>
                <a:buFontTx/>
                <a:buNone/>
                <a:tabLst/>
                <a:defRPr kumimoji="0" sz="1800" b="0" i="0" u="none" strike="noStrike" cap="none" normalizeH="0" baseline="0">
                  <a:ln>
                    <a:noFill/>
                  </a:ln>
                  <a:effectLst/>
                  <a:latin typeface="Arial" pitchFamily="34" charset="0"/>
                  <a:cs typeface="Arial" pitchFamily="34" charset="0"/>
                </a:defRPr>
              </a:lvl1pPr>
            </a:lstStyle>
            <a:p>
              <a:pPr defTabSz="685800">
                <a:defRPr/>
              </a:pPr>
              <a:r>
                <a:rPr lang="da-DK" sz="1400" b="1" noProof="0" dirty="0">
                  <a:solidFill>
                    <a:prstClr val="black"/>
                  </a:solidFill>
                </a:rPr>
                <a:t>B</a:t>
              </a:r>
            </a:p>
          </p:txBody>
        </p:sp>
        <p:sp>
          <p:nvSpPr>
            <p:cNvPr id="15" name="Text Box 22">
              <a:extLst>
                <a:ext uri="{FF2B5EF4-FFF2-40B4-BE49-F238E27FC236}">
                  <a16:creationId xmlns:a16="http://schemas.microsoft.com/office/drawing/2014/main" id="{8051E93E-EF32-4463-8E3F-576AC29C448B}"/>
                </a:ext>
              </a:extLst>
            </p:cNvPr>
            <p:cNvSpPr txBox="1">
              <a:spLocks noChangeArrowheads="1"/>
            </p:cNvSpPr>
            <p:nvPr/>
          </p:nvSpPr>
          <p:spPr bwMode="auto">
            <a:xfrm>
              <a:off x="-71133" y="5543988"/>
              <a:ext cx="500705" cy="441802"/>
            </a:xfrm>
            <a:prstGeom prst="rect">
              <a:avLst/>
            </a:prstGeom>
            <a:solidFill>
              <a:srgbClr val="FF0000"/>
            </a:solidFill>
            <a:ln>
              <a:noFill/>
            </a:ln>
            <a:effectLst/>
          </p:spPr>
          <p:txBody>
            <a:bodyPr vert="horz" wrap="square" lIns="81000" tIns="40500" rIns="81000" bIns="40500" numCol="1" anchor="ctr" anchorCtr="0" compatLnSpc="1">
              <a:prstTxWarp prst="textNoShape">
                <a:avLst/>
              </a:prstTxWarp>
            </a:bodyPr>
            <a:lstStyle>
              <a:defPPr>
                <a:defRPr lang="en-US"/>
              </a:defPPr>
              <a:lvl1pPr marL="0" marR="0" lvl="0" indent="0" algn="ctr" defTabSz="914400" eaLnBrk="1" latinLnBrk="0" hangingPunct="1">
                <a:lnSpc>
                  <a:spcPct val="100000"/>
                </a:lnSpc>
                <a:buClrTx/>
                <a:buSzTx/>
                <a:buFontTx/>
                <a:buNone/>
                <a:tabLst/>
                <a:defRPr kumimoji="0" sz="1800" b="0" i="0" u="none" strike="noStrike" cap="none" normalizeH="0" baseline="0">
                  <a:ln>
                    <a:noFill/>
                  </a:ln>
                  <a:effectLst/>
                  <a:latin typeface="Arial" pitchFamily="34" charset="0"/>
                  <a:cs typeface="Arial" pitchFamily="34" charset="0"/>
                </a:defRPr>
              </a:lvl1pPr>
            </a:lstStyle>
            <a:p>
              <a:pPr defTabSz="685800">
                <a:defRPr/>
              </a:pPr>
              <a:r>
                <a:rPr lang="da-DK" sz="1400" b="1" noProof="0" dirty="0">
                  <a:solidFill>
                    <a:prstClr val="white"/>
                  </a:solidFill>
                </a:rPr>
                <a:t>C</a:t>
              </a:r>
            </a:p>
          </p:txBody>
        </p:sp>
        <p:sp>
          <p:nvSpPr>
            <p:cNvPr id="16" name="Text Box 23">
              <a:extLst>
                <a:ext uri="{FF2B5EF4-FFF2-40B4-BE49-F238E27FC236}">
                  <a16:creationId xmlns:a16="http://schemas.microsoft.com/office/drawing/2014/main" id="{48BF0014-2A1A-4389-A6E5-48745FCDDA8C}"/>
                </a:ext>
              </a:extLst>
            </p:cNvPr>
            <p:cNvSpPr txBox="1">
              <a:spLocks noChangeArrowheads="1"/>
            </p:cNvSpPr>
            <p:nvPr/>
          </p:nvSpPr>
          <p:spPr bwMode="auto">
            <a:xfrm>
              <a:off x="539750" y="4179490"/>
              <a:ext cx="1742263" cy="448051"/>
            </a:xfrm>
            <a:prstGeom prst="rect">
              <a:avLst/>
            </a:prstGeom>
            <a:noFill/>
            <a:ln w="9525">
              <a:noFill/>
              <a:miter lim="800000"/>
              <a:headEnd/>
              <a:tailEnd/>
            </a:ln>
          </p:spPr>
          <p:txBody>
            <a:bodyPr wrap="square" lIns="0" tIns="0" rIns="0" bIns="0">
              <a:spAutoFit/>
            </a:bodyPr>
            <a:lstStyle/>
            <a:p>
              <a:pPr defTabSz="685800">
                <a:defRPr/>
              </a:pPr>
              <a:r>
                <a:rPr lang="da-DK" sz="1400" b="1" dirty="0" err="1"/>
                <a:t>Wertschöpfende</a:t>
              </a:r>
              <a:r>
                <a:rPr lang="da-DK" sz="1400" b="1" dirty="0"/>
                <a:t> </a:t>
              </a:r>
              <a:r>
                <a:rPr lang="da-DK" sz="1400" b="1" dirty="0" err="1"/>
                <a:t>Prozesse</a:t>
              </a:r>
              <a:endParaRPr lang="da-DK" sz="1400" b="1" noProof="0" dirty="0">
                <a:solidFill>
                  <a:srgbClr val="000000"/>
                </a:solidFill>
                <a:ea typeface="ＭＳ Ｐゴシック"/>
              </a:endParaRPr>
            </a:p>
          </p:txBody>
        </p:sp>
        <p:sp>
          <p:nvSpPr>
            <p:cNvPr id="17" name="Text Box 24">
              <a:extLst>
                <a:ext uri="{FF2B5EF4-FFF2-40B4-BE49-F238E27FC236}">
                  <a16:creationId xmlns:a16="http://schemas.microsoft.com/office/drawing/2014/main" id="{A955310A-06AA-46B6-97C4-51573EE8E600}"/>
                </a:ext>
              </a:extLst>
            </p:cNvPr>
            <p:cNvSpPr txBox="1">
              <a:spLocks noChangeArrowheads="1"/>
            </p:cNvSpPr>
            <p:nvPr/>
          </p:nvSpPr>
          <p:spPr bwMode="auto">
            <a:xfrm>
              <a:off x="-71133" y="4160270"/>
              <a:ext cx="491591" cy="439156"/>
            </a:xfrm>
            <a:prstGeom prst="rect">
              <a:avLst/>
            </a:prstGeom>
            <a:solidFill>
              <a:schemeClr val="accent2"/>
            </a:solidFill>
            <a:ln>
              <a:noFill/>
            </a:ln>
            <a:effectLst/>
          </p:spPr>
          <p:txBody>
            <a:bodyPr vert="horz" wrap="square" lIns="81000" tIns="40500" rIns="81000" bIns="40500" numCol="1" anchor="ctr" anchorCtr="0" compatLnSpc="1">
              <a:prstTxWarp prst="textNoShape">
                <a:avLst/>
              </a:prstTxWarp>
            </a:bodyPr>
            <a:lstStyle>
              <a:defPPr>
                <a:defRPr lang="en-US"/>
              </a:defPPr>
              <a:lvl1pPr marL="0" marR="0" lvl="0" indent="0" algn="ctr" defTabSz="914400" eaLnBrk="1" latinLnBrk="0" hangingPunct="1">
                <a:lnSpc>
                  <a:spcPct val="100000"/>
                </a:lnSpc>
                <a:buClrTx/>
                <a:buSzTx/>
                <a:buFontTx/>
                <a:buNone/>
                <a:tabLst/>
                <a:defRPr kumimoji="0" sz="1800" b="0" i="0" u="none" strike="noStrike" cap="none" normalizeH="0" baseline="0">
                  <a:ln>
                    <a:noFill/>
                  </a:ln>
                  <a:effectLst/>
                  <a:latin typeface="Arial" pitchFamily="34" charset="0"/>
                  <a:cs typeface="Arial" pitchFamily="34" charset="0"/>
                </a:defRPr>
              </a:lvl1pPr>
            </a:lstStyle>
            <a:p>
              <a:pPr defTabSz="685800">
                <a:defRPr/>
              </a:pPr>
              <a:r>
                <a:rPr lang="da-DK" sz="1400" b="1" noProof="0" dirty="0">
                  <a:solidFill>
                    <a:prstClr val="white"/>
                  </a:solidFill>
                </a:rPr>
                <a:t>A</a:t>
              </a:r>
            </a:p>
          </p:txBody>
        </p:sp>
        <p:sp>
          <p:nvSpPr>
            <p:cNvPr id="18" name="Text Box 25">
              <a:extLst>
                <a:ext uri="{FF2B5EF4-FFF2-40B4-BE49-F238E27FC236}">
                  <a16:creationId xmlns:a16="http://schemas.microsoft.com/office/drawing/2014/main" id="{8A4756E5-13BE-4BC1-B58A-CBCE724DF1D7}"/>
                </a:ext>
              </a:extLst>
            </p:cNvPr>
            <p:cNvSpPr txBox="1">
              <a:spLocks noChangeArrowheads="1"/>
            </p:cNvSpPr>
            <p:nvPr/>
          </p:nvSpPr>
          <p:spPr bwMode="auto">
            <a:xfrm>
              <a:off x="564492" y="4797315"/>
              <a:ext cx="1314293" cy="672077"/>
            </a:xfrm>
            <a:prstGeom prst="rect">
              <a:avLst/>
            </a:prstGeom>
            <a:noFill/>
            <a:ln w="9525">
              <a:noFill/>
              <a:miter lim="800000"/>
              <a:headEnd/>
              <a:tailEnd/>
            </a:ln>
          </p:spPr>
          <p:txBody>
            <a:bodyPr wrap="square" lIns="0" tIns="0" rIns="0" bIns="0">
              <a:spAutoFit/>
            </a:bodyPr>
            <a:lstStyle/>
            <a:p>
              <a:pPr defTabSz="685800">
                <a:defRPr/>
              </a:pPr>
              <a:r>
                <a:rPr lang="da-DK" sz="1400" b="1" dirty="0" err="1"/>
                <a:t>Nicht</a:t>
              </a:r>
              <a:r>
                <a:rPr lang="da-DK" sz="1400" b="1" dirty="0"/>
                <a:t> </a:t>
              </a:r>
              <a:r>
                <a:rPr lang="da-DK" sz="1400" b="1" dirty="0" err="1"/>
                <a:t>wertschöpfende</a:t>
              </a:r>
              <a:r>
                <a:rPr lang="da-DK" sz="1400" b="1" dirty="0"/>
                <a:t> </a:t>
              </a:r>
              <a:r>
                <a:rPr lang="da-DK" sz="1400" b="1" dirty="0" err="1"/>
                <a:t>Prozesse</a:t>
              </a:r>
              <a:endParaRPr lang="da-DK" sz="1400" b="1" noProof="0" dirty="0">
                <a:solidFill>
                  <a:srgbClr val="000000"/>
                </a:solidFill>
                <a:ea typeface="ＭＳ Ｐゴシック"/>
              </a:endParaRPr>
            </a:p>
          </p:txBody>
        </p:sp>
        <p:sp>
          <p:nvSpPr>
            <p:cNvPr id="19" name="Text Box 26">
              <a:extLst>
                <a:ext uri="{FF2B5EF4-FFF2-40B4-BE49-F238E27FC236}">
                  <a16:creationId xmlns:a16="http://schemas.microsoft.com/office/drawing/2014/main" id="{C17798C3-EF12-4D3F-A94F-2825AAA82CD1}"/>
                </a:ext>
              </a:extLst>
            </p:cNvPr>
            <p:cNvSpPr txBox="1">
              <a:spLocks noChangeArrowheads="1"/>
            </p:cNvSpPr>
            <p:nvPr/>
          </p:nvSpPr>
          <p:spPr bwMode="auto">
            <a:xfrm>
              <a:off x="614716" y="5574088"/>
              <a:ext cx="1213846" cy="448051"/>
            </a:xfrm>
            <a:prstGeom prst="rect">
              <a:avLst/>
            </a:prstGeom>
            <a:noFill/>
            <a:ln w="9525">
              <a:noFill/>
              <a:miter lim="800000"/>
              <a:headEnd/>
              <a:tailEnd/>
            </a:ln>
          </p:spPr>
          <p:txBody>
            <a:bodyPr wrap="none" lIns="0" tIns="0" rIns="0" bIns="0">
              <a:spAutoFit/>
            </a:bodyPr>
            <a:lstStyle/>
            <a:p>
              <a:pPr defTabSz="685800">
                <a:defRPr/>
              </a:pPr>
              <a:r>
                <a:rPr lang="da-DK" sz="1400" b="1" dirty="0" err="1"/>
                <a:t>Verschwendung</a:t>
              </a:r>
              <a:r>
                <a:rPr lang="da-DK" sz="1400" b="1" dirty="0"/>
                <a:t> </a:t>
              </a:r>
            </a:p>
            <a:p>
              <a:pPr defTabSz="685800">
                <a:defRPr/>
              </a:pPr>
              <a:r>
                <a:rPr lang="da-DK" sz="1400" b="1" dirty="0"/>
                <a:t>(‚</a:t>
              </a:r>
              <a:r>
                <a:rPr lang="da-DK" sz="1400" b="1" dirty="0" err="1"/>
                <a:t>Muda</a:t>
              </a:r>
              <a:r>
                <a:rPr lang="da-DK" sz="1400" b="1" dirty="0"/>
                <a:t>‘)</a:t>
              </a:r>
              <a:endParaRPr lang="da-DK" sz="1400" b="1" noProof="0" dirty="0">
                <a:solidFill>
                  <a:srgbClr val="000000"/>
                </a:solidFill>
                <a:ea typeface="ＭＳ Ｐゴシック"/>
              </a:endParaRPr>
            </a:p>
          </p:txBody>
        </p:sp>
        <p:sp>
          <p:nvSpPr>
            <p:cNvPr id="20" name="Text Box 27">
              <a:extLst>
                <a:ext uri="{FF2B5EF4-FFF2-40B4-BE49-F238E27FC236}">
                  <a16:creationId xmlns:a16="http://schemas.microsoft.com/office/drawing/2014/main" id="{8A0697CD-E8CC-42B6-9CAB-3827E954DBCF}"/>
                </a:ext>
              </a:extLst>
            </p:cNvPr>
            <p:cNvSpPr txBox="1">
              <a:spLocks noChangeArrowheads="1"/>
            </p:cNvSpPr>
            <p:nvPr/>
          </p:nvSpPr>
          <p:spPr bwMode="auto">
            <a:xfrm>
              <a:off x="2023950" y="4121733"/>
              <a:ext cx="5844430" cy="576066"/>
            </a:xfrm>
            <a:prstGeom prst="rect">
              <a:avLst/>
            </a:prstGeom>
            <a:noFill/>
            <a:ln w="9525">
              <a:noFill/>
              <a:miter lim="800000"/>
              <a:headEnd/>
              <a:tailEnd/>
            </a:ln>
          </p:spPr>
          <p:txBody>
            <a:bodyPr wrap="square" lIns="0" tIns="0" rIns="0" bIns="0">
              <a:spAutoFit/>
            </a:bodyPr>
            <a:lstStyle/>
            <a:p>
              <a:r>
                <a:rPr lang="de-DE" sz="1200" dirty="0"/>
                <a:t>Zusätzlichen Nutzen für den Kunden schaffen</a:t>
              </a:r>
            </a:p>
            <a:p>
              <a:r>
                <a:rPr lang="de-DE" sz="1200" dirty="0"/>
                <a:t>Der Kunde bezahlt für diese Aktivitäten</a:t>
              </a:r>
            </a:p>
            <a:p>
              <a:r>
                <a:rPr lang="de-DE" sz="1200" b="1" dirty="0"/>
                <a:t>Beispiel: </a:t>
              </a:r>
              <a:r>
                <a:rPr lang="de-DE" sz="1200" dirty="0"/>
                <a:t>Das Anbringen von Kundenetiketten während der Produktion</a:t>
              </a:r>
              <a:r>
                <a:rPr lang="de-DE" sz="1200" b="1" dirty="0"/>
                <a:t>.</a:t>
              </a:r>
            </a:p>
          </p:txBody>
        </p:sp>
        <p:sp>
          <p:nvSpPr>
            <p:cNvPr id="21" name="Rectangle 37">
              <a:extLst>
                <a:ext uri="{FF2B5EF4-FFF2-40B4-BE49-F238E27FC236}">
                  <a16:creationId xmlns:a16="http://schemas.microsoft.com/office/drawing/2014/main" id="{3EFD2B07-FEA4-49BD-A65A-8C30836876F3}"/>
                </a:ext>
              </a:extLst>
            </p:cNvPr>
            <p:cNvSpPr>
              <a:spLocks noChangeArrowheads="1"/>
            </p:cNvSpPr>
            <p:nvPr/>
          </p:nvSpPr>
          <p:spPr bwMode="auto">
            <a:xfrm>
              <a:off x="7482753" y="4224189"/>
              <a:ext cx="892032" cy="224026"/>
            </a:xfrm>
            <a:prstGeom prst="rect">
              <a:avLst/>
            </a:prstGeom>
            <a:noFill/>
            <a:ln w="9525">
              <a:noFill/>
              <a:miter lim="800000"/>
              <a:headEnd/>
              <a:tailEnd/>
            </a:ln>
          </p:spPr>
          <p:txBody>
            <a:bodyPr wrap="none" lIns="0" tIns="0" rIns="0" bIns="0" anchor="ctr">
              <a:spAutoFit/>
            </a:bodyPr>
            <a:lstStyle/>
            <a:p>
              <a:pPr algn="ctr" defTabSz="685800">
                <a:defRPr/>
              </a:pPr>
              <a:r>
                <a:rPr lang="da-DK" sz="1400" b="1" dirty="0" err="1">
                  <a:solidFill>
                    <a:schemeClr val="bg1"/>
                  </a:solidFill>
                </a:rPr>
                <a:t>Beibehalten</a:t>
              </a:r>
              <a:endParaRPr lang="da-DK" sz="1400" b="1" noProof="0" dirty="0">
                <a:solidFill>
                  <a:schemeClr val="bg1"/>
                </a:solidFill>
                <a:ea typeface="ＭＳ Ｐゴシック"/>
              </a:endParaRPr>
            </a:p>
          </p:txBody>
        </p:sp>
        <p:sp>
          <p:nvSpPr>
            <p:cNvPr id="22" name="Rectangle 38">
              <a:extLst>
                <a:ext uri="{FF2B5EF4-FFF2-40B4-BE49-F238E27FC236}">
                  <a16:creationId xmlns:a16="http://schemas.microsoft.com/office/drawing/2014/main" id="{95043B49-8A21-4ADF-B627-ECF968A64D61}"/>
                </a:ext>
              </a:extLst>
            </p:cNvPr>
            <p:cNvSpPr>
              <a:spLocks noChangeArrowheads="1"/>
            </p:cNvSpPr>
            <p:nvPr/>
          </p:nvSpPr>
          <p:spPr bwMode="auto">
            <a:xfrm>
              <a:off x="7538498" y="4994974"/>
              <a:ext cx="850707" cy="224026"/>
            </a:xfrm>
            <a:prstGeom prst="rect">
              <a:avLst/>
            </a:prstGeom>
            <a:noFill/>
            <a:ln w="9525">
              <a:noFill/>
              <a:miter lim="800000"/>
              <a:headEnd/>
              <a:tailEnd/>
            </a:ln>
          </p:spPr>
          <p:txBody>
            <a:bodyPr wrap="none" lIns="0" tIns="0" rIns="0" bIns="0" anchor="ctr">
              <a:spAutoFit/>
            </a:bodyPr>
            <a:lstStyle/>
            <a:p>
              <a:pPr algn="ctr" defTabSz="685800">
                <a:defRPr/>
              </a:pPr>
              <a:r>
                <a:rPr lang="da-DK" sz="1400" b="1" dirty="0" err="1"/>
                <a:t>Reduzieren</a:t>
              </a:r>
              <a:endParaRPr lang="da-DK" sz="1400" b="1" noProof="0" dirty="0">
                <a:solidFill>
                  <a:srgbClr val="000000"/>
                </a:solidFill>
                <a:ea typeface="ＭＳ Ｐゴシック"/>
              </a:endParaRPr>
            </a:p>
          </p:txBody>
        </p:sp>
        <p:sp>
          <p:nvSpPr>
            <p:cNvPr id="23" name="Rectangle 39">
              <a:extLst>
                <a:ext uri="{FF2B5EF4-FFF2-40B4-BE49-F238E27FC236}">
                  <a16:creationId xmlns:a16="http://schemas.microsoft.com/office/drawing/2014/main" id="{525962E3-F58F-4EDB-974C-7336DA5AB872}"/>
                </a:ext>
              </a:extLst>
            </p:cNvPr>
            <p:cNvSpPr>
              <a:spLocks noChangeArrowheads="1"/>
            </p:cNvSpPr>
            <p:nvPr/>
          </p:nvSpPr>
          <p:spPr bwMode="auto">
            <a:xfrm>
              <a:off x="7536361" y="5760420"/>
              <a:ext cx="854982" cy="224026"/>
            </a:xfrm>
            <a:prstGeom prst="rect">
              <a:avLst/>
            </a:prstGeom>
            <a:noFill/>
            <a:ln w="9525">
              <a:noFill/>
              <a:miter lim="800000"/>
              <a:headEnd/>
              <a:tailEnd/>
            </a:ln>
          </p:spPr>
          <p:txBody>
            <a:bodyPr wrap="none" lIns="0" tIns="0" rIns="0" bIns="0" anchor="ctr">
              <a:spAutoFit/>
            </a:bodyPr>
            <a:lstStyle/>
            <a:p>
              <a:pPr algn="ctr" defTabSz="685800">
                <a:defRPr/>
              </a:pPr>
              <a:r>
                <a:rPr lang="da-DK" sz="1400" b="1" noProof="0" dirty="0" err="1">
                  <a:solidFill>
                    <a:prstClr val="white"/>
                  </a:solidFill>
                  <a:ea typeface="ＭＳ Ｐゴシック"/>
                </a:rPr>
                <a:t>Eliminieren</a:t>
              </a:r>
              <a:endParaRPr lang="da-DK" sz="1400" b="1" noProof="0" dirty="0">
                <a:solidFill>
                  <a:prstClr val="white"/>
                </a:solidFill>
                <a:ea typeface="ＭＳ Ｐゴシック"/>
              </a:endParaRPr>
            </a:p>
          </p:txBody>
        </p:sp>
        <p:sp>
          <p:nvSpPr>
            <p:cNvPr id="24" name="AutoShape 14">
              <a:extLst>
                <a:ext uri="{FF2B5EF4-FFF2-40B4-BE49-F238E27FC236}">
                  <a16:creationId xmlns:a16="http://schemas.microsoft.com/office/drawing/2014/main" id="{C116701F-A436-43EC-BCC5-76737DA81E2B}"/>
                </a:ext>
              </a:extLst>
            </p:cNvPr>
            <p:cNvSpPr>
              <a:spLocks noChangeArrowheads="1"/>
            </p:cNvSpPr>
            <p:nvPr/>
          </p:nvSpPr>
          <p:spPr bwMode="auto">
            <a:xfrm>
              <a:off x="3618955" y="2187575"/>
              <a:ext cx="3392067" cy="409575"/>
            </a:xfrm>
            <a:prstGeom prst="chevron">
              <a:avLst>
                <a:gd name="adj" fmla="val 12397"/>
              </a:avLst>
            </a:prstGeom>
            <a:solidFill>
              <a:srgbClr val="FFFF00"/>
            </a:solidFill>
            <a:ln>
              <a:noFill/>
            </a:ln>
            <a:effectLst/>
          </p:spPr>
          <p:txBody>
            <a:bodyPr vert="horz" wrap="square" lIns="81000" tIns="40500" rIns="81000" bIns="40500" numCol="1" anchor="ctr" anchorCtr="0" compatLnSpc="1">
              <a:prstTxWarp prst="textNoShape">
                <a:avLst/>
              </a:prstTxWarp>
            </a:bodyPr>
            <a:lstStyle/>
            <a:p>
              <a:pPr algn="ctr" defTabSz="685800">
                <a:defRPr/>
              </a:pPr>
              <a:r>
                <a:rPr lang="da-DK" sz="1400" b="1" noProof="0" dirty="0">
                  <a:solidFill>
                    <a:prstClr val="black"/>
                  </a:solidFill>
                  <a:latin typeface="Arial" pitchFamily="34" charset="0"/>
                  <a:cs typeface="Arial" pitchFamily="34" charset="0"/>
                </a:rPr>
                <a:t>B</a:t>
              </a:r>
            </a:p>
          </p:txBody>
        </p:sp>
        <p:sp>
          <p:nvSpPr>
            <p:cNvPr id="25" name="AutoShape 15">
              <a:extLst>
                <a:ext uri="{FF2B5EF4-FFF2-40B4-BE49-F238E27FC236}">
                  <a16:creationId xmlns:a16="http://schemas.microsoft.com/office/drawing/2014/main" id="{3CAE3596-F09C-4DFC-A283-118E4E0FD519}"/>
                </a:ext>
              </a:extLst>
            </p:cNvPr>
            <p:cNvSpPr>
              <a:spLocks noChangeArrowheads="1"/>
            </p:cNvSpPr>
            <p:nvPr/>
          </p:nvSpPr>
          <p:spPr bwMode="auto">
            <a:xfrm>
              <a:off x="7011022" y="2193925"/>
              <a:ext cx="1737691" cy="403225"/>
            </a:xfrm>
            <a:prstGeom prst="chevron">
              <a:avLst>
                <a:gd name="adj" fmla="val 13815"/>
              </a:avLst>
            </a:prstGeom>
            <a:solidFill>
              <a:srgbClr val="FF0000"/>
            </a:solidFill>
            <a:ln>
              <a:noFill/>
            </a:ln>
            <a:effectLst/>
          </p:spPr>
          <p:txBody>
            <a:bodyPr vert="horz" wrap="square" lIns="81000" tIns="40500" rIns="81000" bIns="40500" numCol="1" anchor="ctr" anchorCtr="0" compatLnSpc="1">
              <a:prstTxWarp prst="textNoShape">
                <a:avLst/>
              </a:prstTxWarp>
            </a:bodyPr>
            <a:lstStyle/>
            <a:p>
              <a:pPr algn="ctr" defTabSz="685800">
                <a:defRPr/>
              </a:pPr>
              <a:r>
                <a:rPr lang="da-DK" sz="1400" b="1" noProof="0" dirty="0">
                  <a:solidFill>
                    <a:prstClr val="white"/>
                  </a:solidFill>
                  <a:latin typeface="Arial" pitchFamily="34" charset="0"/>
                  <a:cs typeface="Arial" pitchFamily="34" charset="0"/>
                </a:rPr>
                <a:t>C</a:t>
              </a:r>
            </a:p>
          </p:txBody>
        </p:sp>
        <p:sp>
          <p:nvSpPr>
            <p:cNvPr id="26" name="Text Box 32">
              <a:extLst>
                <a:ext uri="{FF2B5EF4-FFF2-40B4-BE49-F238E27FC236}">
                  <a16:creationId xmlns:a16="http://schemas.microsoft.com/office/drawing/2014/main" id="{03975431-0552-4762-9099-5EC152BDBE46}"/>
                </a:ext>
              </a:extLst>
            </p:cNvPr>
            <p:cNvSpPr txBox="1">
              <a:spLocks noChangeArrowheads="1"/>
            </p:cNvSpPr>
            <p:nvPr/>
          </p:nvSpPr>
          <p:spPr bwMode="auto">
            <a:xfrm>
              <a:off x="6969192" y="2886075"/>
              <a:ext cx="1737061" cy="224026"/>
            </a:xfrm>
            <a:prstGeom prst="rect">
              <a:avLst/>
            </a:prstGeom>
            <a:solidFill>
              <a:schemeClr val="bg1"/>
            </a:solidFill>
            <a:ln w="9525">
              <a:noFill/>
              <a:miter lim="800000"/>
              <a:headEnd/>
              <a:tailEnd/>
            </a:ln>
          </p:spPr>
          <p:txBody>
            <a:bodyPr wrap="none" lIns="27000" tIns="0" rIns="27000" bIns="0">
              <a:spAutoFit/>
            </a:bodyPr>
            <a:lstStyle/>
            <a:p>
              <a:pPr defTabSz="685800">
                <a:defRPr/>
              </a:pPr>
              <a:r>
                <a:rPr lang="da-DK" sz="1400" b="1" dirty="0" err="1"/>
                <a:t>Optimierungspotenzial</a:t>
              </a:r>
              <a:endParaRPr lang="da-DK" sz="1400" b="1" noProof="0" dirty="0">
                <a:solidFill>
                  <a:prstClr val="black"/>
                </a:solidFill>
                <a:ea typeface="ＭＳ Ｐゴシック"/>
              </a:endParaRPr>
            </a:p>
          </p:txBody>
        </p:sp>
        <p:sp>
          <p:nvSpPr>
            <p:cNvPr id="27" name="Text Box 33">
              <a:extLst>
                <a:ext uri="{FF2B5EF4-FFF2-40B4-BE49-F238E27FC236}">
                  <a16:creationId xmlns:a16="http://schemas.microsoft.com/office/drawing/2014/main" id="{0795F133-53CB-4DEB-AE13-00D5C4F993A4}"/>
                </a:ext>
              </a:extLst>
            </p:cNvPr>
            <p:cNvSpPr txBox="1">
              <a:spLocks noChangeArrowheads="1"/>
            </p:cNvSpPr>
            <p:nvPr/>
          </p:nvSpPr>
          <p:spPr bwMode="auto">
            <a:xfrm>
              <a:off x="3253816" y="2867025"/>
              <a:ext cx="936228" cy="224026"/>
            </a:xfrm>
            <a:prstGeom prst="rect">
              <a:avLst/>
            </a:prstGeom>
            <a:solidFill>
              <a:schemeClr val="bg1"/>
            </a:solidFill>
            <a:ln w="9525">
              <a:noFill/>
              <a:miter lim="800000"/>
              <a:headEnd/>
              <a:tailEnd/>
            </a:ln>
          </p:spPr>
          <p:txBody>
            <a:bodyPr wrap="none" lIns="27000" tIns="0" rIns="27000" bIns="0">
              <a:spAutoFit/>
            </a:bodyPr>
            <a:lstStyle/>
            <a:p>
              <a:pPr defTabSz="685800">
                <a:defRPr/>
              </a:pPr>
              <a:r>
                <a:rPr lang="da-DK" sz="1400" b="1" dirty="0"/>
                <a:t>Soll‑</a:t>
              </a:r>
              <a:r>
                <a:rPr lang="da-DK" sz="1400" b="1" dirty="0" err="1"/>
                <a:t>Prozess</a:t>
              </a:r>
              <a:endParaRPr lang="da-DK" sz="1400" b="1" noProof="0" dirty="0">
                <a:solidFill>
                  <a:prstClr val="black"/>
                </a:solidFill>
                <a:ea typeface="ＭＳ Ｐゴシック"/>
              </a:endParaRPr>
            </a:p>
          </p:txBody>
        </p:sp>
        <p:sp>
          <p:nvSpPr>
            <p:cNvPr id="28" name="AutoShape 38">
              <a:extLst>
                <a:ext uri="{FF2B5EF4-FFF2-40B4-BE49-F238E27FC236}">
                  <a16:creationId xmlns:a16="http://schemas.microsoft.com/office/drawing/2014/main" id="{6FF2AF62-2C8D-488F-99DA-4AF75D5B4DBE}"/>
                </a:ext>
              </a:extLst>
            </p:cNvPr>
            <p:cNvSpPr>
              <a:spLocks noChangeArrowheads="1"/>
            </p:cNvSpPr>
            <p:nvPr/>
          </p:nvSpPr>
          <p:spPr bwMode="auto">
            <a:xfrm>
              <a:off x="2095500" y="2192338"/>
              <a:ext cx="1523455" cy="409575"/>
            </a:xfrm>
            <a:prstGeom prst="chevron">
              <a:avLst>
                <a:gd name="adj" fmla="val 14346"/>
              </a:avLst>
            </a:prstGeom>
            <a:solidFill>
              <a:schemeClr val="accent2"/>
            </a:solidFill>
            <a:ln>
              <a:noFill/>
            </a:ln>
            <a:effectLst/>
          </p:spPr>
          <p:txBody>
            <a:bodyPr vert="horz" wrap="square" lIns="81000" tIns="40500" rIns="81000" bIns="40500" numCol="1" anchor="ctr" anchorCtr="0" compatLnSpc="1">
              <a:prstTxWarp prst="textNoShape">
                <a:avLst/>
              </a:prstTxWarp>
            </a:bodyPr>
            <a:lstStyle/>
            <a:p>
              <a:pPr algn="ctr" defTabSz="685800">
                <a:defRPr/>
              </a:pPr>
              <a:r>
                <a:rPr lang="da-DK" sz="1400" b="1" noProof="0" dirty="0">
                  <a:solidFill>
                    <a:prstClr val="white"/>
                  </a:solidFill>
                  <a:latin typeface="Arial" pitchFamily="34" charset="0"/>
                  <a:cs typeface="Arial" pitchFamily="34" charset="0"/>
                </a:rPr>
                <a:t>A</a:t>
              </a:r>
            </a:p>
          </p:txBody>
        </p:sp>
        <p:sp>
          <p:nvSpPr>
            <p:cNvPr id="29" name="AutoShape 14">
              <a:extLst>
                <a:ext uri="{FF2B5EF4-FFF2-40B4-BE49-F238E27FC236}">
                  <a16:creationId xmlns:a16="http://schemas.microsoft.com/office/drawing/2014/main" id="{BFFBFC9F-FB16-41D2-A632-6A718EDD54A8}"/>
                </a:ext>
              </a:extLst>
            </p:cNvPr>
            <p:cNvSpPr>
              <a:spLocks noChangeArrowheads="1"/>
            </p:cNvSpPr>
            <p:nvPr/>
          </p:nvSpPr>
          <p:spPr bwMode="auto">
            <a:xfrm>
              <a:off x="3642759" y="3300413"/>
              <a:ext cx="2316921" cy="409575"/>
            </a:xfrm>
            <a:prstGeom prst="chevron">
              <a:avLst>
                <a:gd name="adj" fmla="val 15887"/>
              </a:avLst>
            </a:prstGeom>
            <a:solidFill>
              <a:srgbClr val="FFFF00"/>
            </a:solidFill>
            <a:ln>
              <a:noFill/>
            </a:ln>
            <a:effectLst/>
          </p:spPr>
          <p:txBody>
            <a:bodyPr vert="horz" wrap="square" lIns="81000" tIns="40500" rIns="81000" bIns="40500" numCol="1" anchor="ctr" anchorCtr="0" compatLnSpc="1">
              <a:prstTxWarp prst="textNoShape">
                <a:avLst/>
              </a:prstTxWarp>
            </a:bodyPr>
            <a:lstStyle/>
            <a:p>
              <a:pPr algn="ctr" defTabSz="685800">
                <a:defRPr/>
              </a:pPr>
              <a:r>
                <a:rPr lang="da-DK" sz="1400" b="1" noProof="0" dirty="0">
                  <a:solidFill>
                    <a:prstClr val="black"/>
                  </a:solidFill>
                  <a:latin typeface="Arial" pitchFamily="34" charset="0"/>
                  <a:cs typeface="Arial" pitchFamily="34" charset="0"/>
                </a:rPr>
                <a:t>B</a:t>
              </a:r>
            </a:p>
          </p:txBody>
        </p:sp>
        <p:sp>
          <p:nvSpPr>
            <p:cNvPr id="30" name="AutoShape 38">
              <a:extLst>
                <a:ext uri="{FF2B5EF4-FFF2-40B4-BE49-F238E27FC236}">
                  <a16:creationId xmlns:a16="http://schemas.microsoft.com/office/drawing/2014/main" id="{D6428314-19C3-4BCF-92C9-5137F5730B55}"/>
                </a:ext>
              </a:extLst>
            </p:cNvPr>
            <p:cNvSpPr>
              <a:spLocks noChangeArrowheads="1"/>
            </p:cNvSpPr>
            <p:nvPr/>
          </p:nvSpPr>
          <p:spPr bwMode="auto">
            <a:xfrm>
              <a:off x="2103435" y="3300413"/>
              <a:ext cx="1523455" cy="409575"/>
            </a:xfrm>
            <a:prstGeom prst="chevron">
              <a:avLst>
                <a:gd name="adj" fmla="val 14346"/>
              </a:avLst>
            </a:prstGeom>
            <a:solidFill>
              <a:schemeClr val="accent2"/>
            </a:solidFill>
            <a:ln>
              <a:noFill/>
            </a:ln>
            <a:effectLst/>
          </p:spPr>
          <p:txBody>
            <a:bodyPr vert="horz" wrap="square" lIns="81000" tIns="40500" rIns="81000" bIns="40500" numCol="1" anchor="ctr" anchorCtr="0" compatLnSpc="1">
              <a:prstTxWarp prst="textNoShape">
                <a:avLst/>
              </a:prstTxWarp>
            </a:bodyPr>
            <a:lstStyle/>
            <a:p>
              <a:pPr algn="ctr" defTabSz="685800">
                <a:defRPr/>
              </a:pPr>
              <a:r>
                <a:rPr lang="da-DK" sz="1400" b="1" noProof="0" dirty="0">
                  <a:solidFill>
                    <a:prstClr val="white"/>
                  </a:solidFill>
                  <a:latin typeface="Arial" pitchFamily="34" charset="0"/>
                  <a:cs typeface="Arial" pitchFamily="34" charset="0"/>
                </a:rPr>
                <a:t>A</a:t>
              </a:r>
            </a:p>
          </p:txBody>
        </p:sp>
        <p:sp>
          <p:nvSpPr>
            <p:cNvPr id="31" name="Line 33">
              <a:extLst>
                <a:ext uri="{FF2B5EF4-FFF2-40B4-BE49-F238E27FC236}">
                  <a16:creationId xmlns:a16="http://schemas.microsoft.com/office/drawing/2014/main" id="{5D59DCF9-FE83-49C4-A865-11854CC523DA}"/>
                </a:ext>
              </a:extLst>
            </p:cNvPr>
            <p:cNvSpPr>
              <a:spLocks noChangeShapeType="1"/>
            </p:cNvSpPr>
            <p:nvPr/>
          </p:nvSpPr>
          <p:spPr bwMode="auto">
            <a:xfrm>
              <a:off x="2095500" y="2060575"/>
              <a:ext cx="0" cy="1804988"/>
            </a:xfrm>
            <a:prstGeom prst="line">
              <a:avLst/>
            </a:prstGeom>
            <a:noFill/>
            <a:ln w="9525">
              <a:solidFill>
                <a:schemeClr val="bg2"/>
              </a:solidFill>
              <a:prstDash val="dash"/>
              <a:round/>
              <a:headEnd/>
              <a:tailEnd/>
            </a:ln>
          </p:spPr>
          <p:txBody>
            <a:bodyPr lIns="0" tIns="0" rIns="0" bIns="0"/>
            <a:lstStyle/>
            <a:p>
              <a:pPr defTabSz="685800">
                <a:defRPr/>
              </a:pPr>
              <a:endParaRPr lang="da-DK" sz="1400" noProof="0" dirty="0">
                <a:solidFill>
                  <a:srgbClr val="000000"/>
                </a:solidFill>
                <a:latin typeface="Verdana"/>
                <a:ea typeface="ＭＳ Ｐゴシック"/>
              </a:endParaRPr>
            </a:p>
          </p:txBody>
        </p:sp>
        <p:sp>
          <p:nvSpPr>
            <p:cNvPr id="32" name="Line 34">
              <a:extLst>
                <a:ext uri="{FF2B5EF4-FFF2-40B4-BE49-F238E27FC236}">
                  <a16:creationId xmlns:a16="http://schemas.microsoft.com/office/drawing/2014/main" id="{85751E89-11CF-4E1F-8E37-1B36B26C547A}"/>
                </a:ext>
              </a:extLst>
            </p:cNvPr>
            <p:cNvSpPr>
              <a:spLocks noChangeShapeType="1"/>
            </p:cNvSpPr>
            <p:nvPr/>
          </p:nvSpPr>
          <p:spPr bwMode="auto">
            <a:xfrm>
              <a:off x="8748713" y="2060575"/>
              <a:ext cx="0" cy="1804988"/>
            </a:xfrm>
            <a:prstGeom prst="line">
              <a:avLst/>
            </a:prstGeom>
            <a:noFill/>
            <a:ln w="9525">
              <a:solidFill>
                <a:schemeClr val="bg2"/>
              </a:solidFill>
              <a:prstDash val="dash"/>
              <a:round/>
              <a:headEnd/>
              <a:tailEnd/>
            </a:ln>
          </p:spPr>
          <p:txBody>
            <a:bodyPr lIns="0" tIns="0" rIns="0" bIns="0"/>
            <a:lstStyle/>
            <a:p>
              <a:pPr defTabSz="685800">
                <a:defRPr/>
              </a:pPr>
              <a:endParaRPr lang="da-DK" sz="1400" noProof="0" dirty="0">
                <a:solidFill>
                  <a:srgbClr val="000000"/>
                </a:solidFill>
                <a:latin typeface="Verdana"/>
                <a:ea typeface="ＭＳ Ｐゴシック"/>
              </a:endParaRPr>
            </a:p>
          </p:txBody>
        </p:sp>
        <p:sp>
          <p:nvSpPr>
            <p:cNvPr id="33" name="Line 35">
              <a:extLst>
                <a:ext uri="{FF2B5EF4-FFF2-40B4-BE49-F238E27FC236}">
                  <a16:creationId xmlns:a16="http://schemas.microsoft.com/office/drawing/2014/main" id="{9D5B2E68-7021-4D5F-BE6A-08D04621ABA9}"/>
                </a:ext>
              </a:extLst>
            </p:cNvPr>
            <p:cNvSpPr>
              <a:spLocks noChangeShapeType="1"/>
            </p:cNvSpPr>
            <p:nvPr/>
          </p:nvSpPr>
          <p:spPr bwMode="auto">
            <a:xfrm>
              <a:off x="5959680" y="2800350"/>
              <a:ext cx="0" cy="1065213"/>
            </a:xfrm>
            <a:prstGeom prst="line">
              <a:avLst/>
            </a:prstGeom>
            <a:noFill/>
            <a:ln w="9525">
              <a:solidFill>
                <a:schemeClr val="tx1"/>
              </a:solidFill>
              <a:prstDash val="dash"/>
              <a:round/>
              <a:headEnd/>
              <a:tailEnd/>
            </a:ln>
          </p:spPr>
          <p:txBody>
            <a:bodyPr lIns="0" tIns="0" rIns="0" bIns="0"/>
            <a:lstStyle/>
            <a:p>
              <a:pPr defTabSz="685800">
                <a:defRPr/>
              </a:pPr>
              <a:endParaRPr lang="da-DK" sz="1400" noProof="0" dirty="0">
                <a:solidFill>
                  <a:srgbClr val="000000"/>
                </a:solidFill>
                <a:latin typeface="Verdana"/>
                <a:ea typeface="ＭＳ Ｐゴシック"/>
              </a:endParaRPr>
            </a:p>
          </p:txBody>
        </p:sp>
        <p:sp>
          <p:nvSpPr>
            <p:cNvPr id="34" name="Line 30">
              <a:extLst>
                <a:ext uri="{FF2B5EF4-FFF2-40B4-BE49-F238E27FC236}">
                  <a16:creationId xmlns:a16="http://schemas.microsoft.com/office/drawing/2014/main" id="{6F630BBF-DE4A-4105-A481-00A95BA266C5}"/>
                </a:ext>
              </a:extLst>
            </p:cNvPr>
            <p:cNvSpPr>
              <a:spLocks noChangeShapeType="1"/>
            </p:cNvSpPr>
            <p:nvPr/>
          </p:nvSpPr>
          <p:spPr bwMode="auto">
            <a:xfrm>
              <a:off x="2103435" y="2009775"/>
              <a:ext cx="6645278" cy="0"/>
            </a:xfrm>
            <a:prstGeom prst="line">
              <a:avLst/>
            </a:prstGeom>
            <a:noFill/>
            <a:ln w="9525">
              <a:solidFill>
                <a:schemeClr val="accent1"/>
              </a:solidFill>
              <a:round/>
              <a:headEnd type="triangle" w="med" len="med"/>
              <a:tailEnd type="triangle" w="med" len="med"/>
            </a:ln>
          </p:spPr>
          <p:txBody>
            <a:bodyPr lIns="0" tIns="0" rIns="0" bIns="0"/>
            <a:lstStyle/>
            <a:p>
              <a:pPr defTabSz="685800">
                <a:defRPr/>
              </a:pPr>
              <a:endParaRPr lang="da-DK" sz="1400" noProof="0" dirty="0">
                <a:solidFill>
                  <a:srgbClr val="000000"/>
                </a:solidFill>
                <a:latin typeface="Verdana"/>
                <a:ea typeface="ＭＳ Ｐゴシック"/>
              </a:endParaRPr>
            </a:p>
          </p:txBody>
        </p:sp>
        <p:sp>
          <p:nvSpPr>
            <p:cNvPr id="35" name="Text Box 27">
              <a:extLst>
                <a:ext uri="{FF2B5EF4-FFF2-40B4-BE49-F238E27FC236}">
                  <a16:creationId xmlns:a16="http://schemas.microsoft.com/office/drawing/2014/main" id="{CDC9E3D3-E6B4-4F38-85F0-791E7DA2C398}"/>
                </a:ext>
              </a:extLst>
            </p:cNvPr>
            <p:cNvSpPr txBox="1">
              <a:spLocks noChangeArrowheads="1"/>
            </p:cNvSpPr>
            <p:nvPr/>
          </p:nvSpPr>
          <p:spPr bwMode="auto">
            <a:xfrm>
              <a:off x="2023950" y="4801106"/>
              <a:ext cx="5456629" cy="576066"/>
            </a:xfrm>
            <a:prstGeom prst="rect">
              <a:avLst/>
            </a:prstGeom>
            <a:noFill/>
            <a:ln w="9525">
              <a:noFill/>
              <a:miter lim="800000"/>
              <a:headEnd/>
              <a:tailEnd/>
            </a:ln>
          </p:spPr>
          <p:txBody>
            <a:bodyPr wrap="square" lIns="0" tIns="0" rIns="0" bIns="0">
              <a:spAutoFit/>
            </a:bodyPr>
            <a:lstStyle/>
            <a:p>
              <a:r>
                <a:rPr lang="de-DE" sz="1200" dirty="0"/>
                <a:t>Schaffen keinen Mehrwert für den Kunden</a:t>
              </a:r>
            </a:p>
            <a:p>
              <a:r>
                <a:rPr lang="de-DE" sz="1200" dirty="0"/>
                <a:t>Diese Aktivitäten sind für die Lieferung des Produkts notwendig</a:t>
              </a:r>
            </a:p>
            <a:p>
              <a:r>
                <a:rPr lang="de-DE" sz="1200" b="1" dirty="0"/>
                <a:t>Beispiel: </a:t>
              </a:r>
              <a:r>
                <a:rPr lang="de-DE" sz="1200" dirty="0"/>
                <a:t>Transport von Ersatzteilen vom Lager zur Produktion.</a:t>
              </a:r>
            </a:p>
          </p:txBody>
        </p:sp>
        <p:sp>
          <p:nvSpPr>
            <p:cNvPr id="36" name="Text Box 27">
              <a:extLst>
                <a:ext uri="{FF2B5EF4-FFF2-40B4-BE49-F238E27FC236}">
                  <a16:creationId xmlns:a16="http://schemas.microsoft.com/office/drawing/2014/main" id="{26DFBF4B-8C95-41FE-80DE-0744B2340FF1}"/>
                </a:ext>
              </a:extLst>
            </p:cNvPr>
            <p:cNvSpPr txBox="1">
              <a:spLocks noChangeArrowheads="1"/>
            </p:cNvSpPr>
            <p:nvPr/>
          </p:nvSpPr>
          <p:spPr bwMode="auto">
            <a:xfrm>
              <a:off x="2023719" y="5505290"/>
              <a:ext cx="5198140" cy="576066"/>
            </a:xfrm>
            <a:prstGeom prst="rect">
              <a:avLst/>
            </a:prstGeom>
            <a:noFill/>
            <a:ln w="9525">
              <a:noFill/>
              <a:miter lim="800000"/>
              <a:headEnd/>
              <a:tailEnd/>
            </a:ln>
          </p:spPr>
          <p:txBody>
            <a:bodyPr wrap="square" lIns="0" tIns="0" rIns="0" bIns="0">
              <a:spAutoFit/>
            </a:bodyPr>
            <a:lstStyle/>
            <a:p>
              <a:r>
                <a:rPr lang="de-DE" sz="1200" dirty="0"/>
                <a:t>Schaffen keinen Mehrwert für den Kunden</a:t>
              </a:r>
            </a:p>
            <a:p>
              <a:r>
                <a:rPr lang="de-DE" sz="1200" dirty="0"/>
                <a:t>Nicht notwendig für die Erbringung der Leistung</a:t>
              </a:r>
            </a:p>
            <a:p>
              <a:r>
                <a:rPr lang="de-DE" sz="1200" b="1" dirty="0"/>
                <a:t>Beispiel: </a:t>
              </a:r>
              <a:r>
                <a:rPr lang="de-DE" sz="1200" dirty="0"/>
                <a:t>Nacharbeit, Umplatzieren von Materialien usw.</a:t>
              </a:r>
            </a:p>
          </p:txBody>
        </p:sp>
        <p:cxnSp>
          <p:nvCxnSpPr>
            <p:cNvPr id="37" name="Gerade Verbindung 76">
              <a:extLst>
                <a:ext uri="{FF2B5EF4-FFF2-40B4-BE49-F238E27FC236}">
                  <a16:creationId xmlns:a16="http://schemas.microsoft.com/office/drawing/2014/main" id="{37B2BF6B-8A99-4FB8-838E-753B5DB27722}"/>
                </a:ext>
              </a:extLst>
            </p:cNvPr>
            <p:cNvCxnSpPr/>
            <p:nvPr/>
          </p:nvCxnSpPr>
          <p:spPr bwMode="auto">
            <a:xfrm>
              <a:off x="539750" y="4048125"/>
              <a:ext cx="8208963" cy="0"/>
            </a:xfrm>
            <a:prstGeom prst="line">
              <a:avLst/>
            </a:prstGeom>
            <a:solidFill>
              <a:schemeClr val="accent2"/>
            </a:solidFill>
            <a:ln w="9525" cap="flat" cmpd="sng" algn="ctr">
              <a:solidFill>
                <a:schemeClr val="accent1"/>
              </a:solidFill>
              <a:prstDash val="solid"/>
              <a:round/>
              <a:headEnd type="none" w="med" len="med"/>
              <a:tailEnd type="none" w="med" len="med"/>
            </a:ln>
            <a:effectLst/>
          </p:spPr>
        </p:cxnSp>
        <p:cxnSp>
          <p:nvCxnSpPr>
            <p:cNvPr id="38" name="Gerade Verbindung 77">
              <a:extLst>
                <a:ext uri="{FF2B5EF4-FFF2-40B4-BE49-F238E27FC236}">
                  <a16:creationId xmlns:a16="http://schemas.microsoft.com/office/drawing/2014/main" id="{2CEB3610-709F-469F-9ACC-E326425774E2}"/>
                </a:ext>
              </a:extLst>
            </p:cNvPr>
            <p:cNvCxnSpPr/>
            <p:nvPr/>
          </p:nvCxnSpPr>
          <p:spPr bwMode="auto">
            <a:xfrm>
              <a:off x="539750" y="4754033"/>
              <a:ext cx="8208963" cy="0"/>
            </a:xfrm>
            <a:prstGeom prst="line">
              <a:avLst/>
            </a:prstGeom>
            <a:solidFill>
              <a:schemeClr val="accent2"/>
            </a:solidFill>
            <a:ln w="9525" cap="flat" cmpd="sng" algn="ctr">
              <a:solidFill>
                <a:schemeClr val="accent2"/>
              </a:solidFill>
              <a:prstDash val="lgDash"/>
              <a:round/>
              <a:headEnd type="none" w="med" len="med"/>
              <a:tailEnd type="none" w="med" len="med"/>
            </a:ln>
            <a:effectLst/>
          </p:spPr>
        </p:cxnSp>
        <p:cxnSp>
          <p:nvCxnSpPr>
            <p:cNvPr id="39" name="Gerade Verbindung 78">
              <a:extLst>
                <a:ext uri="{FF2B5EF4-FFF2-40B4-BE49-F238E27FC236}">
                  <a16:creationId xmlns:a16="http://schemas.microsoft.com/office/drawing/2014/main" id="{61375225-7C85-4137-AE6A-AD6810078482}"/>
                </a:ext>
              </a:extLst>
            </p:cNvPr>
            <p:cNvCxnSpPr/>
            <p:nvPr/>
          </p:nvCxnSpPr>
          <p:spPr bwMode="auto">
            <a:xfrm>
              <a:off x="539750" y="5459941"/>
              <a:ext cx="8208963" cy="0"/>
            </a:xfrm>
            <a:prstGeom prst="line">
              <a:avLst/>
            </a:prstGeom>
            <a:solidFill>
              <a:schemeClr val="accent2"/>
            </a:solidFill>
            <a:ln w="9525" cap="flat" cmpd="sng" algn="ctr">
              <a:solidFill>
                <a:schemeClr val="accent2"/>
              </a:solidFill>
              <a:prstDash val="lgDash"/>
              <a:round/>
              <a:headEnd type="none" w="med" len="med"/>
              <a:tailEnd type="none" w="med" len="med"/>
            </a:ln>
            <a:effectLst/>
          </p:spPr>
        </p:cxnSp>
        <p:cxnSp>
          <p:nvCxnSpPr>
            <p:cNvPr id="40" name="Gerade Verbindung 79">
              <a:extLst>
                <a:ext uri="{FF2B5EF4-FFF2-40B4-BE49-F238E27FC236}">
                  <a16:creationId xmlns:a16="http://schemas.microsoft.com/office/drawing/2014/main" id="{4A0CBD0D-DA51-4621-B904-4BAA036524F8}"/>
                </a:ext>
              </a:extLst>
            </p:cNvPr>
            <p:cNvCxnSpPr/>
            <p:nvPr/>
          </p:nvCxnSpPr>
          <p:spPr bwMode="auto">
            <a:xfrm>
              <a:off x="539750" y="6165850"/>
              <a:ext cx="8208963" cy="0"/>
            </a:xfrm>
            <a:prstGeom prst="line">
              <a:avLst/>
            </a:prstGeom>
            <a:solidFill>
              <a:schemeClr val="accent2"/>
            </a:solidFill>
            <a:ln w="9525" cap="flat" cmpd="sng" algn="ctr">
              <a:solidFill>
                <a:schemeClr val="accent1"/>
              </a:solidFill>
              <a:prstDash val="solid"/>
              <a:round/>
              <a:headEnd type="none" w="med" len="med"/>
              <a:tailEnd type="none" w="med" len="med"/>
            </a:ln>
            <a:effectLst/>
          </p:spPr>
        </p:cxnSp>
        <p:sp>
          <p:nvSpPr>
            <p:cNvPr id="41" name="Text Box 12">
              <a:extLst>
                <a:ext uri="{FF2B5EF4-FFF2-40B4-BE49-F238E27FC236}">
                  <a16:creationId xmlns:a16="http://schemas.microsoft.com/office/drawing/2014/main" id="{39775DF4-731F-4E60-8333-8154E1C283F7}"/>
                </a:ext>
              </a:extLst>
            </p:cNvPr>
            <p:cNvSpPr txBox="1">
              <a:spLocks noChangeArrowheads="1"/>
            </p:cNvSpPr>
            <p:nvPr/>
          </p:nvSpPr>
          <p:spPr bwMode="auto">
            <a:xfrm>
              <a:off x="4683600" y="1900238"/>
              <a:ext cx="1282495" cy="224026"/>
            </a:xfrm>
            <a:prstGeom prst="rect">
              <a:avLst/>
            </a:prstGeom>
            <a:solidFill>
              <a:schemeClr val="bg1"/>
            </a:solidFill>
            <a:ln w="9525">
              <a:noFill/>
              <a:miter lim="800000"/>
              <a:headEnd/>
              <a:tailEnd/>
            </a:ln>
          </p:spPr>
          <p:txBody>
            <a:bodyPr wrap="none" lIns="27000" tIns="0" rIns="27000" bIns="0">
              <a:spAutoFit/>
            </a:bodyPr>
            <a:lstStyle/>
            <a:p>
              <a:pPr defTabSz="685800">
                <a:defRPr/>
              </a:pPr>
              <a:r>
                <a:rPr lang="da-DK" sz="1400" b="1" dirty="0" err="1"/>
                <a:t>Ausgangsprozess</a:t>
              </a:r>
              <a:endParaRPr lang="da-DK" sz="1400" b="1" noProof="0" dirty="0">
                <a:solidFill>
                  <a:prstClr val="black"/>
                </a:solidFill>
                <a:ea typeface="ＭＳ Ｐゴシック"/>
              </a:endParaRPr>
            </a:p>
          </p:txBody>
        </p:sp>
      </p:grpSp>
      <p:sp>
        <p:nvSpPr>
          <p:cNvPr id="3" name="Text Box 11">
            <a:extLst>
              <a:ext uri="{FF2B5EF4-FFF2-40B4-BE49-F238E27FC236}">
                <a16:creationId xmlns:a16="http://schemas.microsoft.com/office/drawing/2014/main" id="{8DDEA226-3CF3-1059-C7D3-DFCE336C3021}"/>
              </a:ext>
            </a:extLst>
          </p:cNvPr>
          <p:cNvSpPr txBox="1">
            <a:spLocks noChangeArrowheads="1"/>
          </p:cNvSpPr>
          <p:nvPr/>
        </p:nvSpPr>
        <p:spPr bwMode="auto">
          <a:xfrm>
            <a:off x="1184893" y="6168289"/>
            <a:ext cx="6886309" cy="369332"/>
          </a:xfrm>
          <a:prstGeom prst="rect">
            <a:avLst/>
          </a:prstGeom>
          <a:solidFill>
            <a:schemeClr val="bg1"/>
          </a:solidFill>
          <a:ln w="9525">
            <a:noFill/>
            <a:miter lim="800000"/>
            <a:headEnd/>
            <a:tailEnd/>
          </a:ln>
        </p:spPr>
        <p:txBody>
          <a:bodyPr wrap="none" lIns="0" tIns="0" rIns="0" bIns="0">
            <a:spAutoFit/>
          </a:bodyPr>
          <a:lstStyle/>
          <a:p>
            <a:pPr defTabSz="685800">
              <a:defRPr/>
            </a:pPr>
            <a:r>
              <a:rPr lang="da-DK" sz="1200" b="1" noProof="0" dirty="0" err="1">
                <a:solidFill>
                  <a:srgbClr val="000000"/>
                </a:solidFill>
                <a:ea typeface="ＭＳ Ｐゴシック"/>
              </a:rPr>
              <a:t>Quelle</a:t>
            </a:r>
            <a:r>
              <a:rPr lang="da-DK" sz="1200" b="1" noProof="0" dirty="0">
                <a:solidFill>
                  <a:srgbClr val="000000"/>
                </a:solidFill>
                <a:ea typeface="ＭＳ Ｐゴシック"/>
              </a:rPr>
              <a:t>: </a:t>
            </a:r>
            <a:r>
              <a:rPr lang="da-DK" sz="1200" dirty="0">
                <a:solidFill>
                  <a:srgbClr val="000000"/>
                </a:solidFill>
                <a:ea typeface="ＭＳ Ｐゴシック"/>
              </a:rPr>
              <a:t>Inspireret af artiklen ”Work </a:t>
            </a:r>
            <a:r>
              <a:rPr lang="da-DK" sz="1200" dirty="0" err="1">
                <a:solidFill>
                  <a:srgbClr val="000000"/>
                </a:solidFill>
                <a:ea typeface="ＭＳ Ｐゴシック"/>
              </a:rPr>
              <a:t>smarter</a:t>
            </a:r>
            <a:r>
              <a:rPr lang="da-DK" sz="1200" dirty="0">
                <a:solidFill>
                  <a:srgbClr val="000000"/>
                </a:solidFill>
                <a:ea typeface="ＭＳ Ｐゴシック"/>
              </a:rPr>
              <a:t> not </a:t>
            </a:r>
            <a:r>
              <a:rPr lang="da-DK" sz="1200" dirty="0" err="1">
                <a:solidFill>
                  <a:srgbClr val="000000"/>
                </a:solidFill>
                <a:ea typeface="ＭＳ Ｐゴシック"/>
              </a:rPr>
              <a:t>harder</a:t>
            </a:r>
            <a:r>
              <a:rPr lang="da-DK" sz="1200" dirty="0">
                <a:solidFill>
                  <a:srgbClr val="000000"/>
                </a:solidFill>
                <a:ea typeface="ＭＳ Ｐゴシック"/>
              </a:rPr>
              <a:t>” fra </a:t>
            </a:r>
          </a:p>
          <a:p>
            <a:pPr defTabSz="685800">
              <a:defRPr/>
            </a:pPr>
            <a:r>
              <a:rPr lang="da-DK" sz="1200" noProof="0" dirty="0" err="1">
                <a:solidFill>
                  <a:srgbClr val="000000"/>
                </a:solidFill>
                <a:ea typeface="ＭＳ Ｐゴシック"/>
              </a:rPr>
              <a:t>Videnpunkt</a:t>
            </a:r>
            <a:r>
              <a:rPr lang="da-DK" sz="1200" noProof="0" dirty="0">
                <a:solidFill>
                  <a:srgbClr val="000000"/>
                </a:solidFill>
                <a:ea typeface="ＭＳ Ｐゴシック"/>
              </a:rPr>
              <a:t> en del af FLEXKOM. </a:t>
            </a:r>
            <a:r>
              <a:rPr lang="da-DK" sz="1200" dirty="0">
                <a:hlinkClick r:id="rId3"/>
              </a:rPr>
              <a:t>Work </a:t>
            </a:r>
            <a:r>
              <a:rPr lang="da-DK" sz="1200" dirty="0" err="1">
                <a:hlinkClick r:id="rId3"/>
              </a:rPr>
              <a:t>smarter</a:t>
            </a:r>
            <a:r>
              <a:rPr lang="da-DK" sz="1200" dirty="0">
                <a:hlinkClick r:id="rId3"/>
              </a:rPr>
              <a:t> - not </a:t>
            </a:r>
            <a:r>
              <a:rPr lang="da-DK" sz="1200" dirty="0" err="1">
                <a:hlinkClick r:id="rId3"/>
              </a:rPr>
              <a:t>harder</a:t>
            </a:r>
            <a:r>
              <a:rPr lang="da-DK" sz="1200" dirty="0">
                <a:hlinkClick r:id="rId3"/>
              </a:rPr>
              <a:t> (grøn, gul og rød tid) - Dansk Lean Forum</a:t>
            </a:r>
            <a:endParaRPr lang="da-DK" sz="1200" b="1" noProof="0" dirty="0">
              <a:solidFill>
                <a:srgbClr val="000000"/>
              </a:solidFill>
              <a:ea typeface="ＭＳ Ｐゴシック"/>
            </a:endParaRPr>
          </a:p>
        </p:txBody>
      </p:sp>
    </p:spTree>
    <p:extLst>
      <p:ext uri="{BB962C8B-B14F-4D97-AF65-F5344CB8AC3E}">
        <p14:creationId xmlns:p14="http://schemas.microsoft.com/office/powerpoint/2010/main" val="3298816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57424E8A-3509-45A5-86BD-2328D9E120BF}"/>
              </a:ext>
            </a:extLst>
          </p:cNvPr>
          <p:cNvSpPr>
            <a:spLocks noGrp="1"/>
          </p:cNvSpPr>
          <p:nvPr>
            <p:ph type="title"/>
          </p:nvPr>
        </p:nvSpPr>
        <p:spPr>
          <a:xfrm>
            <a:off x="596080" y="430343"/>
            <a:ext cx="8816288" cy="616930"/>
          </a:xfrm>
        </p:spPr>
        <p:txBody>
          <a:bodyPr>
            <a:noAutofit/>
          </a:bodyPr>
          <a:lstStyle/>
          <a:p>
            <a:r>
              <a:rPr lang="de-DE" sz="3200" dirty="0"/>
              <a:t>Beispiele für Verschwendung in Unternehmen</a:t>
            </a:r>
            <a:endParaRPr lang="da-DK" sz="3200" b="1" dirty="0">
              <a:ea typeface="Verdana" panose="020B0604030504040204" pitchFamily="34" charset="0"/>
            </a:endParaRPr>
          </a:p>
        </p:txBody>
      </p:sp>
      <p:sp>
        <p:nvSpPr>
          <p:cNvPr id="6" name="Pladsholder til tekst 5"/>
          <p:cNvSpPr>
            <a:spLocks noGrp="1"/>
          </p:cNvSpPr>
          <p:nvPr>
            <p:ph idx="1"/>
          </p:nvPr>
        </p:nvSpPr>
        <p:spPr>
          <a:xfrm>
            <a:off x="1061222" y="1478756"/>
            <a:ext cx="10060434" cy="3900487"/>
          </a:xfrm>
        </p:spPr>
        <p:txBody>
          <a:bodyPr>
            <a:noAutofit/>
          </a:bodyPr>
          <a:lstStyle/>
          <a:p>
            <a:pPr marL="214313" indent="-214313">
              <a:spcBef>
                <a:spcPts val="600"/>
              </a:spcBef>
            </a:pPr>
            <a:r>
              <a:rPr lang="de-DE" sz="1400" dirty="0">
                <a:ea typeface="Verdana" panose="020B0604030504040204" pitchFamily="34" charset="0"/>
              </a:rPr>
              <a:t>Eine Molkerei produziert 5000 Liter Milch zu viel (Überproduktion)</a:t>
            </a:r>
          </a:p>
          <a:p>
            <a:pPr marL="214313" indent="-214313">
              <a:spcBef>
                <a:spcPts val="600"/>
              </a:spcBef>
            </a:pPr>
            <a:r>
              <a:rPr lang="de-DE" sz="1400" dirty="0">
                <a:ea typeface="Verdana" panose="020B0604030504040204" pitchFamily="34" charset="0"/>
              </a:rPr>
              <a:t>Rohstoffe / Dokumente werden vom „Lieferanten“ zu spät geliefert (Wartezeiten)</a:t>
            </a:r>
          </a:p>
          <a:p>
            <a:pPr marL="214313" indent="-214313">
              <a:spcBef>
                <a:spcPts val="600"/>
              </a:spcBef>
            </a:pPr>
            <a:r>
              <a:rPr lang="de-DE" sz="1400" dirty="0">
                <a:ea typeface="Verdana" panose="020B0604030504040204" pitchFamily="34" charset="0"/>
              </a:rPr>
              <a:t>Langsames IT‑System (Wartezeiten)</a:t>
            </a:r>
          </a:p>
          <a:p>
            <a:pPr marL="214313" indent="-214313">
              <a:spcBef>
                <a:spcPts val="600"/>
              </a:spcBef>
            </a:pPr>
            <a:r>
              <a:rPr lang="de-DE" sz="1400" dirty="0">
                <a:ea typeface="Verdana" panose="020B0604030504040204" pitchFamily="34" charset="0"/>
              </a:rPr>
              <a:t>Der Drucker steht weit entfernt vom Arbeitsplatz (Bewegung)</a:t>
            </a:r>
          </a:p>
          <a:p>
            <a:pPr marL="214313" indent="-214313">
              <a:spcBef>
                <a:spcPts val="600"/>
              </a:spcBef>
            </a:pPr>
            <a:r>
              <a:rPr lang="de-DE" sz="1400" dirty="0">
                <a:ea typeface="Verdana" panose="020B0604030504040204" pitchFamily="34" charset="0"/>
              </a:rPr>
              <a:t>Ein Produkt hat mehr Funktionen, als der Kunde wünscht (überflüssige Prozessschritte)</a:t>
            </a:r>
          </a:p>
          <a:p>
            <a:pPr marL="214313" indent="-214313">
              <a:spcBef>
                <a:spcPts val="600"/>
              </a:spcBef>
            </a:pPr>
            <a:r>
              <a:rPr lang="de-DE" sz="1400" dirty="0">
                <a:ea typeface="Verdana" panose="020B0604030504040204" pitchFamily="34" charset="0"/>
              </a:rPr>
              <a:t>Erstellung von Berichten, die niemand liest (überflüssige Prozessschritte)</a:t>
            </a:r>
          </a:p>
          <a:p>
            <a:pPr marL="214313" indent="-214313">
              <a:spcBef>
                <a:spcPts val="600"/>
              </a:spcBef>
            </a:pPr>
            <a:r>
              <a:rPr lang="de-DE" sz="1400" dirty="0">
                <a:ea typeface="Verdana" panose="020B0604030504040204" pitchFamily="34" charset="0"/>
              </a:rPr>
              <a:t>Es werden mehr Produkte hergestellt, als der Kunde bestellt hat (Bestände)</a:t>
            </a:r>
          </a:p>
          <a:p>
            <a:pPr marL="214313" indent="-214313">
              <a:spcBef>
                <a:spcPts val="600"/>
              </a:spcBef>
            </a:pPr>
            <a:r>
              <a:rPr lang="de-DE" sz="1400" dirty="0">
                <a:ea typeface="Verdana" panose="020B0604030504040204" pitchFamily="34" charset="0"/>
              </a:rPr>
              <a:t>Teile müssen zwischen verschiedenen Gebäuden transportiert werden (Transport)</a:t>
            </a:r>
          </a:p>
          <a:p>
            <a:pPr marL="214313" indent="-214313">
              <a:spcBef>
                <a:spcPts val="600"/>
              </a:spcBef>
            </a:pPr>
            <a:r>
              <a:rPr lang="de-DE" sz="1400" dirty="0">
                <a:ea typeface="Verdana" panose="020B0604030504040204" pitchFamily="34" charset="0"/>
              </a:rPr>
              <a:t>Kunden erhalten Produkte, die nicht funktionieren (Fehler und Defekte)</a:t>
            </a:r>
          </a:p>
          <a:p>
            <a:pPr marL="214313" indent="-214313">
              <a:spcBef>
                <a:spcPts val="600"/>
              </a:spcBef>
            </a:pPr>
            <a:r>
              <a:rPr lang="de-DE" sz="1400" dirty="0">
                <a:ea typeface="Verdana" panose="020B0604030504040204" pitchFamily="34" charset="0"/>
              </a:rPr>
              <a:t>Fehler in Daten, Stücklisten und Rechnungen (Fehler und Defekte)</a:t>
            </a:r>
          </a:p>
          <a:p>
            <a:pPr marL="214313" indent="-214313">
              <a:spcBef>
                <a:spcPts val="600"/>
              </a:spcBef>
            </a:pPr>
            <a:r>
              <a:rPr lang="de-DE" sz="1400" dirty="0">
                <a:ea typeface="Verdana" panose="020B0604030504040204" pitchFamily="34" charset="0"/>
              </a:rPr>
              <a:t>Das Unternehmen kennt die Kompetenzen der Mitarbeitenden nicht (ungenutzte Fähigkeiten)</a:t>
            </a:r>
            <a:endParaRPr lang="da-DK" sz="1400" dirty="0">
              <a:ea typeface="Verdana" panose="020B0604030504040204" pitchFamily="34" charset="0"/>
            </a:endParaRPr>
          </a:p>
        </p:txBody>
      </p:sp>
      <p:sp>
        <p:nvSpPr>
          <p:cNvPr id="8" name="Rektangel 7">
            <a:hlinkClick r:id="rId3" action="ppaction://hlinksldjump"/>
          </p:cNvPr>
          <p:cNvSpPr/>
          <p:nvPr/>
        </p:nvSpPr>
        <p:spPr>
          <a:xfrm>
            <a:off x="9741977" y="5611355"/>
            <a:ext cx="920212" cy="34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350"/>
          </a:p>
        </p:txBody>
      </p:sp>
    </p:spTree>
    <p:extLst>
      <p:ext uri="{BB962C8B-B14F-4D97-AF65-F5344CB8AC3E}">
        <p14:creationId xmlns:p14="http://schemas.microsoft.com/office/powerpoint/2010/main" val="1667395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064D17-0B95-469C-8BDA-74ED7A309A75}"/>
              </a:ext>
            </a:extLst>
          </p:cNvPr>
          <p:cNvSpPr>
            <a:spLocks noGrp="1"/>
          </p:cNvSpPr>
          <p:nvPr>
            <p:ph type="title"/>
          </p:nvPr>
        </p:nvSpPr>
        <p:spPr>
          <a:xfrm>
            <a:off x="551121" y="535431"/>
            <a:ext cx="8146312" cy="501905"/>
          </a:xfrm>
        </p:spPr>
        <p:txBody>
          <a:bodyPr>
            <a:noAutofit/>
          </a:bodyPr>
          <a:lstStyle/>
          <a:p>
            <a:r>
              <a:rPr lang="de-DE" sz="3200" dirty="0"/>
              <a:t>Diskussion – Verschwendungszeit während eines Arbeitstages</a:t>
            </a:r>
            <a:endParaRPr lang="da-DK" sz="3200" b="1" dirty="0"/>
          </a:p>
        </p:txBody>
      </p:sp>
      <p:sp>
        <p:nvSpPr>
          <p:cNvPr id="5" name="Pladsholder til indhold 4">
            <a:extLst>
              <a:ext uri="{FF2B5EF4-FFF2-40B4-BE49-F238E27FC236}">
                <a16:creationId xmlns:a16="http://schemas.microsoft.com/office/drawing/2014/main" id="{D2A8927D-A3EC-ACDF-2ACF-EA1C9265EFFD}"/>
              </a:ext>
            </a:extLst>
          </p:cNvPr>
          <p:cNvSpPr>
            <a:spLocks noGrp="1"/>
          </p:cNvSpPr>
          <p:nvPr>
            <p:ph idx="1"/>
          </p:nvPr>
        </p:nvSpPr>
        <p:spPr>
          <a:xfrm>
            <a:off x="838200" y="1825625"/>
            <a:ext cx="10515600" cy="1385408"/>
          </a:xfrm>
        </p:spPr>
        <p:txBody>
          <a:bodyPr>
            <a:normAutofit/>
          </a:bodyPr>
          <a:lstStyle/>
          <a:p>
            <a:r>
              <a:rPr lang="de-DE" sz="1400" dirty="0"/>
              <a:t>Beispiele für Situationen, in denen Sie das Gefühl haben, dass Ihre Zeit Wert schafft.</a:t>
            </a:r>
          </a:p>
          <a:p>
            <a:r>
              <a:rPr lang="de-DE" sz="1400" dirty="0"/>
              <a:t>Beispiele für Situationen, in denen Sie das Gefühl haben, dass Ihre Zeit KEINEN Wert schafft.</a:t>
            </a:r>
          </a:p>
          <a:p>
            <a:r>
              <a:rPr lang="de-DE" sz="1400" dirty="0"/>
              <a:t>Beispiele für Situationen, in denen Sie das Gefühl haben, dass Ihre Zeit verschwendet wird.</a:t>
            </a:r>
          </a:p>
          <a:p>
            <a:pPr lvl="1"/>
            <a:r>
              <a:rPr lang="de-DE" sz="1200" dirty="0"/>
              <a:t>Wie kann dies in Zukunft vermieden werden?</a:t>
            </a:r>
          </a:p>
        </p:txBody>
      </p:sp>
      <p:sp>
        <p:nvSpPr>
          <p:cNvPr id="4" name="Pladsholder til sidefod 3">
            <a:extLst>
              <a:ext uri="{FF2B5EF4-FFF2-40B4-BE49-F238E27FC236}">
                <a16:creationId xmlns:a16="http://schemas.microsoft.com/office/drawing/2014/main" id="{51D7EA4D-4AB1-4BEB-A4DD-A2EBACADAE77}"/>
              </a:ext>
            </a:extLst>
          </p:cNvPr>
          <p:cNvSpPr>
            <a:spLocks noGrp="1"/>
          </p:cNvSpPr>
          <p:nvPr>
            <p:ph type="ftr" sz="quarter" idx="11"/>
          </p:nvPr>
        </p:nvSpPr>
        <p:spPr/>
        <p:txBody>
          <a:bodyPr/>
          <a:lstStyle/>
          <a:p>
            <a:pPr defTabSz="685800">
              <a:defRPr/>
            </a:pPr>
            <a:r>
              <a:rPr lang="da-DK" sz="1050">
                <a:solidFill>
                  <a:prstClr val="black"/>
                </a:solidFill>
                <a:latin typeface="Verdana"/>
              </a:rPr>
              <a:t>IBC Kurser</a:t>
            </a:r>
          </a:p>
        </p:txBody>
      </p:sp>
      <p:pic>
        <p:nvPicPr>
          <p:cNvPr id="8" name="Grafik 7" descr="Bestyrelseslokale kontur">
            <a:extLst>
              <a:ext uri="{FF2B5EF4-FFF2-40B4-BE49-F238E27FC236}">
                <a16:creationId xmlns:a16="http://schemas.microsoft.com/office/drawing/2014/main" id="{91866BC5-A718-61FB-5C4C-90D59175368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51631" y="3211033"/>
            <a:ext cx="3325030" cy="3325030"/>
          </a:xfrm>
          <a:prstGeom prst="rect">
            <a:avLst/>
          </a:prstGeom>
        </p:spPr>
      </p:pic>
    </p:spTree>
    <p:extLst>
      <p:ext uri="{BB962C8B-B14F-4D97-AF65-F5344CB8AC3E}">
        <p14:creationId xmlns:p14="http://schemas.microsoft.com/office/powerpoint/2010/main" val="2046567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10A4B10E-FA7B-E31F-C9CC-88B1B027CD27}"/>
              </a:ext>
            </a:extLst>
          </p:cNvPr>
          <p:cNvSpPr txBox="1">
            <a:spLocks/>
          </p:cNvSpPr>
          <p:nvPr/>
        </p:nvSpPr>
        <p:spPr>
          <a:xfrm>
            <a:off x="618283" y="468830"/>
            <a:ext cx="7938573" cy="50190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200" b="1" dirty="0"/>
              <a:t>Lean und </a:t>
            </a:r>
            <a:r>
              <a:rPr lang="da-DK" sz="3200" b="1" dirty="0" err="1"/>
              <a:t>Nachhaltigkeit</a:t>
            </a:r>
            <a:endParaRPr lang="da-DK" sz="3200" b="1" dirty="0"/>
          </a:p>
        </p:txBody>
      </p:sp>
      <p:sp>
        <p:nvSpPr>
          <p:cNvPr id="4" name="Tekstfelt 3">
            <a:extLst>
              <a:ext uri="{FF2B5EF4-FFF2-40B4-BE49-F238E27FC236}">
                <a16:creationId xmlns:a16="http://schemas.microsoft.com/office/drawing/2014/main" id="{BC9B6B50-F279-6812-B0E1-9B853EEC93AC}"/>
              </a:ext>
            </a:extLst>
          </p:cNvPr>
          <p:cNvSpPr txBox="1"/>
          <p:nvPr/>
        </p:nvSpPr>
        <p:spPr>
          <a:xfrm>
            <a:off x="1332020" y="5800949"/>
            <a:ext cx="6402690" cy="646331"/>
          </a:xfrm>
          <a:prstGeom prst="rect">
            <a:avLst/>
          </a:prstGeom>
          <a:noFill/>
        </p:spPr>
        <p:txBody>
          <a:bodyPr wrap="square" rtlCol="0">
            <a:spAutoFit/>
          </a:bodyPr>
          <a:lstStyle/>
          <a:p>
            <a:r>
              <a:rPr lang="da-DK" b="1" dirty="0" err="1"/>
              <a:t>Quelle</a:t>
            </a:r>
            <a:r>
              <a:rPr lang="da-DK" b="1" dirty="0"/>
              <a:t> des Bildes: </a:t>
            </a:r>
            <a:r>
              <a:rPr lang="de-DE" dirty="0" err="1">
                <a:hlinkClick r:id="rId3"/>
              </a:rPr>
              <a:t>Undervisningsmateriale</a:t>
            </a:r>
            <a:r>
              <a:rPr lang="de-DE" dirty="0">
                <a:hlinkClick r:id="rId3"/>
              </a:rPr>
              <a:t>: Ziele für nachhaltige </a:t>
            </a:r>
            <a:r>
              <a:rPr lang="de-DE" dirty="0" err="1">
                <a:hlinkClick r:id="rId3"/>
              </a:rPr>
              <a:t>entwicklung</a:t>
            </a:r>
            <a:r>
              <a:rPr lang="de-DE" dirty="0">
                <a:hlinkClick r:id="rId3"/>
              </a:rPr>
              <a:t> | </a:t>
            </a:r>
            <a:r>
              <a:rPr lang="de-DE" dirty="0" err="1">
                <a:hlinkClick r:id="rId3"/>
              </a:rPr>
              <a:t>Verdensmål</a:t>
            </a:r>
            <a:endParaRPr lang="da-DK" b="1" dirty="0"/>
          </a:p>
        </p:txBody>
      </p:sp>
      <p:pic>
        <p:nvPicPr>
          <p:cNvPr id="2050" name="Picture 2" descr="Undervisningsmateriale: Ziele für nachhaltige entwicklung | Verdensmål">
            <a:extLst>
              <a:ext uri="{FF2B5EF4-FFF2-40B4-BE49-F238E27FC236}">
                <a16:creationId xmlns:a16="http://schemas.microsoft.com/office/drawing/2014/main" id="{099B89F1-DEAC-8CDB-BBE9-DFE6BFE7A48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485" b="13280"/>
          <a:stretch>
            <a:fillRect/>
          </a:stretch>
        </p:blipFill>
        <p:spPr bwMode="auto">
          <a:xfrm>
            <a:off x="1332020" y="1191718"/>
            <a:ext cx="7012503" cy="4167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45257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DE665-6A0D-D57D-2C32-3511B3609740}"/>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E1956C67-0DA1-316D-DD02-392A8FAA2941}"/>
              </a:ext>
            </a:extLst>
          </p:cNvPr>
          <p:cNvSpPr txBox="1">
            <a:spLocks/>
          </p:cNvSpPr>
          <p:nvPr/>
        </p:nvSpPr>
        <p:spPr>
          <a:xfrm>
            <a:off x="616889" y="512789"/>
            <a:ext cx="7938573" cy="50190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200" b="1" dirty="0"/>
              <a:t>Lean und </a:t>
            </a:r>
            <a:r>
              <a:rPr lang="da-DK" sz="3200" b="1" dirty="0" err="1"/>
              <a:t>Nachhaltigkeit</a:t>
            </a:r>
            <a:endParaRPr lang="da-DK" sz="3200" b="1" dirty="0"/>
          </a:p>
        </p:txBody>
      </p:sp>
      <p:sp>
        <p:nvSpPr>
          <p:cNvPr id="4" name="Tekstfelt 3">
            <a:extLst>
              <a:ext uri="{FF2B5EF4-FFF2-40B4-BE49-F238E27FC236}">
                <a16:creationId xmlns:a16="http://schemas.microsoft.com/office/drawing/2014/main" id="{49893FBC-2D5C-30D0-CA08-168E0B9B40CC}"/>
              </a:ext>
            </a:extLst>
          </p:cNvPr>
          <p:cNvSpPr txBox="1"/>
          <p:nvPr/>
        </p:nvSpPr>
        <p:spPr>
          <a:xfrm>
            <a:off x="616888" y="1345733"/>
            <a:ext cx="8527112" cy="2616101"/>
          </a:xfrm>
          <a:prstGeom prst="rect">
            <a:avLst/>
          </a:prstGeom>
          <a:noFill/>
        </p:spPr>
        <p:txBody>
          <a:bodyPr wrap="square" rtlCol="0">
            <a:spAutoFit/>
          </a:bodyPr>
          <a:lstStyle/>
          <a:p>
            <a:pPr marL="285750" indent="-285750">
              <a:buFont typeface="Wingdings" panose="05000000000000000000" pitchFamily="2" charset="2"/>
              <a:buChar char="q"/>
            </a:pPr>
            <a:r>
              <a:rPr lang="de-DE" sz="1400" dirty="0"/>
              <a:t>Lean bedeutet, Verschwendung in Prozessen zu beseitigen.</a:t>
            </a:r>
          </a:p>
          <a:p>
            <a:pPr marL="285750" indent="-285750">
              <a:buFont typeface="Wingdings" panose="05000000000000000000" pitchFamily="2" charset="2"/>
              <a:buChar char="q"/>
            </a:pPr>
            <a:r>
              <a:rPr lang="de-DE" sz="1400" dirty="0"/>
              <a:t>Es gibt verschiedene Arten von Verschwendung, z. B. Überproduktion, Transport und Fehler.</a:t>
            </a:r>
          </a:p>
          <a:p>
            <a:pPr marL="285750" indent="-285750">
              <a:buFont typeface="Wingdings" panose="05000000000000000000" pitchFamily="2" charset="2"/>
              <a:buChar char="q"/>
            </a:pPr>
            <a:r>
              <a:rPr lang="de-DE" sz="1400" dirty="0"/>
              <a:t>Diese Formen der Verschwendung belasten auch Klima und Ressourcen.</a:t>
            </a:r>
          </a:p>
          <a:p>
            <a:pPr marL="285750" indent="-285750">
              <a:buFont typeface="Wingdings" panose="05000000000000000000" pitchFamily="2" charset="2"/>
              <a:buChar char="q"/>
            </a:pPr>
            <a:r>
              <a:rPr lang="de-DE" sz="1400" dirty="0"/>
              <a:t>Lean kann daher ein wichtiges Werkzeug sein, um an Nachhaltigkeit zu arbeiten.</a:t>
            </a:r>
          </a:p>
          <a:p>
            <a:pPr marL="285750" indent="-285750">
              <a:buFont typeface="Wingdings" panose="05000000000000000000" pitchFamily="2" charset="2"/>
              <a:buChar char="q"/>
            </a:pPr>
            <a:endParaRPr lang="da-DK" dirty="0"/>
          </a:p>
          <a:p>
            <a:endParaRPr lang="da-DK" dirty="0"/>
          </a:p>
          <a:p>
            <a:r>
              <a:rPr lang="de-DE" b="1" dirty="0"/>
              <a:t>Diskutieren Sie folgende Frage:</a:t>
            </a:r>
          </a:p>
          <a:p>
            <a:endParaRPr lang="de-DE" b="1" dirty="0"/>
          </a:p>
          <a:p>
            <a:pPr algn="ctr"/>
            <a:r>
              <a:rPr lang="de-DE" dirty="0"/>
              <a:t>„Wie kann man durch die Reduzierung von Verschwendung zur Erreichung der 17 UN‑Nachhaltigkeitsziele beitragen?“</a:t>
            </a:r>
          </a:p>
        </p:txBody>
      </p:sp>
    </p:spTree>
    <p:extLst>
      <p:ext uri="{BB962C8B-B14F-4D97-AF65-F5344CB8AC3E}">
        <p14:creationId xmlns:p14="http://schemas.microsoft.com/office/powerpoint/2010/main" val="1235732989"/>
      </p:ext>
    </p:extLst>
  </p:cSld>
  <p:clrMapOvr>
    <a:masterClrMapping/>
  </p:clrMapOvr>
  <p:transition/>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3095D3-2B45-4AF0-AFBD-E1E917D963C9}">
  <ds:schemaRefs>
    <ds:schemaRef ds:uri="http://purl.org/dc/terms/"/>
    <ds:schemaRef ds:uri="http://schemas.microsoft.com/office/infopath/2007/PartnerControls"/>
    <ds:schemaRef ds:uri="http://schemas.microsoft.com/office/2006/documentManagement/types"/>
    <ds:schemaRef ds:uri="66bd60ff-9289-488e-8b38-68681f307e9f"/>
    <ds:schemaRef ds:uri="http://purl.org/dc/elements/1.1/"/>
    <ds:schemaRef ds:uri="http://schemas.microsoft.com/office/2006/metadata/properties"/>
    <ds:schemaRef ds:uri="http://schemas.openxmlformats.org/package/2006/metadata/core-properties"/>
    <ds:schemaRef ds:uri="f98be5f7-c26b-40b1-8165-6f48d908995f"/>
    <ds:schemaRef ds:uri="http://www.w3.org/XML/1998/namespace"/>
    <ds:schemaRef ds:uri="http://purl.org/dc/dcmitype/"/>
  </ds:schemaRefs>
</ds:datastoreItem>
</file>

<file path=customXml/itemProps2.xml><?xml version="1.0" encoding="utf-8"?>
<ds:datastoreItem xmlns:ds="http://schemas.openxmlformats.org/officeDocument/2006/customXml" ds:itemID="{1B996260-8AE4-4868-A7BD-ADBFF02BF4E5}">
  <ds:schemaRefs>
    <ds:schemaRef ds:uri="http://schemas.microsoft.com/sharepoint/v3/contenttype/forms"/>
  </ds:schemaRefs>
</ds:datastoreItem>
</file>

<file path=customXml/itemProps3.xml><?xml version="1.0" encoding="utf-8"?>
<ds:datastoreItem xmlns:ds="http://schemas.openxmlformats.org/officeDocument/2006/customXml" ds:itemID="{D9AA3261-D560-47F5-942A-56B0D8BBEA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151</TotalTime>
  <Words>1023</Words>
  <Application>Microsoft Office PowerPoint</Application>
  <PresentationFormat>Widescreen</PresentationFormat>
  <Paragraphs>106</Paragraphs>
  <Slides>9</Slides>
  <Notes>5</Notes>
  <HiddenSlides>0</HiddenSlides>
  <MMClips>0</MMClips>
  <ScaleCrop>false</ScaleCrop>
  <HeadingPairs>
    <vt:vector size="6" baseType="variant">
      <vt:variant>
        <vt:lpstr>Benyttede skrifttyper</vt:lpstr>
      </vt:variant>
      <vt:variant>
        <vt:i4>8</vt:i4>
      </vt:variant>
      <vt:variant>
        <vt:lpstr>Tema</vt:lpstr>
      </vt:variant>
      <vt:variant>
        <vt:i4>1</vt:i4>
      </vt:variant>
      <vt:variant>
        <vt:lpstr>Slidetitler</vt:lpstr>
      </vt:variant>
      <vt:variant>
        <vt:i4>9</vt:i4>
      </vt:variant>
    </vt:vector>
  </HeadingPairs>
  <TitlesOfParts>
    <vt:vector size="18" baseType="lpstr">
      <vt:lpstr>ＭＳ Ｐゴシック</vt:lpstr>
      <vt:lpstr>Aptos</vt:lpstr>
      <vt:lpstr>Arial</vt:lpstr>
      <vt:lpstr>Calibri</vt:lpstr>
      <vt:lpstr>Trebuchet MS</vt:lpstr>
      <vt:lpstr>Verdana</vt:lpstr>
      <vt:lpstr>Wingdings</vt:lpstr>
      <vt:lpstr>Wingdings 3</vt:lpstr>
      <vt:lpstr>Facet</vt:lpstr>
      <vt:lpstr> Verschwendungsarten und die 17 Nachhaltigkeitsziele</vt:lpstr>
      <vt:lpstr>8 Arten der Verschwendung – Beispiele</vt:lpstr>
      <vt:lpstr>8 Arten der Verschwendung – Beispiele</vt:lpstr>
      <vt:lpstr>8 Arten der Verschwendung – Beispiele</vt:lpstr>
      <vt:lpstr>Was für uns im Zusammenhang mit LEAN interessant ist...</vt:lpstr>
      <vt:lpstr>Beispiele für Verschwendung in Unternehmen</vt:lpstr>
      <vt:lpstr>Diskussion – Verschwendungszeit während eines Arbeitstages</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Camilla Hyldahl Grøn</cp:lastModifiedBy>
  <cp:revision>4</cp:revision>
  <dcterms:created xsi:type="dcterms:W3CDTF">2024-11-05T12:07:18Z</dcterms:created>
  <dcterms:modified xsi:type="dcterms:W3CDTF">2026-04-16T07:47:01Z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y fmtid="{D5CDD505-2E9C-101B-9397-08002B2CF9AE}" pid="3" name="MediaServiceImageTags">
    <vt:lpwstr/>
  </property>
</Properties>
</file>