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8" r:id="rId4"/>
  </p:sldMasterIdLst>
  <p:notesMasterIdLst>
    <p:notesMasterId r:id="rId14"/>
  </p:notesMasterIdLst>
  <p:sldIdLst>
    <p:sldId id="2566" r:id="rId5"/>
    <p:sldId id="2147328399" r:id="rId6"/>
    <p:sldId id="2147328400" r:id="rId7"/>
    <p:sldId id="2147328401" r:id="rId8"/>
    <p:sldId id="2377" r:id="rId9"/>
    <p:sldId id="2230" r:id="rId10"/>
    <p:sldId id="2376" r:id="rId11"/>
    <p:sldId id="2147328259" r:id="rId12"/>
    <p:sldId id="2147328402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2"/>
    <p:restoredTop sz="64689" autoAdjust="0"/>
  </p:normalViewPr>
  <p:slideViewPr>
    <p:cSldViewPr snapToGrid="0">
      <p:cViewPr varScale="1">
        <p:scale>
          <a:sx n="54" d="100"/>
          <a:sy n="54" d="100"/>
        </p:scale>
        <p:origin x="2208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-65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illa Hyldahl Grøn" userId="a4ea85f2-bdd2-4d4a-855b-19ebe7fc7cda" providerId="ADAL" clId="{A57A787F-CB6B-42AB-B5C7-FE5EBB6E79DE}"/>
    <pc:docChg chg="custSel modSld">
      <pc:chgData name="Camilla Hyldahl Grøn" userId="a4ea85f2-bdd2-4d4a-855b-19ebe7fc7cda" providerId="ADAL" clId="{A57A787F-CB6B-42AB-B5C7-FE5EBB6E79DE}" dt="2026-04-16T07:46:16.226" v="7" actId="20577"/>
      <pc:docMkLst>
        <pc:docMk/>
      </pc:docMkLst>
      <pc:sldChg chg="modNotesTx">
        <pc:chgData name="Camilla Hyldahl Grøn" userId="a4ea85f2-bdd2-4d4a-855b-19ebe7fc7cda" providerId="ADAL" clId="{A57A787F-CB6B-42AB-B5C7-FE5EBB6E79DE}" dt="2026-04-16T07:46:03.328" v="5" actId="20577"/>
        <pc:sldMkLst>
          <pc:docMk/>
          <pc:sldMk cId="1667395082" sldId="2230"/>
        </pc:sldMkLst>
      </pc:sldChg>
      <pc:sldChg chg="modNotesTx">
        <pc:chgData name="Camilla Hyldahl Grøn" userId="a4ea85f2-bdd2-4d4a-855b-19ebe7fc7cda" providerId="ADAL" clId="{A57A787F-CB6B-42AB-B5C7-FE5EBB6E79DE}" dt="2026-04-16T07:45:57.212" v="4" actId="20577"/>
        <pc:sldMkLst>
          <pc:docMk/>
          <pc:sldMk cId="3298816621" sldId="2377"/>
        </pc:sldMkLst>
      </pc:sldChg>
      <pc:sldChg chg="addSp modSp mod">
        <pc:chgData name="Camilla Hyldahl Grøn" userId="a4ea85f2-bdd2-4d4a-855b-19ebe7fc7cda" providerId="ADAL" clId="{A57A787F-CB6B-42AB-B5C7-FE5EBB6E79DE}" dt="2026-03-27T10:15:52.508" v="2" actId="1076"/>
        <pc:sldMkLst>
          <pc:docMk/>
          <pc:sldMk cId="1109482994" sldId="2566"/>
        </pc:sldMkLst>
        <pc:picChg chg="add mod">
          <ac:chgData name="Camilla Hyldahl Grøn" userId="a4ea85f2-bdd2-4d4a-855b-19ebe7fc7cda" providerId="ADAL" clId="{A57A787F-CB6B-42AB-B5C7-FE5EBB6E79DE}" dt="2026-03-27T10:15:52.508" v="2" actId="1076"/>
          <ac:picMkLst>
            <pc:docMk/>
            <pc:sldMk cId="1109482994" sldId="2566"/>
            <ac:picMk id="3" creationId="{8DFF8B37-38DE-B34D-8DE9-A844F72A899B}"/>
          </ac:picMkLst>
        </pc:picChg>
      </pc:sldChg>
      <pc:sldChg chg="delSp mod modNotesTx">
        <pc:chgData name="Camilla Hyldahl Grøn" userId="a4ea85f2-bdd2-4d4a-855b-19ebe7fc7cda" providerId="ADAL" clId="{A57A787F-CB6B-42AB-B5C7-FE5EBB6E79DE}" dt="2026-04-16T07:46:11.986" v="6" actId="20577"/>
        <pc:sldMkLst>
          <pc:docMk/>
          <pc:sldMk cId="1085452575" sldId="2147328259"/>
        </pc:sldMkLst>
      </pc:sldChg>
      <pc:sldChg chg="modNotesTx">
        <pc:chgData name="Camilla Hyldahl Grøn" userId="a4ea85f2-bdd2-4d4a-855b-19ebe7fc7cda" providerId="ADAL" clId="{A57A787F-CB6B-42AB-B5C7-FE5EBB6E79DE}" dt="2026-04-16T07:46:16.226" v="7" actId="20577"/>
        <pc:sldMkLst>
          <pc:docMk/>
          <pc:sldMk cId="1235732989" sldId="2147328402"/>
        </pc:sldMkLst>
      </pc:sldChg>
    </pc:docChg>
  </pc:docChgLst>
  <pc:docChgLst>
    <pc:chgData name="Camilla Hyldahl Grøn - CAHG" userId="a4ea85f2-bdd2-4d4a-855b-19ebe7fc7cda" providerId="ADAL" clId="{A57A787F-CB6B-42AB-B5C7-FE5EBB6E79DE}"/>
    <pc:docChg chg="modSld">
      <pc:chgData name="Camilla Hyldahl Grøn - CAHG" userId="a4ea85f2-bdd2-4d4a-855b-19ebe7fc7cda" providerId="ADAL" clId="{A57A787F-CB6B-42AB-B5C7-FE5EBB6E79DE}" dt="2026-04-07T07:47:10.425" v="73"/>
      <pc:docMkLst>
        <pc:docMk/>
      </pc:docMkLst>
      <pc:sldChg chg="addSp modSp mod">
        <pc:chgData name="Camilla Hyldahl Grøn - CAHG" userId="a4ea85f2-bdd2-4d4a-855b-19ebe7fc7cda" providerId="ADAL" clId="{A57A787F-CB6B-42AB-B5C7-FE5EBB6E79DE}" dt="2026-04-07T07:47:04.157" v="71" actId="1076"/>
        <pc:sldMkLst>
          <pc:docMk/>
          <pc:sldMk cId="2229392580" sldId="2147328399"/>
        </pc:sldMkLst>
        <pc:spChg chg="add mod">
          <ac:chgData name="Camilla Hyldahl Grøn - CAHG" userId="a4ea85f2-bdd2-4d4a-855b-19ebe7fc7cda" providerId="ADAL" clId="{A57A787F-CB6B-42AB-B5C7-FE5EBB6E79DE}" dt="2026-04-07T07:47:04.157" v="71" actId="1076"/>
          <ac:spMkLst>
            <pc:docMk/>
            <pc:sldMk cId="2229392580" sldId="2147328399"/>
            <ac:spMk id="2" creationId="{AD935011-F0ED-D7D7-18D9-C79A23673C41}"/>
          </ac:spMkLst>
        </pc:spChg>
      </pc:sldChg>
      <pc:sldChg chg="addSp modSp">
        <pc:chgData name="Camilla Hyldahl Grøn - CAHG" userId="a4ea85f2-bdd2-4d4a-855b-19ebe7fc7cda" providerId="ADAL" clId="{A57A787F-CB6B-42AB-B5C7-FE5EBB6E79DE}" dt="2026-04-07T07:47:08.997" v="72"/>
        <pc:sldMkLst>
          <pc:docMk/>
          <pc:sldMk cId="3215223346" sldId="2147328400"/>
        </pc:sldMkLst>
        <pc:spChg chg="add mod">
          <ac:chgData name="Camilla Hyldahl Grøn - CAHG" userId="a4ea85f2-bdd2-4d4a-855b-19ebe7fc7cda" providerId="ADAL" clId="{A57A787F-CB6B-42AB-B5C7-FE5EBB6E79DE}" dt="2026-04-07T07:47:08.997" v="72"/>
          <ac:spMkLst>
            <pc:docMk/>
            <pc:sldMk cId="3215223346" sldId="2147328400"/>
            <ac:spMk id="2" creationId="{8EE37434-E028-DFCC-FCC7-D1F587138689}"/>
          </ac:spMkLst>
        </pc:spChg>
      </pc:sldChg>
      <pc:sldChg chg="addSp modSp">
        <pc:chgData name="Camilla Hyldahl Grøn - CAHG" userId="a4ea85f2-bdd2-4d4a-855b-19ebe7fc7cda" providerId="ADAL" clId="{A57A787F-CB6B-42AB-B5C7-FE5EBB6E79DE}" dt="2026-04-07T07:47:10.425" v="73"/>
        <pc:sldMkLst>
          <pc:docMk/>
          <pc:sldMk cId="14200206" sldId="2147328401"/>
        </pc:sldMkLst>
        <pc:spChg chg="add mod">
          <ac:chgData name="Camilla Hyldahl Grøn - CAHG" userId="a4ea85f2-bdd2-4d4a-855b-19ebe7fc7cda" providerId="ADAL" clId="{A57A787F-CB6B-42AB-B5C7-FE5EBB6E79DE}" dt="2026-04-07T07:47:10.425" v="73"/>
          <ac:spMkLst>
            <pc:docMk/>
            <pc:sldMk cId="14200206" sldId="2147328401"/>
            <ac:spMk id="2" creationId="{90AD624D-CAE0-B5F7-F8C4-5810DE6B3AB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07158B-EB51-4318-B0DB-2F6D896CE293}" type="datetimeFigureOut">
              <a:rPr lang="da-DK" smtClean="0"/>
              <a:t>16-04-2026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58561A-9460-475D-83A3-CF452320F92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32321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66271">
              <a:defRPr/>
            </a:pPr>
            <a:fld id="{4DFD30D2-9423-4EFF-9CAF-E13460CADCF0}" type="slidenum">
              <a:rPr lang="da-DK" sz="1400">
                <a:solidFill>
                  <a:prstClr val="black"/>
                </a:solidFill>
                <a:latin typeface="Calibri"/>
              </a:rPr>
              <a:pPr defTabSz="966271">
                <a:defRPr/>
              </a:pPr>
              <a:t>5</a:t>
            </a:fld>
            <a:endParaRPr lang="da-DK" sz="14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692724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-2016125" y="989013"/>
            <a:ext cx="8788400" cy="4943475"/>
          </a:xfrm>
          <a:prstGeom prst="rect">
            <a:avLst/>
          </a:prstGeo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>
          <a:xfrm>
            <a:off x="475711" y="6261606"/>
            <a:ext cx="3805674" cy="5932048"/>
          </a:xfrm>
          <a:prstGeom prst="rect">
            <a:avLst/>
          </a:prstGeom>
        </p:spPr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>
          <a:xfrm>
            <a:off x="2694587" y="12520924"/>
            <a:ext cx="2061407" cy="659116"/>
          </a:xfrm>
          <a:prstGeom prst="rect">
            <a:avLst/>
          </a:prstGeom>
        </p:spPr>
        <p:txBody>
          <a:bodyPr/>
          <a:lstStyle/>
          <a:p>
            <a:fld id="{101B41D8-F330-4919-AB88-1CD384FAF8B6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136950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66271">
              <a:defRPr/>
            </a:pPr>
            <a:fld id="{4DFD30D2-9423-4EFF-9CAF-E13460CADCF0}" type="slidenum">
              <a:rPr lang="da-DK" sz="1400">
                <a:solidFill>
                  <a:prstClr val="black"/>
                </a:solidFill>
                <a:latin typeface="Calibri"/>
              </a:rPr>
              <a:pPr defTabSz="966271">
                <a:defRPr/>
              </a:pPr>
              <a:t>7</a:t>
            </a:fld>
            <a:endParaRPr lang="da-DK" sz="14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685010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827088" y="1211263"/>
            <a:ext cx="5808662" cy="3268662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833196">
              <a:defRPr/>
            </a:pPr>
            <a:fld id="{D885A305-8899-4A19-A719-2E90230B5766}" type="slidenum">
              <a:rPr lang="da-DK">
                <a:solidFill>
                  <a:prstClr val="black"/>
                </a:solidFill>
                <a:latin typeface="Calibri"/>
              </a:rPr>
              <a:pPr defTabSz="833196">
                <a:defRPr/>
              </a:pPr>
              <a:t>8</a:t>
            </a:fld>
            <a:endParaRPr lang="da-DK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783216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C74F14-8299-63F4-6626-3D9E4BB67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B7A57E31-4800-9B30-340E-1CC3D2B683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827088" y="1211263"/>
            <a:ext cx="5808662" cy="3268662"/>
          </a:xfrm>
        </p:spPr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60A9E40B-CB29-C5C7-E2BE-1D47C793A3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4D71287F-3D42-E390-C10E-6CB93F85D9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833196">
              <a:defRPr/>
            </a:pPr>
            <a:fld id="{D885A305-8899-4A19-A719-2E90230B5766}" type="slidenum">
              <a:rPr lang="da-DK">
                <a:solidFill>
                  <a:prstClr val="black"/>
                </a:solidFill>
                <a:latin typeface="Calibri"/>
              </a:rPr>
              <a:pPr defTabSz="833196">
                <a:defRPr/>
              </a:pPr>
              <a:t>9</a:t>
            </a:fld>
            <a:endParaRPr lang="da-DK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88417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a-DK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a-DK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a-DK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a-DK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a-DK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a-DK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a-DK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a-DK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16-04-2026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05665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g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16-04-2026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19229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16-04-2026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05572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16-04-2026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579758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t med citat og nav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16-04-2026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763310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dt eller fals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16-04-2026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193971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16-04-2026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691067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16-04-2026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641987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t dias - K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856712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16-04-2026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92942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16-04-2026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65180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16-04-2026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9655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16-04-2026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697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16-04-2026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7152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16-04-2026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9539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16-04-2026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71670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16-04-2026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31253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a-DK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a-DK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a-DK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a-DK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a-DK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a-DK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a-DK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a-DK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6D4B70-3F4C-CA4D-A791-A4D193DBA7C9}" type="datetimeFigureOut">
              <a:rPr lang="da-DK" smtClean="0"/>
              <a:t>16-04-2026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  <p:pic>
        <p:nvPicPr>
          <p:cNvPr id="8" name="Picture 6" descr="A blue and white flag with yellow stars&#10;&#10;Description automatically generated">
            <a:extLst>
              <a:ext uri="{FF2B5EF4-FFF2-40B4-BE49-F238E27FC236}">
                <a16:creationId xmlns:a16="http://schemas.microsoft.com/office/drawing/2014/main" id="{F61ABABC-3CC5-2D4B-8B2F-1CAEADF5D6F4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8552429" y="6176964"/>
            <a:ext cx="2801372" cy="544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305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leanakademiet.dk/lean-virksomhed/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leanakademiet.dk/lean-virksomhed/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leanakademiet.dk/lean-virksomhed/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videnpunkt.dk/work-smarter-not-harder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4" Type="http://schemas.openxmlformats.org/officeDocument/2006/relationships/hyperlink" Target="https://www.verdensmaalene.dk/de-17-verdensmaal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9179DE42-5613-4B35-A1E6-6CCBAA13C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B898B32-3891-4C3A-8F58-C5969D2E90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48300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AE4806D-B8F9-4679-A68A-9BD21C01A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7175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3">
            <a:extLst>
              <a:ext uri="{FF2B5EF4-FFF2-40B4-BE49-F238E27FC236}">
                <a16:creationId xmlns:a16="http://schemas.microsoft.com/office/drawing/2014/main" id="{52FB45E9-914E-4471-AC87-E475CD5176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58764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  <p:sp>
        <p:nvSpPr>
          <p:cNvPr id="24" name="Rectangle 25">
            <a:extLst>
              <a:ext uri="{FF2B5EF4-FFF2-40B4-BE49-F238E27FC236}">
                <a16:creationId xmlns:a16="http://schemas.microsoft.com/office/drawing/2014/main" id="{C310626D-5743-49D4-8F7D-88C4F8F05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80730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3C195FC1-B568-4C72-9902-34CB35DDD7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9621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F2BDF77-362C-43F0-8CBB-A969EC2AE0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11788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  <p:sp>
        <p:nvSpPr>
          <p:cNvPr id="30" name="Isosceles Triangle 29">
            <a:extLst>
              <a:ext uri="{FF2B5EF4-FFF2-40B4-BE49-F238E27FC236}">
                <a16:creationId xmlns:a16="http://schemas.microsoft.com/office/drawing/2014/main" id="{4BE96B01-3929-432D-B8C2-ADBCB74C2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48954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2A6FCDE6-CDE2-4C51-B18E-A95CFB679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16287" y="-8467"/>
            <a:ext cx="9175713" cy="6866467"/>
          </a:xfrm>
          <a:custGeom>
            <a:avLst/>
            <a:gdLst>
              <a:gd name="connsiteX0" fmla="*/ 0 w 9175713"/>
              <a:gd name="connsiteY0" fmla="*/ 0 h 6866467"/>
              <a:gd name="connsiteX1" fmla="*/ 1249825 w 9175713"/>
              <a:gd name="connsiteY1" fmla="*/ 0 h 6866467"/>
              <a:gd name="connsiteX2" fmla="*/ 1249825 w 9175713"/>
              <a:gd name="connsiteY2" fmla="*/ 8467 h 6866467"/>
              <a:gd name="connsiteX3" fmla="*/ 9175713 w 9175713"/>
              <a:gd name="connsiteY3" fmla="*/ 8467 h 6866467"/>
              <a:gd name="connsiteX4" fmla="*/ 9175713 w 9175713"/>
              <a:gd name="connsiteY4" fmla="*/ 6866467 h 6866467"/>
              <a:gd name="connsiteX5" fmla="*/ 1249825 w 9175713"/>
              <a:gd name="connsiteY5" fmla="*/ 6866467 h 6866467"/>
              <a:gd name="connsiteX6" fmla="*/ 1109382 w 9175713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75713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9175713" y="8467"/>
                </a:lnTo>
                <a:lnTo>
                  <a:pt x="9175713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3B494AD-AF50-4D7E-A313-0B33641000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19136" y="1020871"/>
            <a:ext cx="6960759" cy="2849671"/>
          </a:xfrm>
        </p:spPr>
        <p:txBody>
          <a:bodyPr>
            <a:normAutofit/>
          </a:bodyPr>
          <a:lstStyle/>
          <a:p>
            <a:pPr algn="l"/>
            <a:br>
              <a:rPr lang="da-DK" sz="6000" b="0">
                <a:solidFill>
                  <a:srgbClr val="FFFFFF"/>
                </a:solidFill>
              </a:rPr>
            </a:br>
            <a:r>
              <a:rPr lang="da-DK" sz="6000" b="0">
                <a:solidFill>
                  <a:srgbClr val="FFFFFF"/>
                </a:solidFill>
              </a:rPr>
              <a:t>Spildtyper og de 17 verdensmål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50C1AC78-96A5-661D-3DA3-3EC9378874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48104" y="3962088"/>
            <a:ext cx="6112077" cy="1186108"/>
          </a:xfrm>
        </p:spPr>
        <p:txBody>
          <a:bodyPr>
            <a:normAutofit/>
          </a:bodyPr>
          <a:lstStyle/>
          <a:p>
            <a:pPr algn="l"/>
            <a:endParaRPr lang="en-US">
              <a:solidFill>
                <a:srgbClr val="FFFFFF">
                  <a:alpha val="70000"/>
                </a:srgbClr>
              </a:solidFill>
            </a:endParaRPr>
          </a:p>
        </p:txBody>
      </p:sp>
      <p:sp>
        <p:nvSpPr>
          <p:cNvPr id="34" name="Isosceles Triangle 33">
            <a:extLst>
              <a:ext uri="{FF2B5EF4-FFF2-40B4-BE49-F238E27FC236}">
                <a16:creationId xmlns:a16="http://schemas.microsoft.com/office/drawing/2014/main" id="{9D2E8756-2465-473A-BA2A-2DB1D6224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062562" y="3271487"/>
            <a:ext cx="220660" cy="186439"/>
          </a:xfrm>
          <a:prstGeom prst="triangl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8DFF8B37-38DE-B34D-8DE9-A844F72A89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9479" y="5837129"/>
            <a:ext cx="2924583" cy="66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4829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23C083-D568-391D-D589-64671CD26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 21">
            <a:extLst>
              <a:ext uri="{FF2B5EF4-FFF2-40B4-BE49-F238E27FC236}">
                <a16:creationId xmlns:a16="http://schemas.microsoft.com/office/drawing/2014/main" id="{EE436947-E149-3F5D-994C-66597D082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837" y="550096"/>
            <a:ext cx="7886700" cy="696814"/>
          </a:xfrm>
        </p:spPr>
        <p:txBody>
          <a:bodyPr>
            <a:normAutofit/>
          </a:bodyPr>
          <a:lstStyle/>
          <a:p>
            <a:r>
              <a:rPr lang="da-DK" sz="3200" b="1" dirty="0">
                <a:ea typeface="Verdana" panose="020B0604030504040204" pitchFamily="34" charset="0"/>
              </a:rPr>
              <a:t>8 spildtyper - eksempler</a:t>
            </a:r>
          </a:p>
        </p:txBody>
      </p:sp>
      <p:sp>
        <p:nvSpPr>
          <p:cNvPr id="13" name="Rectangle 22">
            <a:extLst>
              <a:ext uri="{FF2B5EF4-FFF2-40B4-BE49-F238E27FC236}">
                <a16:creationId xmlns:a16="http://schemas.microsoft.com/office/drawing/2014/main" id="{AE8B06E3-9934-4EA8-B6FD-E622B91179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837" y="1487053"/>
            <a:ext cx="10058399" cy="2113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da-DK" b="1" dirty="0"/>
              <a:t>Transport: </a:t>
            </a:r>
            <a:r>
              <a:rPr lang="da-DK" sz="1400" dirty="0"/>
              <a:t>Det opstår, når materialer eller produkter flyttes unødvendigt rundt i virksomheden. Dette kan føre til øget risiko for skader, tab af tid og øgede omkostninger.</a:t>
            </a:r>
          </a:p>
          <a:p>
            <a:endParaRPr lang="da-DK" sz="1400" dirty="0"/>
          </a:p>
          <a:p>
            <a:r>
              <a:rPr lang="da-DK" sz="1400" i="1" dirty="0"/>
              <a:t>	Eksempel: </a:t>
            </a:r>
            <a:r>
              <a:rPr lang="da-DK" sz="1400" dirty="0"/>
              <a:t>En fabrik kan reducere transportspild ved at omorganisere layoutet, så  materialer og dele er tættere på 	de arbejdsstationer, hvor de bruges.</a:t>
            </a:r>
          </a:p>
          <a:p>
            <a:endParaRPr lang="da-DK" sz="1400" b="1" dirty="0"/>
          </a:p>
          <a:p>
            <a:r>
              <a:rPr lang="da-DK" b="1" dirty="0"/>
              <a:t>Lager: </a:t>
            </a:r>
            <a:r>
              <a:rPr lang="da-DK" sz="1400" dirty="0"/>
              <a:t>Det opstår, når der er for mange varer på lager, hvilket kan binde kapital og plads, samt øge risikoen for forældelse.</a:t>
            </a:r>
          </a:p>
          <a:p>
            <a:endParaRPr lang="da-DK" sz="1400" dirty="0"/>
          </a:p>
          <a:p>
            <a:r>
              <a:rPr lang="da-DK" sz="1400" i="1" dirty="0"/>
              <a:t>	Eksempel: </a:t>
            </a:r>
            <a:r>
              <a:rPr lang="da-DK" sz="1400" dirty="0"/>
              <a:t>En detailbutik kan reducere lageromkostninger ved at implementere just-in-time   lagerstyring, hvor 	varer bestilles og modtages, lige før de skal sælges.</a:t>
            </a:r>
          </a:p>
          <a:p>
            <a:endParaRPr lang="da-DK" sz="1400" dirty="0"/>
          </a:p>
          <a:p>
            <a:r>
              <a:rPr lang="da-DK" b="1" dirty="0"/>
              <a:t>Bevægelse: </a:t>
            </a:r>
            <a:r>
              <a:rPr lang="da-DK" sz="1400" dirty="0"/>
              <a:t>Det opstår, når medarbejdere udfører unødvendige bevægelser. Dette kan føre til øget træthed og ineffektivitet.</a:t>
            </a:r>
          </a:p>
          <a:p>
            <a:endParaRPr lang="da-DK" sz="1400" i="1" dirty="0"/>
          </a:p>
          <a:p>
            <a:r>
              <a:rPr lang="da-DK" sz="1400" i="1" dirty="0"/>
              <a:t>	Eksempel: </a:t>
            </a:r>
            <a:r>
              <a:rPr lang="da-DK" sz="1400" dirty="0"/>
              <a:t>En kontorarbejdsplads kan reducere bevægelsesspild ved at placere printere,  kopimaskiner og  andre 	fælles ressourcer tættere på medarbejdernes arbejdsstationer.  Layout og 5S kan hjælpe med at optimere 	arbejdspladsen og reducere bevægelsesspild.</a:t>
            </a: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AD935011-F0ED-D7D7-18D9-C79A23673C41}"/>
              </a:ext>
            </a:extLst>
          </p:cNvPr>
          <p:cNvSpPr txBox="1"/>
          <p:nvPr/>
        </p:nvSpPr>
        <p:spPr>
          <a:xfrm>
            <a:off x="2068286" y="6130889"/>
            <a:ext cx="53122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200" b="1" dirty="0"/>
              <a:t>Kilde: </a:t>
            </a:r>
            <a:r>
              <a:rPr lang="da-DK" sz="1200" dirty="0"/>
              <a:t>Lean Akademiet. (29. marts 2024). LEAN VIRKSOMHED. </a:t>
            </a:r>
            <a:r>
              <a:rPr lang="da-DK" sz="1200" dirty="0">
                <a:hlinkClick r:id="rId2"/>
              </a:rPr>
              <a:t>Lean virksomhed: Guide til principperne | Lean Akademiet</a:t>
            </a:r>
            <a:endParaRPr lang="da-DK" sz="1200" dirty="0"/>
          </a:p>
        </p:txBody>
      </p:sp>
    </p:spTree>
    <p:extLst>
      <p:ext uri="{BB962C8B-B14F-4D97-AF65-F5344CB8AC3E}">
        <p14:creationId xmlns:p14="http://schemas.microsoft.com/office/powerpoint/2010/main" val="2229392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566632-10F0-8991-D694-870DF6F60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 21">
            <a:extLst>
              <a:ext uri="{FF2B5EF4-FFF2-40B4-BE49-F238E27FC236}">
                <a16:creationId xmlns:a16="http://schemas.microsoft.com/office/drawing/2014/main" id="{63229DE9-F7F6-B123-670F-C7B96E1F4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837" y="550096"/>
            <a:ext cx="7886700" cy="696814"/>
          </a:xfrm>
        </p:spPr>
        <p:txBody>
          <a:bodyPr>
            <a:normAutofit/>
          </a:bodyPr>
          <a:lstStyle/>
          <a:p>
            <a:r>
              <a:rPr lang="da-DK" sz="3200" b="1" dirty="0">
                <a:ea typeface="Verdana" panose="020B0604030504040204" pitchFamily="34" charset="0"/>
              </a:rPr>
              <a:t>8 spildtyper - eksempler</a:t>
            </a:r>
          </a:p>
        </p:txBody>
      </p:sp>
      <p:sp>
        <p:nvSpPr>
          <p:cNvPr id="13" name="Rectangle 22">
            <a:extLst>
              <a:ext uri="{FF2B5EF4-FFF2-40B4-BE49-F238E27FC236}">
                <a16:creationId xmlns:a16="http://schemas.microsoft.com/office/drawing/2014/main" id="{95476558-8F7E-D598-B808-54EBF3E7A1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837" y="1440871"/>
            <a:ext cx="10058399" cy="2113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da-DK" b="1" dirty="0"/>
              <a:t>Ventetid: </a:t>
            </a:r>
            <a:r>
              <a:rPr lang="da-DK" sz="1400" dirty="0"/>
              <a:t>Det opstår, når medarbejdere venter på næste opgave eller materialer. Dette kan føre til tab af produktivitet eller øgede omkostninger. </a:t>
            </a:r>
          </a:p>
          <a:p>
            <a:endParaRPr lang="da-DK" sz="1400" i="1" dirty="0"/>
          </a:p>
          <a:p>
            <a:r>
              <a:rPr lang="da-DK" sz="1400" i="1" dirty="0"/>
              <a:t>	Eksempel: </a:t>
            </a:r>
            <a:r>
              <a:rPr lang="da-DK" sz="1400" dirty="0"/>
              <a:t>En produktionslinje kan reducere ventetid ved at sikre, at der altid er tilstrækkelige materialer og dele til 	rådighed, så arbejdet kan fortsætte uden afbrydelser.</a:t>
            </a:r>
          </a:p>
          <a:p>
            <a:endParaRPr lang="da-DK" sz="1400" dirty="0"/>
          </a:p>
          <a:p>
            <a:r>
              <a:rPr lang="da-DK" b="1" dirty="0"/>
              <a:t>Overproduktion: </a:t>
            </a:r>
            <a:r>
              <a:rPr lang="da-DK" sz="1400" dirty="0"/>
              <a:t>Det opstår, når der produceres mere end nødvendigt, hvilket kan føre til øgede lageromkostninger og risiko for forældelse.</a:t>
            </a:r>
          </a:p>
          <a:p>
            <a:r>
              <a:rPr lang="da-DK" sz="1400" i="1" dirty="0"/>
              <a:t>	</a:t>
            </a:r>
          </a:p>
          <a:p>
            <a:r>
              <a:rPr lang="da-DK" sz="1400" i="1" dirty="0"/>
              <a:t>	Eksempel: </a:t>
            </a:r>
            <a:r>
              <a:rPr lang="da-DK" sz="1400" dirty="0"/>
              <a:t>En fødevareproducent kan reducere overproduktion ved at producere baseret på  faktiske kundeordrer i 	stedet for at producere store mængder på lager.</a:t>
            </a:r>
          </a:p>
          <a:p>
            <a:endParaRPr lang="da-DK" sz="1400" b="1" dirty="0"/>
          </a:p>
          <a:p>
            <a:r>
              <a:rPr lang="da-DK" b="1" dirty="0"/>
              <a:t>Overforædling: </a:t>
            </a:r>
            <a:r>
              <a:rPr lang="da-DK" sz="1400" dirty="0"/>
              <a:t>Det opstår, når der udføres mere arbejde end nødvendigt, hvilket kan føre til øgede omkostninger og tab af tid.</a:t>
            </a:r>
          </a:p>
          <a:p>
            <a:r>
              <a:rPr lang="da-DK" sz="1400" i="1" dirty="0"/>
              <a:t>	</a:t>
            </a:r>
          </a:p>
          <a:p>
            <a:r>
              <a:rPr lang="da-DK" sz="1400" i="1" dirty="0"/>
              <a:t>	Eksempel: </a:t>
            </a:r>
            <a:r>
              <a:rPr lang="da-DK" sz="1400" dirty="0"/>
              <a:t>En elektronikproducent kan reducere overforædling ved at standardisere 	produktionsprocesserne og 	eliminere unødvendige trin.</a:t>
            </a:r>
          </a:p>
          <a:p>
            <a:br>
              <a:rPr lang="da-DK" sz="1400" dirty="0"/>
            </a:br>
            <a:endParaRPr lang="da-DK" sz="14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8EE37434-E028-DFCC-FCC7-D1F587138689}"/>
              </a:ext>
            </a:extLst>
          </p:cNvPr>
          <p:cNvSpPr txBox="1"/>
          <p:nvPr/>
        </p:nvSpPr>
        <p:spPr>
          <a:xfrm>
            <a:off x="2068286" y="6130889"/>
            <a:ext cx="53122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200" b="1" dirty="0"/>
              <a:t>Kilde: </a:t>
            </a:r>
            <a:r>
              <a:rPr lang="da-DK" sz="1200" dirty="0"/>
              <a:t>Lean Akademiet. (29. marts 2024). LEAN VIRKSOMHED. </a:t>
            </a:r>
            <a:r>
              <a:rPr lang="da-DK" sz="1200" dirty="0">
                <a:hlinkClick r:id="rId2"/>
              </a:rPr>
              <a:t>Lean virksomhed: Guide til principperne | Lean Akademiet</a:t>
            </a:r>
            <a:endParaRPr lang="da-DK" sz="1200" dirty="0"/>
          </a:p>
        </p:txBody>
      </p:sp>
    </p:spTree>
    <p:extLst>
      <p:ext uri="{BB962C8B-B14F-4D97-AF65-F5344CB8AC3E}">
        <p14:creationId xmlns:p14="http://schemas.microsoft.com/office/powerpoint/2010/main" val="3215223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132253-F076-EA7C-C0F9-4C0BE77F5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 21">
            <a:extLst>
              <a:ext uri="{FF2B5EF4-FFF2-40B4-BE49-F238E27FC236}">
                <a16:creationId xmlns:a16="http://schemas.microsoft.com/office/drawing/2014/main" id="{7F813D95-52A1-65B4-81DF-5BFDAA8C2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837" y="550096"/>
            <a:ext cx="7886700" cy="696814"/>
          </a:xfrm>
        </p:spPr>
        <p:txBody>
          <a:bodyPr>
            <a:normAutofit/>
          </a:bodyPr>
          <a:lstStyle/>
          <a:p>
            <a:r>
              <a:rPr lang="da-DK" sz="3200" b="1" dirty="0">
                <a:ea typeface="Verdana" panose="020B0604030504040204" pitchFamily="34" charset="0"/>
              </a:rPr>
              <a:t>8 spildtyper - eksempler</a:t>
            </a:r>
          </a:p>
        </p:txBody>
      </p:sp>
      <p:sp>
        <p:nvSpPr>
          <p:cNvPr id="13" name="Rectangle 22">
            <a:extLst>
              <a:ext uri="{FF2B5EF4-FFF2-40B4-BE49-F238E27FC236}">
                <a16:creationId xmlns:a16="http://schemas.microsoft.com/office/drawing/2014/main" id="{CE1CE3A9-5426-B6CE-9319-6E58C18784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837" y="1440871"/>
            <a:ext cx="10058399" cy="2113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da-DK" b="1" dirty="0"/>
              <a:t>Fejl: </a:t>
            </a:r>
            <a:r>
              <a:rPr lang="da-DK" sz="1400" dirty="0"/>
              <a:t>Det opstår, når produkter skal rettes eller kasseres, hvilket kan føre til øgede omkostninger og tab af tid.</a:t>
            </a:r>
          </a:p>
          <a:p>
            <a:endParaRPr lang="da-DK" sz="1400" i="1" dirty="0"/>
          </a:p>
          <a:p>
            <a:r>
              <a:rPr lang="da-DK" sz="1400" i="1" dirty="0"/>
              <a:t>	Eksempel: </a:t>
            </a:r>
            <a:r>
              <a:rPr lang="da-DK" sz="1400" dirty="0"/>
              <a:t>En bilproducent kan reducere fejl ved at implementere kvalitetskontrolprocedurer og træne 	medarbejderne i at identificere og rette fejl tidligt i produktionsprocessen. </a:t>
            </a:r>
            <a:r>
              <a:rPr lang="da-DK" sz="1400" dirty="0" err="1"/>
              <a:t>Poka</a:t>
            </a:r>
            <a:r>
              <a:rPr lang="da-DK" sz="1400" dirty="0"/>
              <a:t> </a:t>
            </a:r>
            <a:r>
              <a:rPr lang="da-DK" sz="1400" dirty="0" err="1"/>
              <a:t>Yoke</a:t>
            </a:r>
            <a:r>
              <a:rPr lang="da-DK" sz="1400" dirty="0"/>
              <a:t> er en teknik, der kan hjælpe 	med at forebygge fejl ved at designe processer, så fejl ikke kan opstå. </a:t>
            </a:r>
          </a:p>
          <a:p>
            <a:endParaRPr lang="da-DK" sz="1400" dirty="0"/>
          </a:p>
          <a:p>
            <a:r>
              <a:rPr lang="da-DK" b="1" dirty="0"/>
              <a:t>Uudnyttet viden: </a:t>
            </a:r>
            <a:r>
              <a:rPr lang="da-DK" sz="1400" dirty="0"/>
              <a:t>Det opstår, når medarbejdernes færdigheder og viden ikke udnyttes fuldt ud. Dette kan føre til tab af potentiale og innovation.</a:t>
            </a:r>
          </a:p>
          <a:p>
            <a:endParaRPr lang="da-DK" sz="1400" i="1" dirty="0"/>
          </a:p>
          <a:p>
            <a:r>
              <a:rPr lang="da-DK" sz="1400" i="1" dirty="0"/>
              <a:t>	Eksempel: </a:t>
            </a:r>
            <a:r>
              <a:rPr lang="da-DK" sz="1400" dirty="0"/>
              <a:t>En virksomhed kan reducere uudnyttet viden ved at opfordre medarbejderne til at dele ideer og forslag til 	forbedringer gennem regelmæssige møder og workshops. </a:t>
            </a:r>
          </a:p>
          <a:p>
            <a:br>
              <a:rPr lang="da-DK" sz="1400" dirty="0"/>
            </a:br>
            <a:endParaRPr lang="da-DK" sz="14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90AD624D-CAE0-B5F7-F8C4-5810DE6B3AB7}"/>
              </a:ext>
            </a:extLst>
          </p:cNvPr>
          <p:cNvSpPr txBox="1"/>
          <p:nvPr/>
        </p:nvSpPr>
        <p:spPr>
          <a:xfrm>
            <a:off x="2068286" y="6130889"/>
            <a:ext cx="53122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200" b="1" dirty="0"/>
              <a:t>Kilde: </a:t>
            </a:r>
            <a:r>
              <a:rPr lang="da-DK" sz="1200" dirty="0"/>
              <a:t>Lean Akademiet. (29. marts 2024). LEAN VIRKSOMHED. </a:t>
            </a:r>
            <a:r>
              <a:rPr lang="da-DK" sz="1200" dirty="0">
                <a:hlinkClick r:id="rId2"/>
              </a:rPr>
              <a:t>Lean virksomhed: Guide til principperne | Lean Akademiet</a:t>
            </a:r>
            <a:endParaRPr lang="da-DK" sz="1200" dirty="0"/>
          </a:p>
        </p:txBody>
      </p:sp>
    </p:spTree>
    <p:extLst>
      <p:ext uri="{BB962C8B-B14F-4D97-AF65-F5344CB8AC3E}">
        <p14:creationId xmlns:p14="http://schemas.microsoft.com/office/powerpoint/2010/main" val="1420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09D0DD-EBD6-4A5D-8707-B02153CED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638" y="445130"/>
            <a:ext cx="10314430" cy="462698"/>
          </a:xfrm>
        </p:spPr>
        <p:txBody>
          <a:bodyPr>
            <a:noAutofit/>
          </a:bodyPr>
          <a:lstStyle/>
          <a:p>
            <a:r>
              <a:rPr lang="da-DK" sz="3200" b="1" noProof="0" dirty="0">
                <a:ea typeface="Verdana" panose="020B0604030504040204" pitchFamily="34" charset="0"/>
              </a:rPr>
              <a:t>Det vi er interesserede med i forhold til LEAN er…</a:t>
            </a:r>
          </a:p>
        </p:txBody>
      </p:sp>
      <p:grpSp>
        <p:nvGrpSpPr>
          <p:cNvPr id="6" name="Gruppieren 45">
            <a:extLst>
              <a:ext uri="{FF2B5EF4-FFF2-40B4-BE49-F238E27FC236}">
                <a16:creationId xmlns:a16="http://schemas.microsoft.com/office/drawing/2014/main" id="{E2790878-7784-40E6-AA75-1E5B24524A20}"/>
              </a:ext>
            </a:extLst>
          </p:cNvPr>
          <p:cNvGrpSpPr/>
          <p:nvPr/>
        </p:nvGrpSpPr>
        <p:grpSpPr>
          <a:xfrm>
            <a:off x="333604" y="1372854"/>
            <a:ext cx="9932035" cy="4112292"/>
            <a:chOff x="-80247" y="1900238"/>
            <a:chExt cx="8828960" cy="4276099"/>
          </a:xfrm>
        </p:grpSpPr>
        <p:sp>
          <p:nvSpPr>
            <p:cNvPr id="7" name="Line 30">
              <a:extLst>
                <a:ext uri="{FF2B5EF4-FFF2-40B4-BE49-F238E27FC236}">
                  <a16:creationId xmlns:a16="http://schemas.microsoft.com/office/drawing/2014/main" id="{74E75AD3-9B6D-47BD-85EE-3A5D9ADEE3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03435" y="2995613"/>
              <a:ext cx="3856245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round/>
              <a:headEnd type="triangle" w="med" len="med"/>
              <a:tailEnd type="triangle" w="med" len="med"/>
            </a:ln>
          </p:spPr>
          <p:txBody>
            <a:bodyPr lIns="0" tIns="0" rIns="0" bIns="0"/>
            <a:lstStyle/>
            <a:p>
              <a:pPr defTabSz="685800">
                <a:defRPr/>
              </a:pPr>
              <a:endParaRPr lang="da-DK" sz="1400" noProof="0" dirty="0">
                <a:solidFill>
                  <a:srgbClr val="000000"/>
                </a:solidFill>
                <a:latin typeface="Verdana"/>
                <a:ea typeface="ＭＳ Ｐゴシック"/>
              </a:endParaRPr>
            </a:p>
          </p:txBody>
        </p:sp>
        <p:sp>
          <p:nvSpPr>
            <p:cNvPr id="8" name="Line 31">
              <a:extLst>
                <a:ext uri="{FF2B5EF4-FFF2-40B4-BE49-F238E27FC236}">
                  <a16:creationId xmlns:a16="http://schemas.microsoft.com/office/drawing/2014/main" id="{D6B08626-BD4D-4070-BFF1-EC77876EFC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59680" y="2995613"/>
              <a:ext cx="2789033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round/>
              <a:headEnd type="triangle" w="med" len="med"/>
              <a:tailEnd type="triangle" w="med" len="med"/>
            </a:ln>
          </p:spPr>
          <p:txBody>
            <a:bodyPr lIns="0" tIns="0" rIns="0" bIns="0"/>
            <a:lstStyle/>
            <a:p>
              <a:pPr defTabSz="685800">
                <a:defRPr/>
              </a:pPr>
              <a:endParaRPr lang="da-DK" sz="1400" noProof="0" dirty="0">
                <a:solidFill>
                  <a:srgbClr val="000000"/>
                </a:solidFill>
                <a:latin typeface="Verdana"/>
                <a:ea typeface="ＭＳ Ｐゴシック"/>
              </a:endParaRPr>
            </a:p>
          </p:txBody>
        </p:sp>
        <p:sp>
          <p:nvSpPr>
            <p:cNvPr id="9" name="Rechteck 48">
              <a:extLst>
                <a:ext uri="{FF2B5EF4-FFF2-40B4-BE49-F238E27FC236}">
                  <a16:creationId xmlns:a16="http://schemas.microsoft.com/office/drawing/2014/main" id="{B1619B4F-CA53-4FAA-A1A9-4560A63B54E1}"/>
                </a:ext>
              </a:extLst>
            </p:cNvPr>
            <p:cNvSpPr/>
            <p:nvPr/>
          </p:nvSpPr>
          <p:spPr bwMode="auto">
            <a:xfrm>
              <a:off x="7108824" y="4079204"/>
              <a:ext cx="1639888" cy="553998"/>
            </a:xfrm>
            <a:prstGeom prst="rect">
              <a:avLst/>
            </a:prstGeom>
            <a:solidFill>
              <a:schemeClr val="accent2"/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lIns="108014" tIns="54007" rIns="54007" bIns="54007" rtlCol="0" anchor="ctr">
              <a:noAutofit/>
            </a:bodyPr>
            <a:lstStyle/>
            <a:p>
              <a:pPr marL="128588" indent="-128588" defTabSz="685800">
                <a:buClr>
                  <a:srgbClr val="879BAA"/>
                </a:buClr>
                <a:buFont typeface="Arial" pitchFamily="34" charset="0"/>
                <a:buChar char="•"/>
                <a:defRPr/>
              </a:pPr>
              <a:endParaRPr lang="da-DK" sz="1400" noProof="0" dirty="0">
                <a:solidFill>
                  <a:srgbClr val="000000"/>
                </a:solidFill>
                <a:latin typeface="Verdana"/>
                <a:cs typeface="Arial" charset="0"/>
              </a:endParaRPr>
            </a:p>
          </p:txBody>
        </p:sp>
        <p:sp>
          <p:nvSpPr>
            <p:cNvPr id="10" name="Rechteck 49">
              <a:extLst>
                <a:ext uri="{FF2B5EF4-FFF2-40B4-BE49-F238E27FC236}">
                  <a16:creationId xmlns:a16="http://schemas.microsoft.com/office/drawing/2014/main" id="{BB61F9E5-7A9B-4E8A-808B-ABFBC4BB9A94}"/>
                </a:ext>
              </a:extLst>
            </p:cNvPr>
            <p:cNvSpPr/>
            <p:nvPr/>
          </p:nvSpPr>
          <p:spPr bwMode="auto">
            <a:xfrm>
              <a:off x="7108825" y="4829473"/>
              <a:ext cx="1639888" cy="553998"/>
            </a:xfrm>
            <a:prstGeom prst="rect">
              <a:avLst/>
            </a:prstGeom>
            <a:solidFill>
              <a:srgbClr val="FFFF00"/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lIns="108014" tIns="54007" rIns="54007" bIns="54007" rtlCol="0" anchor="ctr">
              <a:noAutofit/>
            </a:bodyPr>
            <a:lstStyle/>
            <a:p>
              <a:pPr marL="128588" indent="-128588" defTabSz="685800">
                <a:buClr>
                  <a:srgbClr val="879BAA"/>
                </a:buClr>
                <a:buFont typeface="Arial" pitchFamily="34" charset="0"/>
                <a:buChar char="•"/>
                <a:defRPr/>
              </a:pPr>
              <a:endParaRPr lang="da-DK" sz="1400" noProof="0" dirty="0">
                <a:solidFill>
                  <a:srgbClr val="000000"/>
                </a:solidFill>
                <a:latin typeface="Verdana"/>
                <a:cs typeface="Arial" charset="0"/>
              </a:endParaRPr>
            </a:p>
          </p:txBody>
        </p:sp>
        <p:sp>
          <p:nvSpPr>
            <p:cNvPr id="11" name="Rechteck 50">
              <a:extLst>
                <a:ext uri="{FF2B5EF4-FFF2-40B4-BE49-F238E27FC236}">
                  <a16:creationId xmlns:a16="http://schemas.microsoft.com/office/drawing/2014/main" id="{7DD09636-B9E7-4A71-B10E-E9C41675240E}"/>
                </a:ext>
              </a:extLst>
            </p:cNvPr>
            <p:cNvSpPr/>
            <p:nvPr/>
          </p:nvSpPr>
          <p:spPr bwMode="auto">
            <a:xfrm>
              <a:off x="7090381" y="5593937"/>
              <a:ext cx="1639888" cy="553998"/>
            </a:xfrm>
            <a:prstGeom prst="rect">
              <a:avLst/>
            </a:prstGeom>
            <a:solidFill>
              <a:srgbClr val="FF0000"/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lIns="108014" tIns="54007" rIns="54007" bIns="54007" rtlCol="0" anchor="ctr">
              <a:noAutofit/>
            </a:bodyPr>
            <a:lstStyle/>
            <a:p>
              <a:pPr marL="128588" indent="-128588" defTabSz="685800">
                <a:buClr>
                  <a:srgbClr val="879BAA"/>
                </a:buClr>
                <a:buFont typeface="Arial" pitchFamily="34" charset="0"/>
                <a:buChar char="•"/>
                <a:defRPr/>
              </a:pPr>
              <a:endParaRPr lang="da-DK" sz="1400" noProof="0" dirty="0">
                <a:solidFill>
                  <a:srgbClr val="000000"/>
                </a:solidFill>
                <a:latin typeface="Verdana"/>
                <a:cs typeface="Arial" charset="0"/>
              </a:endParaRPr>
            </a:p>
          </p:txBody>
        </p:sp>
        <p:sp>
          <p:nvSpPr>
            <p:cNvPr id="12" name="Text Box 10">
              <a:extLst>
                <a:ext uri="{FF2B5EF4-FFF2-40B4-BE49-F238E27FC236}">
                  <a16:creationId xmlns:a16="http://schemas.microsoft.com/office/drawing/2014/main" id="{6EAACD4A-8A1F-48A4-94DD-145F8A6964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7786" y="2289403"/>
              <a:ext cx="1523065" cy="22402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r" defTabSz="685800">
                <a:defRPr/>
              </a:pPr>
              <a:r>
                <a:rPr lang="da-DK" sz="1400" b="1" noProof="0" dirty="0">
                  <a:solidFill>
                    <a:srgbClr val="000000"/>
                  </a:solidFill>
                  <a:ea typeface="ＭＳ Ｐゴシック"/>
                </a:rPr>
                <a:t>Nuværende situation</a:t>
              </a:r>
            </a:p>
          </p:txBody>
        </p:sp>
        <p:sp>
          <p:nvSpPr>
            <p:cNvPr id="13" name="Text Box 11">
              <a:extLst>
                <a:ext uri="{FF2B5EF4-FFF2-40B4-BE49-F238E27FC236}">
                  <a16:creationId xmlns:a16="http://schemas.microsoft.com/office/drawing/2014/main" id="{C290E51E-BC4B-4EE8-B7F7-72AB4A90E0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7553" y="3397478"/>
              <a:ext cx="1433747" cy="22402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r" defTabSz="685800">
                <a:defRPr/>
              </a:pPr>
              <a:r>
                <a:rPr lang="da-DK" sz="1400" b="1" noProof="0" dirty="0">
                  <a:solidFill>
                    <a:srgbClr val="000000"/>
                  </a:solidFill>
                  <a:ea typeface="ＭＳ Ｐゴシック"/>
                </a:rPr>
                <a:t>Mål/ønske situation</a:t>
              </a:r>
            </a:p>
          </p:txBody>
        </p:sp>
        <p:sp>
          <p:nvSpPr>
            <p:cNvPr id="14" name="Text Box 20">
              <a:extLst>
                <a:ext uri="{FF2B5EF4-FFF2-40B4-BE49-F238E27FC236}">
                  <a16:creationId xmlns:a16="http://schemas.microsoft.com/office/drawing/2014/main" id="{417FDCAD-40BD-45D3-8F71-E3E951004A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80247" y="4835591"/>
              <a:ext cx="500705" cy="439155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</p:spPr>
          <p:txBody>
            <a:bodyPr vert="horz" wrap="square" lIns="81000" tIns="40500" rIns="81000" bIns="4050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  <a:defRPr kumimoji="0" sz="1800" b="0" i="0" u="none" strike="noStrike" cap="none" normalizeH="0" baseline="0">
                  <a:ln>
                    <a:noFill/>
                  </a:ln>
                  <a:effectLst/>
                  <a:latin typeface="Arial" pitchFamily="34" charset="0"/>
                  <a:cs typeface="Arial" pitchFamily="34" charset="0"/>
                </a:defRPr>
              </a:lvl1pPr>
            </a:lstStyle>
            <a:p>
              <a:pPr defTabSz="685800">
                <a:defRPr/>
              </a:pPr>
              <a:r>
                <a:rPr lang="da-DK" sz="1400" b="1" noProof="0" dirty="0">
                  <a:solidFill>
                    <a:prstClr val="black"/>
                  </a:solidFill>
                </a:rPr>
                <a:t>B</a:t>
              </a:r>
            </a:p>
          </p:txBody>
        </p:sp>
        <p:sp>
          <p:nvSpPr>
            <p:cNvPr id="15" name="Text Box 22">
              <a:extLst>
                <a:ext uri="{FF2B5EF4-FFF2-40B4-BE49-F238E27FC236}">
                  <a16:creationId xmlns:a16="http://schemas.microsoft.com/office/drawing/2014/main" id="{8051E93E-EF32-4463-8E3F-576AC29C44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71133" y="5543988"/>
              <a:ext cx="500705" cy="44180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</p:spPr>
          <p:txBody>
            <a:bodyPr vert="horz" wrap="square" lIns="81000" tIns="40500" rIns="81000" bIns="4050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  <a:defRPr kumimoji="0" sz="1800" b="0" i="0" u="none" strike="noStrike" cap="none" normalizeH="0" baseline="0">
                  <a:ln>
                    <a:noFill/>
                  </a:ln>
                  <a:effectLst/>
                  <a:latin typeface="Arial" pitchFamily="34" charset="0"/>
                  <a:cs typeface="Arial" pitchFamily="34" charset="0"/>
                </a:defRPr>
              </a:lvl1pPr>
            </a:lstStyle>
            <a:p>
              <a:pPr defTabSz="685800">
                <a:defRPr/>
              </a:pPr>
              <a:r>
                <a:rPr lang="da-DK" sz="1400" b="1" noProof="0" dirty="0">
                  <a:solidFill>
                    <a:prstClr val="white"/>
                  </a:solidFill>
                </a:rPr>
                <a:t>C</a:t>
              </a:r>
            </a:p>
          </p:txBody>
        </p:sp>
        <p:sp>
          <p:nvSpPr>
            <p:cNvPr id="16" name="Text Box 23">
              <a:extLst>
                <a:ext uri="{FF2B5EF4-FFF2-40B4-BE49-F238E27FC236}">
                  <a16:creationId xmlns:a16="http://schemas.microsoft.com/office/drawing/2014/main" id="{48BF0014-2A1A-4389-A6E5-48745FCDDA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9750" y="4179490"/>
              <a:ext cx="1742263" cy="4480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defTabSz="685800">
                <a:defRPr/>
              </a:pPr>
              <a:r>
                <a:rPr lang="da-DK" sz="1400" b="1" noProof="0" dirty="0">
                  <a:solidFill>
                    <a:srgbClr val="000000"/>
                  </a:solidFill>
                  <a:ea typeface="ＭＳ Ｐゴシック"/>
                </a:rPr>
                <a:t>Værdiskabende</a:t>
              </a:r>
            </a:p>
            <a:p>
              <a:pPr defTabSz="685800">
                <a:defRPr/>
              </a:pPr>
              <a:r>
                <a:rPr lang="da-DK" sz="1400" b="1" noProof="0" dirty="0">
                  <a:solidFill>
                    <a:srgbClr val="000000"/>
                  </a:solidFill>
                  <a:ea typeface="ＭＳ Ｐゴシック"/>
                </a:rPr>
                <a:t>aktiviteter</a:t>
              </a:r>
            </a:p>
          </p:txBody>
        </p:sp>
        <p:sp>
          <p:nvSpPr>
            <p:cNvPr id="17" name="Text Box 24">
              <a:extLst>
                <a:ext uri="{FF2B5EF4-FFF2-40B4-BE49-F238E27FC236}">
                  <a16:creationId xmlns:a16="http://schemas.microsoft.com/office/drawing/2014/main" id="{A955310A-06AA-46B6-97C4-51573EE8E6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71133" y="4160270"/>
              <a:ext cx="491591" cy="4391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txBody>
            <a:bodyPr vert="horz" wrap="square" lIns="81000" tIns="40500" rIns="81000" bIns="4050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  <a:defRPr kumimoji="0" sz="1800" b="0" i="0" u="none" strike="noStrike" cap="none" normalizeH="0" baseline="0">
                  <a:ln>
                    <a:noFill/>
                  </a:ln>
                  <a:effectLst/>
                  <a:latin typeface="Arial" pitchFamily="34" charset="0"/>
                  <a:cs typeface="Arial" pitchFamily="34" charset="0"/>
                </a:defRPr>
              </a:lvl1pPr>
            </a:lstStyle>
            <a:p>
              <a:pPr defTabSz="685800">
                <a:defRPr/>
              </a:pPr>
              <a:r>
                <a:rPr lang="da-DK" sz="1400" b="1" noProof="0" dirty="0">
                  <a:solidFill>
                    <a:prstClr val="white"/>
                  </a:solidFill>
                </a:rPr>
                <a:t>A</a:t>
              </a:r>
            </a:p>
          </p:txBody>
        </p:sp>
        <p:sp>
          <p:nvSpPr>
            <p:cNvPr id="18" name="Text Box 25">
              <a:extLst>
                <a:ext uri="{FF2B5EF4-FFF2-40B4-BE49-F238E27FC236}">
                  <a16:creationId xmlns:a16="http://schemas.microsoft.com/office/drawing/2014/main" id="{8A4756E5-13BE-4BC1-B58A-CBCE724DF1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0366" y="4813858"/>
              <a:ext cx="1314293" cy="6720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defTabSz="685800">
                <a:defRPr/>
              </a:pPr>
              <a:r>
                <a:rPr lang="da-DK" sz="1400" b="1" noProof="0" dirty="0">
                  <a:solidFill>
                    <a:srgbClr val="000000"/>
                  </a:solidFill>
                  <a:ea typeface="ＭＳ Ｐゴシック"/>
                </a:rPr>
                <a:t>Ikke værdiskabende </a:t>
              </a:r>
            </a:p>
            <a:p>
              <a:pPr defTabSz="685800">
                <a:defRPr/>
              </a:pPr>
              <a:r>
                <a:rPr lang="da-DK" sz="1400" b="1" noProof="0" dirty="0">
                  <a:solidFill>
                    <a:srgbClr val="000000"/>
                  </a:solidFill>
                  <a:ea typeface="ＭＳ Ｐゴシック"/>
                </a:rPr>
                <a:t>aktiviteter</a:t>
              </a:r>
            </a:p>
          </p:txBody>
        </p:sp>
        <p:sp>
          <p:nvSpPr>
            <p:cNvPr id="19" name="Text Box 26">
              <a:extLst>
                <a:ext uri="{FF2B5EF4-FFF2-40B4-BE49-F238E27FC236}">
                  <a16:creationId xmlns:a16="http://schemas.microsoft.com/office/drawing/2014/main" id="{C17798C3-EF12-4D3F-A94F-2825AAA82C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8611" y="5559102"/>
              <a:ext cx="676006" cy="4480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685800">
                <a:defRPr/>
              </a:pPr>
              <a:r>
                <a:rPr lang="da-DK" sz="1400" b="1" noProof="0" dirty="0">
                  <a:solidFill>
                    <a:srgbClr val="000000"/>
                  </a:solidFill>
                  <a:ea typeface="ＭＳ Ｐゴシック"/>
                </a:rPr>
                <a:t>Spild</a:t>
              </a:r>
            </a:p>
            <a:p>
              <a:pPr defTabSz="685800">
                <a:defRPr/>
              </a:pPr>
              <a:r>
                <a:rPr lang="da-DK" sz="1400" b="1" noProof="0" dirty="0">
                  <a:solidFill>
                    <a:srgbClr val="000000"/>
                  </a:solidFill>
                  <a:ea typeface="ＭＳ Ｐゴシック"/>
                </a:rPr>
                <a:t>(“</a:t>
              </a:r>
              <a:r>
                <a:rPr lang="da-DK" sz="1400" b="1" noProof="0" dirty="0" err="1">
                  <a:solidFill>
                    <a:srgbClr val="000000"/>
                  </a:solidFill>
                  <a:ea typeface="ＭＳ Ｐゴシック"/>
                </a:rPr>
                <a:t>muda</a:t>
              </a:r>
              <a:r>
                <a:rPr lang="da-DK" sz="1400" b="1" noProof="0" dirty="0">
                  <a:solidFill>
                    <a:srgbClr val="000000"/>
                  </a:solidFill>
                  <a:ea typeface="ＭＳ Ｐゴシック"/>
                </a:rPr>
                <a:t>”)</a:t>
              </a:r>
            </a:p>
          </p:txBody>
        </p:sp>
        <p:sp>
          <p:nvSpPr>
            <p:cNvPr id="20" name="Text Box 27">
              <a:extLst>
                <a:ext uri="{FF2B5EF4-FFF2-40B4-BE49-F238E27FC236}">
                  <a16:creationId xmlns:a16="http://schemas.microsoft.com/office/drawing/2014/main" id="{8A0697CD-E8CC-42B6-9CAB-3827E954DB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23950" y="4121733"/>
              <a:ext cx="5844430" cy="6720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marL="100013" lvl="1" indent="-100013" defTabSz="685800">
                <a:buClr>
                  <a:srgbClr val="009FDA"/>
                </a:buClr>
                <a:buFont typeface="Arial" panose="020B0604020202020204" pitchFamily="34" charset="0"/>
                <a:buChar char="•"/>
                <a:defRPr/>
              </a:pPr>
              <a:r>
                <a:rPr lang="da-DK" sz="1400" noProof="0" dirty="0">
                  <a:solidFill>
                    <a:srgbClr val="000000"/>
                  </a:solidFill>
                  <a:ea typeface="ＭＳ Ｐゴシック"/>
                </a:rPr>
                <a:t>Skabe yderligere fordel for kunden</a:t>
              </a:r>
            </a:p>
            <a:p>
              <a:pPr marL="100013" lvl="1" indent="-100013" defTabSz="685800">
                <a:buClr>
                  <a:srgbClr val="009FDA"/>
                </a:buClr>
                <a:buFont typeface="Arial" panose="020B0604020202020204" pitchFamily="34" charset="0"/>
                <a:buChar char="•"/>
                <a:defRPr/>
              </a:pPr>
              <a:r>
                <a:rPr lang="da-DK" sz="1400" noProof="0" dirty="0">
                  <a:solidFill>
                    <a:srgbClr val="000000"/>
                  </a:solidFill>
                  <a:ea typeface="ＭＳ Ｐゴシック"/>
                </a:rPr>
                <a:t>Kunden betaler for disse aktiviteter</a:t>
              </a:r>
            </a:p>
            <a:p>
              <a:pPr marL="100013" lvl="1" indent="-100013" defTabSz="685800">
                <a:buClr>
                  <a:srgbClr val="009FDA"/>
                </a:buClr>
                <a:buFont typeface="Arial" panose="020B0604020202020204" pitchFamily="34" charset="0"/>
                <a:buChar char="•"/>
                <a:defRPr/>
              </a:pPr>
              <a:r>
                <a:rPr lang="da-DK" sz="1400" b="1" noProof="0" dirty="0">
                  <a:solidFill>
                    <a:srgbClr val="000000"/>
                  </a:solidFill>
                  <a:ea typeface="ＭＳ Ｐゴシック"/>
                </a:rPr>
                <a:t>Eksempel: </a:t>
              </a:r>
              <a:r>
                <a:rPr lang="da-DK" sz="1400" noProof="0" dirty="0">
                  <a:solidFill>
                    <a:srgbClr val="000000"/>
                  </a:solidFill>
                  <a:ea typeface="ＭＳ Ｐゴシック"/>
                </a:rPr>
                <a:t>Montere kundemærkater under produktionen</a:t>
              </a:r>
            </a:p>
          </p:txBody>
        </p:sp>
        <p:sp>
          <p:nvSpPr>
            <p:cNvPr id="21" name="Rectangle 37">
              <a:extLst>
                <a:ext uri="{FF2B5EF4-FFF2-40B4-BE49-F238E27FC236}">
                  <a16:creationId xmlns:a16="http://schemas.microsoft.com/office/drawing/2014/main" id="{3EFD2B07-FEA4-49BD-A65A-8C30836876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28812" y="4224189"/>
              <a:ext cx="599912" cy="2240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algn="ctr" defTabSz="685800">
                <a:defRPr/>
              </a:pPr>
              <a:r>
                <a:rPr lang="da-DK" sz="1400" b="1" noProof="0" dirty="0">
                  <a:solidFill>
                    <a:prstClr val="white"/>
                  </a:solidFill>
                  <a:ea typeface="ＭＳ Ｐゴシック"/>
                </a:rPr>
                <a:t>Beholde</a:t>
              </a:r>
            </a:p>
          </p:txBody>
        </p:sp>
        <p:sp>
          <p:nvSpPr>
            <p:cNvPr id="22" name="Rectangle 38">
              <a:extLst>
                <a:ext uri="{FF2B5EF4-FFF2-40B4-BE49-F238E27FC236}">
                  <a16:creationId xmlns:a16="http://schemas.microsoft.com/office/drawing/2014/main" id="{95043B49-8A21-4ADF-B627-ECF968A64D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15617" y="4994974"/>
              <a:ext cx="696468" cy="2240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algn="ctr" defTabSz="685800">
                <a:defRPr/>
              </a:pPr>
              <a:r>
                <a:rPr lang="da-DK" sz="1400" b="1" noProof="0" dirty="0">
                  <a:solidFill>
                    <a:srgbClr val="000000"/>
                  </a:solidFill>
                  <a:ea typeface="ＭＳ Ｐゴシック"/>
                </a:rPr>
                <a:t>Reducere</a:t>
              </a:r>
            </a:p>
          </p:txBody>
        </p:sp>
        <p:sp>
          <p:nvSpPr>
            <p:cNvPr id="23" name="Rectangle 39">
              <a:extLst>
                <a:ext uri="{FF2B5EF4-FFF2-40B4-BE49-F238E27FC236}">
                  <a16:creationId xmlns:a16="http://schemas.microsoft.com/office/drawing/2014/main" id="{525962E3-F58F-4EDB-974C-7336DA5AB8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6283" y="5760420"/>
              <a:ext cx="455136" cy="2240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algn="ctr" defTabSz="685800">
                <a:defRPr/>
              </a:pPr>
              <a:r>
                <a:rPr lang="da-DK" sz="1400" b="1" noProof="0" dirty="0">
                  <a:solidFill>
                    <a:prstClr val="white"/>
                  </a:solidFill>
                  <a:ea typeface="ＭＳ Ｐゴシック"/>
                </a:rPr>
                <a:t>Fjerne</a:t>
              </a:r>
            </a:p>
          </p:txBody>
        </p:sp>
        <p:sp>
          <p:nvSpPr>
            <p:cNvPr id="24" name="AutoShape 14">
              <a:extLst>
                <a:ext uri="{FF2B5EF4-FFF2-40B4-BE49-F238E27FC236}">
                  <a16:creationId xmlns:a16="http://schemas.microsoft.com/office/drawing/2014/main" id="{C116701F-A436-43EC-BCC5-76737DA81E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18955" y="2187575"/>
              <a:ext cx="3392067" cy="409575"/>
            </a:xfrm>
            <a:prstGeom prst="chevron">
              <a:avLst>
                <a:gd name="adj" fmla="val 12397"/>
              </a:avLst>
            </a:prstGeom>
            <a:solidFill>
              <a:srgbClr val="FFFF00"/>
            </a:solidFill>
            <a:ln>
              <a:noFill/>
            </a:ln>
            <a:effectLst/>
          </p:spPr>
          <p:txBody>
            <a:bodyPr vert="horz" wrap="square" lIns="81000" tIns="40500" rIns="81000" bIns="40500" numCol="1" anchor="ctr" anchorCtr="0" compatLnSpc="1">
              <a:prstTxWarp prst="textNoShape">
                <a:avLst/>
              </a:prstTxWarp>
            </a:bodyPr>
            <a:lstStyle/>
            <a:p>
              <a:pPr algn="ctr" defTabSz="685800">
                <a:defRPr/>
              </a:pPr>
              <a:r>
                <a:rPr lang="da-DK" sz="1400" b="1" noProof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B</a:t>
              </a:r>
            </a:p>
          </p:txBody>
        </p:sp>
        <p:sp>
          <p:nvSpPr>
            <p:cNvPr id="25" name="AutoShape 15">
              <a:extLst>
                <a:ext uri="{FF2B5EF4-FFF2-40B4-BE49-F238E27FC236}">
                  <a16:creationId xmlns:a16="http://schemas.microsoft.com/office/drawing/2014/main" id="{3CAE3596-F09C-4DFC-A283-118E4E0FD5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11022" y="2193925"/>
              <a:ext cx="1737691" cy="403225"/>
            </a:xfrm>
            <a:prstGeom prst="chevron">
              <a:avLst>
                <a:gd name="adj" fmla="val 13815"/>
              </a:avLst>
            </a:prstGeom>
            <a:solidFill>
              <a:srgbClr val="FF0000"/>
            </a:solidFill>
            <a:ln>
              <a:noFill/>
            </a:ln>
            <a:effectLst/>
          </p:spPr>
          <p:txBody>
            <a:bodyPr vert="horz" wrap="square" lIns="81000" tIns="40500" rIns="81000" bIns="40500" numCol="1" anchor="ctr" anchorCtr="0" compatLnSpc="1">
              <a:prstTxWarp prst="textNoShape">
                <a:avLst/>
              </a:prstTxWarp>
            </a:bodyPr>
            <a:lstStyle/>
            <a:p>
              <a:pPr algn="ctr" defTabSz="685800">
                <a:defRPr/>
              </a:pPr>
              <a:r>
                <a:rPr lang="da-DK" sz="1400" b="1" noProof="0" dirty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  <a:t>C</a:t>
              </a:r>
            </a:p>
          </p:txBody>
        </p:sp>
        <p:sp>
          <p:nvSpPr>
            <p:cNvPr id="26" name="Text Box 32">
              <a:extLst>
                <a:ext uri="{FF2B5EF4-FFF2-40B4-BE49-F238E27FC236}">
                  <a16:creationId xmlns:a16="http://schemas.microsoft.com/office/drawing/2014/main" id="{03975431-0552-4762-9099-5EC152BDBE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69192" y="2886075"/>
              <a:ext cx="791963" cy="22402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lIns="27000" tIns="0" rIns="27000" bIns="0">
              <a:spAutoFit/>
            </a:bodyPr>
            <a:lstStyle/>
            <a:p>
              <a:pPr defTabSz="685800">
                <a:defRPr/>
              </a:pPr>
              <a:r>
                <a:rPr lang="da-DK" sz="1400" b="1" noProof="0" dirty="0">
                  <a:solidFill>
                    <a:prstClr val="black"/>
                  </a:solidFill>
                  <a:ea typeface="ＭＳ Ｐゴシック"/>
                </a:rPr>
                <a:t>Potentiale</a:t>
              </a:r>
            </a:p>
          </p:txBody>
        </p:sp>
        <p:sp>
          <p:nvSpPr>
            <p:cNvPr id="27" name="Text Box 33">
              <a:extLst>
                <a:ext uri="{FF2B5EF4-FFF2-40B4-BE49-F238E27FC236}">
                  <a16:creationId xmlns:a16="http://schemas.microsoft.com/office/drawing/2014/main" id="{0795F133-53CB-4DEB-AE13-00D5C4F993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53816" y="2867025"/>
              <a:ext cx="1325986" cy="22402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lIns="27000" tIns="0" rIns="27000" bIns="0">
              <a:spAutoFit/>
            </a:bodyPr>
            <a:lstStyle/>
            <a:p>
              <a:pPr defTabSz="685800">
                <a:defRPr/>
              </a:pPr>
              <a:r>
                <a:rPr lang="da-DK" sz="1400" b="1" noProof="0" dirty="0">
                  <a:solidFill>
                    <a:prstClr val="black"/>
                  </a:solidFill>
                  <a:ea typeface="ＭＳ Ｐゴシック"/>
                </a:rPr>
                <a:t>Optimeret proces</a:t>
              </a:r>
            </a:p>
          </p:txBody>
        </p:sp>
        <p:sp>
          <p:nvSpPr>
            <p:cNvPr id="28" name="AutoShape 38">
              <a:extLst>
                <a:ext uri="{FF2B5EF4-FFF2-40B4-BE49-F238E27FC236}">
                  <a16:creationId xmlns:a16="http://schemas.microsoft.com/office/drawing/2014/main" id="{6FF2AF62-2C8D-488F-99DA-4AF75D5B4D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5500" y="2192338"/>
              <a:ext cx="1523455" cy="409575"/>
            </a:xfrm>
            <a:prstGeom prst="chevron">
              <a:avLst>
                <a:gd name="adj" fmla="val 14346"/>
              </a:avLst>
            </a:prstGeom>
            <a:solidFill>
              <a:schemeClr val="accent2"/>
            </a:solidFill>
            <a:ln>
              <a:noFill/>
            </a:ln>
            <a:effectLst/>
          </p:spPr>
          <p:txBody>
            <a:bodyPr vert="horz" wrap="square" lIns="81000" tIns="40500" rIns="81000" bIns="40500" numCol="1" anchor="ctr" anchorCtr="0" compatLnSpc="1">
              <a:prstTxWarp prst="textNoShape">
                <a:avLst/>
              </a:prstTxWarp>
            </a:bodyPr>
            <a:lstStyle/>
            <a:p>
              <a:pPr algn="ctr" defTabSz="685800">
                <a:defRPr/>
              </a:pPr>
              <a:r>
                <a:rPr lang="da-DK" sz="1400" b="1" noProof="0" dirty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  <p:sp>
          <p:nvSpPr>
            <p:cNvPr id="29" name="AutoShape 14">
              <a:extLst>
                <a:ext uri="{FF2B5EF4-FFF2-40B4-BE49-F238E27FC236}">
                  <a16:creationId xmlns:a16="http://schemas.microsoft.com/office/drawing/2014/main" id="{BFFBFC9F-FB16-41D2-A632-6A718EDD54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2759" y="3300413"/>
              <a:ext cx="2316921" cy="409575"/>
            </a:xfrm>
            <a:prstGeom prst="chevron">
              <a:avLst>
                <a:gd name="adj" fmla="val 15887"/>
              </a:avLst>
            </a:prstGeom>
            <a:solidFill>
              <a:srgbClr val="FFFF00"/>
            </a:solidFill>
            <a:ln>
              <a:noFill/>
            </a:ln>
            <a:effectLst/>
          </p:spPr>
          <p:txBody>
            <a:bodyPr vert="horz" wrap="square" lIns="81000" tIns="40500" rIns="81000" bIns="40500" numCol="1" anchor="ctr" anchorCtr="0" compatLnSpc="1">
              <a:prstTxWarp prst="textNoShape">
                <a:avLst/>
              </a:prstTxWarp>
            </a:bodyPr>
            <a:lstStyle/>
            <a:p>
              <a:pPr algn="ctr" defTabSz="685800">
                <a:defRPr/>
              </a:pPr>
              <a:r>
                <a:rPr lang="da-DK" sz="1400" b="1" noProof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B</a:t>
              </a:r>
            </a:p>
          </p:txBody>
        </p:sp>
        <p:sp>
          <p:nvSpPr>
            <p:cNvPr id="30" name="AutoShape 38">
              <a:extLst>
                <a:ext uri="{FF2B5EF4-FFF2-40B4-BE49-F238E27FC236}">
                  <a16:creationId xmlns:a16="http://schemas.microsoft.com/office/drawing/2014/main" id="{D6428314-19C3-4BCF-92C9-5137F5730B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3435" y="3300413"/>
              <a:ext cx="1523455" cy="409575"/>
            </a:xfrm>
            <a:prstGeom prst="chevron">
              <a:avLst>
                <a:gd name="adj" fmla="val 14346"/>
              </a:avLst>
            </a:prstGeom>
            <a:solidFill>
              <a:schemeClr val="accent2"/>
            </a:solidFill>
            <a:ln>
              <a:noFill/>
            </a:ln>
            <a:effectLst/>
          </p:spPr>
          <p:txBody>
            <a:bodyPr vert="horz" wrap="square" lIns="81000" tIns="40500" rIns="81000" bIns="40500" numCol="1" anchor="ctr" anchorCtr="0" compatLnSpc="1">
              <a:prstTxWarp prst="textNoShape">
                <a:avLst/>
              </a:prstTxWarp>
            </a:bodyPr>
            <a:lstStyle/>
            <a:p>
              <a:pPr algn="ctr" defTabSz="685800">
                <a:defRPr/>
              </a:pPr>
              <a:r>
                <a:rPr lang="da-DK" sz="1400" b="1" noProof="0" dirty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  <p:sp>
          <p:nvSpPr>
            <p:cNvPr id="31" name="Line 33">
              <a:extLst>
                <a:ext uri="{FF2B5EF4-FFF2-40B4-BE49-F238E27FC236}">
                  <a16:creationId xmlns:a16="http://schemas.microsoft.com/office/drawing/2014/main" id="{5D59DCF9-FE83-49C4-A865-11854CC523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95500" y="2060575"/>
              <a:ext cx="0" cy="1804988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prstDash val="dash"/>
              <a:round/>
              <a:headEnd/>
              <a:tailEnd/>
            </a:ln>
          </p:spPr>
          <p:txBody>
            <a:bodyPr lIns="0" tIns="0" rIns="0" bIns="0"/>
            <a:lstStyle/>
            <a:p>
              <a:pPr defTabSz="685800">
                <a:defRPr/>
              </a:pPr>
              <a:endParaRPr lang="da-DK" sz="1400" noProof="0" dirty="0">
                <a:solidFill>
                  <a:srgbClr val="000000"/>
                </a:solidFill>
                <a:latin typeface="Verdana"/>
                <a:ea typeface="ＭＳ Ｐゴシック"/>
              </a:endParaRPr>
            </a:p>
          </p:txBody>
        </p:sp>
        <p:sp>
          <p:nvSpPr>
            <p:cNvPr id="32" name="Line 34">
              <a:extLst>
                <a:ext uri="{FF2B5EF4-FFF2-40B4-BE49-F238E27FC236}">
                  <a16:creationId xmlns:a16="http://schemas.microsoft.com/office/drawing/2014/main" id="{85751E89-11CF-4E1F-8E37-1B36B26C54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748713" y="2060575"/>
              <a:ext cx="0" cy="1804988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prstDash val="dash"/>
              <a:round/>
              <a:headEnd/>
              <a:tailEnd/>
            </a:ln>
          </p:spPr>
          <p:txBody>
            <a:bodyPr lIns="0" tIns="0" rIns="0" bIns="0"/>
            <a:lstStyle/>
            <a:p>
              <a:pPr defTabSz="685800">
                <a:defRPr/>
              </a:pPr>
              <a:endParaRPr lang="da-DK" sz="1400" noProof="0" dirty="0">
                <a:solidFill>
                  <a:srgbClr val="000000"/>
                </a:solidFill>
                <a:latin typeface="Verdana"/>
                <a:ea typeface="ＭＳ Ｐゴシック"/>
              </a:endParaRPr>
            </a:p>
          </p:txBody>
        </p:sp>
        <p:sp>
          <p:nvSpPr>
            <p:cNvPr id="33" name="Line 35">
              <a:extLst>
                <a:ext uri="{FF2B5EF4-FFF2-40B4-BE49-F238E27FC236}">
                  <a16:creationId xmlns:a16="http://schemas.microsoft.com/office/drawing/2014/main" id="{9D5B2E68-7021-4D5F-BE6A-08D04621AB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59680" y="2800350"/>
              <a:ext cx="0" cy="10652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lIns="0" tIns="0" rIns="0" bIns="0"/>
            <a:lstStyle/>
            <a:p>
              <a:pPr defTabSz="685800">
                <a:defRPr/>
              </a:pPr>
              <a:endParaRPr lang="da-DK" sz="1400" noProof="0" dirty="0">
                <a:solidFill>
                  <a:srgbClr val="000000"/>
                </a:solidFill>
                <a:latin typeface="Verdana"/>
                <a:ea typeface="ＭＳ Ｐゴシック"/>
              </a:endParaRPr>
            </a:p>
          </p:txBody>
        </p:sp>
        <p:sp>
          <p:nvSpPr>
            <p:cNvPr id="34" name="Line 30">
              <a:extLst>
                <a:ext uri="{FF2B5EF4-FFF2-40B4-BE49-F238E27FC236}">
                  <a16:creationId xmlns:a16="http://schemas.microsoft.com/office/drawing/2014/main" id="{6F630BBF-DE4A-4105-A481-00A95BA266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03435" y="2009775"/>
              <a:ext cx="6645278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round/>
              <a:headEnd type="triangle" w="med" len="med"/>
              <a:tailEnd type="triangle" w="med" len="med"/>
            </a:ln>
          </p:spPr>
          <p:txBody>
            <a:bodyPr lIns="0" tIns="0" rIns="0" bIns="0"/>
            <a:lstStyle/>
            <a:p>
              <a:pPr defTabSz="685800">
                <a:defRPr/>
              </a:pPr>
              <a:endParaRPr lang="da-DK" sz="1400" noProof="0" dirty="0">
                <a:solidFill>
                  <a:srgbClr val="000000"/>
                </a:solidFill>
                <a:latin typeface="Verdana"/>
                <a:ea typeface="ＭＳ Ｐゴシック"/>
              </a:endParaRPr>
            </a:p>
          </p:txBody>
        </p:sp>
        <p:sp>
          <p:nvSpPr>
            <p:cNvPr id="35" name="Text Box 27">
              <a:extLst>
                <a:ext uri="{FF2B5EF4-FFF2-40B4-BE49-F238E27FC236}">
                  <a16:creationId xmlns:a16="http://schemas.microsoft.com/office/drawing/2014/main" id="{CDC9E3D3-E6B4-4F38-85F0-791E7DA2C3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23950" y="4801106"/>
              <a:ext cx="5456629" cy="6720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marL="100013" lvl="1" indent="-100013" defTabSz="685800">
                <a:buClr>
                  <a:srgbClr val="009FDA"/>
                </a:buClr>
                <a:buFont typeface="Arial" panose="020B0604020202020204" pitchFamily="34" charset="0"/>
                <a:buChar char="•"/>
                <a:defRPr/>
              </a:pPr>
              <a:r>
                <a:rPr lang="da-DK" sz="1400" noProof="0" dirty="0">
                  <a:solidFill>
                    <a:srgbClr val="000000"/>
                  </a:solidFill>
                  <a:ea typeface="ＭＳ Ｐゴシック"/>
                </a:rPr>
                <a:t>Skaber ikke merværdi for kunden</a:t>
              </a:r>
            </a:p>
            <a:p>
              <a:pPr marL="100013" lvl="1" indent="-100013" defTabSz="685800">
                <a:buClr>
                  <a:srgbClr val="009FDA"/>
                </a:buClr>
                <a:buFont typeface="Arial" panose="020B0604020202020204" pitchFamily="34" charset="0"/>
                <a:buChar char="•"/>
                <a:defRPr/>
              </a:pPr>
              <a:r>
                <a:rPr lang="da-DK" sz="1400" noProof="0" dirty="0">
                  <a:solidFill>
                    <a:srgbClr val="000000"/>
                  </a:solidFill>
                  <a:ea typeface="ＭＳ Ｐゴシック"/>
                </a:rPr>
                <a:t>Disse aktiviteter er nødvendige for levering af product</a:t>
              </a:r>
            </a:p>
            <a:p>
              <a:pPr marL="100013" lvl="1" indent="-100013" defTabSz="685800">
                <a:buClr>
                  <a:srgbClr val="009FDA"/>
                </a:buClr>
                <a:buFont typeface="Arial" panose="020B0604020202020204" pitchFamily="34" charset="0"/>
                <a:buChar char="•"/>
                <a:defRPr/>
              </a:pPr>
              <a:r>
                <a:rPr lang="da-DK" sz="1400" b="1" noProof="0" dirty="0">
                  <a:solidFill>
                    <a:srgbClr val="000000"/>
                  </a:solidFill>
                  <a:ea typeface="ＭＳ Ｐゴシック"/>
                </a:rPr>
                <a:t>Eksempel: </a:t>
              </a:r>
              <a:r>
                <a:rPr lang="da-DK" sz="1400" noProof="0" dirty="0">
                  <a:solidFill>
                    <a:srgbClr val="000000"/>
                  </a:solidFill>
                  <a:ea typeface="ＭＳ Ｐゴシック"/>
                </a:rPr>
                <a:t>Transport of reservedele fra lager til produktion</a:t>
              </a:r>
            </a:p>
          </p:txBody>
        </p:sp>
        <p:sp>
          <p:nvSpPr>
            <p:cNvPr id="36" name="Text Box 27">
              <a:extLst>
                <a:ext uri="{FF2B5EF4-FFF2-40B4-BE49-F238E27FC236}">
                  <a16:creationId xmlns:a16="http://schemas.microsoft.com/office/drawing/2014/main" id="{26DFBF4B-8C95-41FE-80DE-0744B2340F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80851" y="5504260"/>
              <a:ext cx="5198140" cy="6720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marL="100013" lvl="1" indent="-100013" defTabSz="685800">
                <a:buClr>
                  <a:srgbClr val="009FDA"/>
                </a:buClr>
                <a:buFont typeface="Arial" panose="020B0604020202020204" pitchFamily="34" charset="0"/>
                <a:buChar char="•"/>
                <a:defRPr/>
              </a:pPr>
              <a:r>
                <a:rPr lang="da-DK" sz="1400" noProof="0" dirty="0">
                  <a:solidFill>
                    <a:srgbClr val="000000"/>
                  </a:solidFill>
                  <a:ea typeface="ＭＳ Ｐゴシック"/>
                </a:rPr>
                <a:t>Skaber ikke merværdi for kunden </a:t>
              </a:r>
            </a:p>
            <a:p>
              <a:pPr marL="100013" lvl="1" indent="-100013" defTabSz="685800">
                <a:buClr>
                  <a:srgbClr val="009FDA"/>
                </a:buClr>
                <a:buFont typeface="Arial" panose="020B0604020202020204" pitchFamily="34" charset="0"/>
                <a:buChar char="•"/>
                <a:defRPr/>
              </a:pPr>
              <a:r>
                <a:rPr lang="da-DK" sz="1400" noProof="0" dirty="0">
                  <a:solidFill>
                    <a:srgbClr val="000000"/>
                  </a:solidFill>
                  <a:ea typeface="ＭＳ Ｐゴシック"/>
                </a:rPr>
                <a:t>Ikke nødvendigt for at levere ydelsen</a:t>
              </a:r>
            </a:p>
            <a:p>
              <a:pPr marL="100013" lvl="1" indent="-100013" defTabSz="685800">
                <a:buClr>
                  <a:srgbClr val="009FDA"/>
                </a:buClr>
                <a:buFont typeface="Arial" panose="020B0604020202020204" pitchFamily="34" charset="0"/>
                <a:buChar char="•"/>
                <a:defRPr/>
              </a:pPr>
              <a:r>
                <a:rPr lang="da-DK" sz="1400" b="1" noProof="0" dirty="0">
                  <a:solidFill>
                    <a:srgbClr val="000000"/>
                  </a:solidFill>
                  <a:ea typeface="ＭＳ Ｐゴシック"/>
                </a:rPr>
                <a:t>Eksempel:</a:t>
              </a:r>
              <a:r>
                <a:rPr lang="da-DK" sz="1400" noProof="0" dirty="0">
                  <a:solidFill>
                    <a:srgbClr val="000000"/>
                  </a:solidFill>
                  <a:ea typeface="ＭＳ Ｐゴシック"/>
                </a:rPr>
                <a:t> Omarbejde, omplacere materialer </a:t>
              </a:r>
              <a:r>
                <a:rPr lang="da-DK" sz="1400" noProof="0" dirty="0" err="1">
                  <a:solidFill>
                    <a:srgbClr val="000000"/>
                  </a:solidFill>
                  <a:ea typeface="ＭＳ Ｐゴシック"/>
                </a:rPr>
                <a:t>osv</a:t>
              </a:r>
              <a:endParaRPr lang="da-DK" sz="1400" noProof="0" dirty="0">
                <a:solidFill>
                  <a:srgbClr val="000000"/>
                </a:solidFill>
                <a:ea typeface="ＭＳ Ｐゴシック"/>
              </a:endParaRPr>
            </a:p>
          </p:txBody>
        </p:sp>
        <p:cxnSp>
          <p:nvCxnSpPr>
            <p:cNvPr id="37" name="Gerade Verbindung 76">
              <a:extLst>
                <a:ext uri="{FF2B5EF4-FFF2-40B4-BE49-F238E27FC236}">
                  <a16:creationId xmlns:a16="http://schemas.microsoft.com/office/drawing/2014/main" id="{37B2BF6B-8A99-4FB8-838E-753B5DB27722}"/>
                </a:ext>
              </a:extLst>
            </p:cNvPr>
            <p:cNvCxnSpPr/>
            <p:nvPr/>
          </p:nvCxnSpPr>
          <p:spPr bwMode="auto">
            <a:xfrm>
              <a:off x="539750" y="4048125"/>
              <a:ext cx="8208963" cy="0"/>
            </a:xfrm>
            <a:prstGeom prst="line">
              <a:avLst/>
            </a:prstGeom>
            <a:solidFill>
              <a:schemeClr val="accent2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8" name="Gerade Verbindung 77">
              <a:extLst>
                <a:ext uri="{FF2B5EF4-FFF2-40B4-BE49-F238E27FC236}">
                  <a16:creationId xmlns:a16="http://schemas.microsoft.com/office/drawing/2014/main" id="{2CEB3610-709F-469F-9ACC-E326425774E2}"/>
                </a:ext>
              </a:extLst>
            </p:cNvPr>
            <p:cNvCxnSpPr/>
            <p:nvPr/>
          </p:nvCxnSpPr>
          <p:spPr bwMode="auto">
            <a:xfrm>
              <a:off x="539750" y="4754033"/>
              <a:ext cx="8208963" cy="0"/>
            </a:xfrm>
            <a:prstGeom prst="line">
              <a:avLst/>
            </a:prstGeom>
            <a:solidFill>
              <a:schemeClr val="accent2"/>
            </a:solidFill>
            <a:ln w="9525" cap="flat" cmpd="sng" algn="ctr">
              <a:solidFill>
                <a:schemeClr val="accent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9" name="Gerade Verbindung 78">
              <a:extLst>
                <a:ext uri="{FF2B5EF4-FFF2-40B4-BE49-F238E27FC236}">
                  <a16:creationId xmlns:a16="http://schemas.microsoft.com/office/drawing/2014/main" id="{61375225-7C85-4137-AE6A-AD6810078482}"/>
                </a:ext>
              </a:extLst>
            </p:cNvPr>
            <p:cNvCxnSpPr/>
            <p:nvPr/>
          </p:nvCxnSpPr>
          <p:spPr bwMode="auto">
            <a:xfrm>
              <a:off x="539750" y="5459941"/>
              <a:ext cx="8208963" cy="0"/>
            </a:xfrm>
            <a:prstGeom prst="line">
              <a:avLst/>
            </a:prstGeom>
            <a:solidFill>
              <a:schemeClr val="accent2"/>
            </a:solidFill>
            <a:ln w="9525" cap="flat" cmpd="sng" algn="ctr">
              <a:solidFill>
                <a:schemeClr val="accent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0" name="Gerade Verbindung 79">
              <a:extLst>
                <a:ext uri="{FF2B5EF4-FFF2-40B4-BE49-F238E27FC236}">
                  <a16:creationId xmlns:a16="http://schemas.microsoft.com/office/drawing/2014/main" id="{4A0CBD0D-DA51-4621-B904-4BAA036524F8}"/>
                </a:ext>
              </a:extLst>
            </p:cNvPr>
            <p:cNvCxnSpPr/>
            <p:nvPr/>
          </p:nvCxnSpPr>
          <p:spPr bwMode="auto">
            <a:xfrm>
              <a:off x="539750" y="6165850"/>
              <a:ext cx="8208963" cy="0"/>
            </a:xfrm>
            <a:prstGeom prst="line">
              <a:avLst/>
            </a:prstGeom>
            <a:solidFill>
              <a:schemeClr val="accent2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1" name="Text Box 12">
              <a:extLst>
                <a:ext uri="{FF2B5EF4-FFF2-40B4-BE49-F238E27FC236}">
                  <a16:creationId xmlns:a16="http://schemas.microsoft.com/office/drawing/2014/main" id="{39775DF4-731F-4E60-8333-8154E1C283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83600" y="1900238"/>
              <a:ext cx="1152481" cy="22402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lIns="27000" tIns="0" rIns="27000" bIns="0">
              <a:spAutoFit/>
            </a:bodyPr>
            <a:lstStyle/>
            <a:p>
              <a:pPr defTabSz="685800">
                <a:defRPr/>
              </a:pPr>
              <a:r>
                <a:rPr lang="da-DK" sz="1400" b="1" noProof="0" dirty="0">
                  <a:solidFill>
                    <a:prstClr val="black"/>
                  </a:solidFill>
                  <a:ea typeface="ＭＳ Ｐゴシック"/>
                </a:rPr>
                <a:t>Original proces</a:t>
              </a:r>
            </a:p>
          </p:txBody>
        </p:sp>
      </p:grpSp>
      <p:sp>
        <p:nvSpPr>
          <p:cNvPr id="3" name="Text Box 11">
            <a:extLst>
              <a:ext uri="{FF2B5EF4-FFF2-40B4-BE49-F238E27FC236}">
                <a16:creationId xmlns:a16="http://schemas.microsoft.com/office/drawing/2014/main" id="{8DDEA226-3CF3-1059-C7D3-DFCE336C30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4893" y="6168289"/>
            <a:ext cx="6523965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685800">
              <a:defRPr/>
            </a:pPr>
            <a:r>
              <a:rPr lang="da-DK" sz="1200" b="1" noProof="0" dirty="0">
                <a:solidFill>
                  <a:srgbClr val="000000"/>
                </a:solidFill>
                <a:ea typeface="ＭＳ Ｐゴシック"/>
              </a:rPr>
              <a:t>Kilde: </a:t>
            </a:r>
            <a:r>
              <a:rPr lang="da-DK" sz="1200" dirty="0">
                <a:solidFill>
                  <a:srgbClr val="000000"/>
                </a:solidFill>
                <a:ea typeface="ＭＳ Ｐゴシック"/>
              </a:rPr>
              <a:t>Inspireret af artiklen ”Work </a:t>
            </a:r>
            <a:r>
              <a:rPr lang="da-DK" sz="1200" dirty="0" err="1">
                <a:solidFill>
                  <a:srgbClr val="000000"/>
                </a:solidFill>
                <a:ea typeface="ＭＳ Ｐゴシック"/>
              </a:rPr>
              <a:t>smarter</a:t>
            </a:r>
            <a:r>
              <a:rPr lang="da-DK" sz="1200" dirty="0">
                <a:solidFill>
                  <a:srgbClr val="000000"/>
                </a:solidFill>
                <a:ea typeface="ＭＳ Ｐゴシック"/>
              </a:rPr>
              <a:t> not </a:t>
            </a:r>
            <a:r>
              <a:rPr lang="da-DK" sz="1200" dirty="0" err="1">
                <a:solidFill>
                  <a:srgbClr val="000000"/>
                </a:solidFill>
                <a:ea typeface="ＭＳ Ｐゴシック"/>
              </a:rPr>
              <a:t>harder</a:t>
            </a:r>
            <a:r>
              <a:rPr lang="da-DK" sz="1200" dirty="0">
                <a:solidFill>
                  <a:srgbClr val="000000"/>
                </a:solidFill>
                <a:ea typeface="ＭＳ Ｐゴシック"/>
              </a:rPr>
              <a:t>” fra </a:t>
            </a:r>
          </a:p>
          <a:p>
            <a:pPr defTabSz="685800">
              <a:defRPr/>
            </a:pPr>
            <a:r>
              <a:rPr lang="da-DK" sz="1200" noProof="0" dirty="0" err="1">
                <a:solidFill>
                  <a:srgbClr val="000000"/>
                </a:solidFill>
                <a:ea typeface="ＭＳ Ｐゴシック"/>
              </a:rPr>
              <a:t>Videnpunkt</a:t>
            </a:r>
            <a:r>
              <a:rPr lang="da-DK" sz="1200" noProof="0" dirty="0">
                <a:solidFill>
                  <a:srgbClr val="000000"/>
                </a:solidFill>
                <a:ea typeface="ＭＳ Ｐゴシック"/>
              </a:rPr>
              <a:t> en del af FLEXKOM. </a:t>
            </a:r>
            <a:r>
              <a:rPr lang="da-DK" sz="1200" dirty="0">
                <a:hlinkClick r:id="rId3"/>
              </a:rPr>
              <a:t>Work </a:t>
            </a:r>
            <a:r>
              <a:rPr lang="da-DK" sz="1200" dirty="0" err="1">
                <a:hlinkClick r:id="rId3"/>
              </a:rPr>
              <a:t>smarter</a:t>
            </a:r>
            <a:r>
              <a:rPr lang="da-DK" sz="1200" dirty="0">
                <a:hlinkClick r:id="rId3"/>
              </a:rPr>
              <a:t> - not </a:t>
            </a:r>
            <a:r>
              <a:rPr lang="da-DK" sz="1200" dirty="0" err="1">
                <a:hlinkClick r:id="rId3"/>
              </a:rPr>
              <a:t>harder</a:t>
            </a:r>
            <a:r>
              <a:rPr lang="da-DK" sz="1200" dirty="0">
                <a:hlinkClick r:id="rId3"/>
              </a:rPr>
              <a:t> (grøn, gul og rød tid) - Dansk Lean Forum</a:t>
            </a:r>
            <a:endParaRPr lang="da-DK" sz="1200" b="1" noProof="0" dirty="0">
              <a:solidFill>
                <a:srgbClr val="000000"/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298816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>
            <a:extLst>
              <a:ext uri="{FF2B5EF4-FFF2-40B4-BE49-F238E27FC236}">
                <a16:creationId xmlns:a16="http://schemas.microsoft.com/office/drawing/2014/main" id="{57424E8A-3509-45A5-86BD-2328D9E12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080" y="430343"/>
            <a:ext cx="8816288" cy="616930"/>
          </a:xfrm>
        </p:spPr>
        <p:txBody>
          <a:bodyPr>
            <a:noAutofit/>
          </a:bodyPr>
          <a:lstStyle/>
          <a:p>
            <a:r>
              <a:rPr lang="da-DK" sz="3200" b="1" dirty="0">
                <a:ea typeface="Verdana" panose="020B0604030504040204" pitchFamily="34" charset="0"/>
              </a:rPr>
              <a:t>Eksempler på spild i virksomheder</a:t>
            </a:r>
          </a:p>
        </p:txBody>
      </p:sp>
      <p:sp>
        <p:nvSpPr>
          <p:cNvPr id="6" name="Pladsholder til tekst 5"/>
          <p:cNvSpPr>
            <a:spLocks noGrp="1"/>
          </p:cNvSpPr>
          <p:nvPr>
            <p:ph idx="1"/>
          </p:nvPr>
        </p:nvSpPr>
        <p:spPr>
          <a:xfrm>
            <a:off x="1061222" y="1478756"/>
            <a:ext cx="10060434" cy="3900487"/>
          </a:xfrm>
        </p:spPr>
        <p:txBody>
          <a:bodyPr>
            <a:noAutofit/>
          </a:bodyPr>
          <a:lstStyle/>
          <a:p>
            <a:pPr marL="214313" indent="-214313">
              <a:spcBef>
                <a:spcPts val="600"/>
              </a:spcBef>
            </a:pPr>
            <a:r>
              <a:rPr lang="da-DK" sz="1400" dirty="0">
                <a:ea typeface="Verdana" panose="020B0604030504040204" pitchFamily="34" charset="0"/>
              </a:rPr>
              <a:t>Et mejeri producerer 5000 liter mælk for meget (overproduktion)</a:t>
            </a:r>
          </a:p>
          <a:p>
            <a:pPr marL="214313" indent="-214313">
              <a:spcBef>
                <a:spcPts val="600"/>
              </a:spcBef>
            </a:pPr>
            <a:r>
              <a:rPr lang="da-DK" sz="1400" dirty="0">
                <a:ea typeface="Verdana" panose="020B0604030504040204" pitchFamily="34" charset="0"/>
              </a:rPr>
              <a:t>Råvarer / dokumenter leveres for sent fra en ”leverandør” (ventetid)</a:t>
            </a:r>
          </a:p>
          <a:p>
            <a:pPr marL="214313" indent="-214313">
              <a:spcBef>
                <a:spcPts val="600"/>
              </a:spcBef>
            </a:pPr>
            <a:r>
              <a:rPr lang="da-DK" sz="1400" dirty="0">
                <a:ea typeface="Verdana" panose="020B0604030504040204" pitchFamily="34" charset="0"/>
              </a:rPr>
              <a:t>Langsom IT-system (ventetid)</a:t>
            </a:r>
          </a:p>
          <a:p>
            <a:pPr marL="214313" indent="-214313">
              <a:spcBef>
                <a:spcPts val="600"/>
              </a:spcBef>
            </a:pPr>
            <a:r>
              <a:rPr lang="da-DK" sz="1400" dirty="0">
                <a:ea typeface="Verdana" panose="020B0604030504040204" pitchFamily="34" charset="0"/>
              </a:rPr>
              <a:t>Printer er placeret langt væk fra arbejdsstedet (bevægelse)</a:t>
            </a:r>
          </a:p>
          <a:p>
            <a:pPr marL="214313" indent="-214313">
              <a:spcBef>
                <a:spcPts val="600"/>
              </a:spcBef>
            </a:pPr>
            <a:r>
              <a:rPr lang="da-DK" sz="1400" dirty="0">
                <a:ea typeface="Verdana" panose="020B0604030504040204" pitchFamily="34" charset="0"/>
              </a:rPr>
              <a:t>Et produkt har flere funktioner end kunden ønsker (unødvendige produktionstrin)</a:t>
            </a:r>
          </a:p>
          <a:p>
            <a:pPr marL="214313" indent="-214313">
              <a:spcBef>
                <a:spcPts val="600"/>
              </a:spcBef>
            </a:pPr>
            <a:r>
              <a:rPr lang="da-DK" sz="1400" dirty="0">
                <a:ea typeface="Verdana" panose="020B0604030504040204" pitchFamily="34" charset="0"/>
              </a:rPr>
              <a:t>Fremstilling af rapporter, som ingen læser (unødvendige produktionstrin)</a:t>
            </a:r>
          </a:p>
          <a:p>
            <a:pPr marL="214313" indent="-214313">
              <a:spcBef>
                <a:spcPts val="600"/>
              </a:spcBef>
            </a:pPr>
            <a:r>
              <a:rPr lang="da-DK" sz="1400" dirty="0">
                <a:ea typeface="Verdana" panose="020B0604030504040204" pitchFamily="34" charset="0"/>
              </a:rPr>
              <a:t>Der fremstilles flere produkter end kunden har bestilt (lager)</a:t>
            </a:r>
          </a:p>
          <a:p>
            <a:pPr marL="214313" indent="-214313">
              <a:spcBef>
                <a:spcPts val="600"/>
              </a:spcBef>
            </a:pPr>
            <a:r>
              <a:rPr lang="da-DK" sz="1400" dirty="0">
                <a:ea typeface="Verdana" panose="020B0604030504040204" pitchFamily="34" charset="0"/>
              </a:rPr>
              <a:t>Emner skal flyttes mellem forskellige bygninger (transport)</a:t>
            </a:r>
          </a:p>
          <a:p>
            <a:pPr marL="214313" indent="-214313">
              <a:spcBef>
                <a:spcPts val="600"/>
              </a:spcBef>
            </a:pPr>
            <a:r>
              <a:rPr lang="da-DK" sz="1400" dirty="0">
                <a:ea typeface="Verdana" panose="020B0604030504040204" pitchFamily="34" charset="0"/>
              </a:rPr>
              <a:t>Kunder modtager produkter, der ikke virker (fejl og defekter)</a:t>
            </a:r>
          </a:p>
          <a:p>
            <a:pPr marL="214313" indent="-214313">
              <a:spcBef>
                <a:spcPts val="600"/>
              </a:spcBef>
            </a:pPr>
            <a:r>
              <a:rPr lang="da-DK" sz="1400" dirty="0">
                <a:ea typeface="Verdana" panose="020B0604030504040204" pitchFamily="34" charset="0"/>
              </a:rPr>
              <a:t>Fejl i data, styklister og fakturaer (fejl og defekter)</a:t>
            </a:r>
          </a:p>
          <a:p>
            <a:pPr marL="214313" indent="-214313">
              <a:spcBef>
                <a:spcPts val="600"/>
              </a:spcBef>
            </a:pPr>
            <a:r>
              <a:rPr lang="da-DK" sz="1400" dirty="0">
                <a:ea typeface="Verdana" panose="020B0604030504040204" pitchFamily="34" charset="0"/>
              </a:rPr>
              <a:t>Virksomheden kender ikke medarbejderens kompetencer  (uudnyttede evner)</a:t>
            </a:r>
          </a:p>
        </p:txBody>
      </p:sp>
      <p:sp>
        <p:nvSpPr>
          <p:cNvPr id="8" name="Rektangel 7">
            <a:hlinkClick r:id="rId3" action="ppaction://hlinksldjump"/>
          </p:cNvPr>
          <p:cNvSpPr/>
          <p:nvPr/>
        </p:nvSpPr>
        <p:spPr>
          <a:xfrm>
            <a:off x="9741977" y="5611355"/>
            <a:ext cx="920212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350"/>
          </a:p>
        </p:txBody>
      </p:sp>
    </p:spTree>
    <p:extLst>
      <p:ext uri="{BB962C8B-B14F-4D97-AF65-F5344CB8AC3E}">
        <p14:creationId xmlns:p14="http://schemas.microsoft.com/office/powerpoint/2010/main" val="1667395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064D17-0B95-469C-8BDA-74ED7A309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121" y="535431"/>
            <a:ext cx="8146312" cy="501905"/>
          </a:xfrm>
        </p:spPr>
        <p:txBody>
          <a:bodyPr>
            <a:noAutofit/>
          </a:bodyPr>
          <a:lstStyle/>
          <a:p>
            <a:r>
              <a:rPr lang="da-DK" sz="3200" b="1" dirty="0"/>
              <a:t>Diskussion – Spildtid i løbet af en arbejdsdag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D2A8927D-A3EC-ACDF-2ACF-EA1C9265EF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385408"/>
          </a:xfrm>
        </p:spPr>
        <p:txBody>
          <a:bodyPr>
            <a:normAutofit/>
          </a:bodyPr>
          <a:lstStyle/>
          <a:p>
            <a:r>
              <a:rPr lang="da-DK" sz="1400" dirty="0"/>
              <a:t>Kom med eksempler på situationer, hvor du føler din tid skaber værdi.</a:t>
            </a:r>
          </a:p>
          <a:p>
            <a:r>
              <a:rPr lang="da-DK" sz="1400" dirty="0"/>
              <a:t>Kom med eksempler på situationer, hvor du føler din tid IKKE skaber værdi.</a:t>
            </a:r>
          </a:p>
          <a:p>
            <a:r>
              <a:rPr lang="da-DK" sz="1400" dirty="0"/>
              <a:t>Kom med eksempler på situationer, hvor du føler din tid bliver spildt</a:t>
            </a:r>
          </a:p>
          <a:p>
            <a:pPr lvl="1"/>
            <a:r>
              <a:rPr lang="da-DK" sz="1400" dirty="0"/>
              <a:t>Hvordan kan dette undgås i fremtiden?</a:t>
            </a:r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51D7EA4D-4AB1-4BEB-A4DD-A2EBACADA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r>
              <a:rPr lang="da-DK" sz="1050">
                <a:solidFill>
                  <a:prstClr val="black"/>
                </a:solidFill>
                <a:latin typeface="Verdana"/>
              </a:rPr>
              <a:t>IBC Kurser</a:t>
            </a:r>
          </a:p>
        </p:txBody>
      </p:sp>
      <p:pic>
        <p:nvPicPr>
          <p:cNvPr id="8" name="Grafik 7" descr="Bestyrelseslokale kontur">
            <a:extLst>
              <a:ext uri="{FF2B5EF4-FFF2-40B4-BE49-F238E27FC236}">
                <a16:creationId xmlns:a16="http://schemas.microsoft.com/office/drawing/2014/main" id="{91866BC5-A718-61FB-5C4C-90D59175368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51631" y="3211033"/>
            <a:ext cx="3325030" cy="3325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567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>
            <a:extLst>
              <a:ext uri="{FF2B5EF4-FFF2-40B4-BE49-F238E27FC236}">
                <a16:creationId xmlns:a16="http://schemas.microsoft.com/office/drawing/2014/main" id="{9C89D309-95CD-4740-9BAF-3B0C1CB2A8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844"/>
          <a:stretch/>
        </p:blipFill>
        <p:spPr>
          <a:xfrm>
            <a:off x="655721" y="1411672"/>
            <a:ext cx="7938573" cy="4241943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10A4B10E-FA7B-E31F-C9CC-88B1B027CD27}"/>
              </a:ext>
            </a:extLst>
          </p:cNvPr>
          <p:cNvSpPr txBox="1">
            <a:spLocks/>
          </p:cNvSpPr>
          <p:nvPr/>
        </p:nvSpPr>
        <p:spPr>
          <a:xfrm>
            <a:off x="723215" y="509513"/>
            <a:ext cx="7938573" cy="50190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200" b="1" dirty="0"/>
              <a:t>Lean og bæredygtighed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BC9B6B50-F279-6812-B0E1-9B853EEC93AC}"/>
              </a:ext>
            </a:extLst>
          </p:cNvPr>
          <p:cNvSpPr txBox="1"/>
          <p:nvPr/>
        </p:nvSpPr>
        <p:spPr>
          <a:xfrm>
            <a:off x="2126713" y="5928366"/>
            <a:ext cx="47527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/>
              <a:t>Billede kilde: </a:t>
            </a:r>
            <a:r>
              <a:rPr lang="da-DK" dirty="0">
                <a:hlinkClick r:id="rId4"/>
              </a:rPr>
              <a:t>De 17 verdensmål</a:t>
            </a:r>
            <a:endParaRPr lang="da-DK" b="1" dirty="0"/>
          </a:p>
        </p:txBody>
      </p:sp>
    </p:spTree>
    <p:extLst>
      <p:ext uri="{BB962C8B-B14F-4D97-AF65-F5344CB8AC3E}">
        <p14:creationId xmlns:p14="http://schemas.microsoft.com/office/powerpoint/2010/main" val="1085452575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DE665-6A0D-D57D-2C32-3511B3609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E1956C67-0DA1-316D-DD02-392A8FAA2941}"/>
              </a:ext>
            </a:extLst>
          </p:cNvPr>
          <p:cNvSpPr txBox="1">
            <a:spLocks/>
          </p:cNvSpPr>
          <p:nvPr/>
        </p:nvSpPr>
        <p:spPr>
          <a:xfrm>
            <a:off x="616889" y="512789"/>
            <a:ext cx="7938573" cy="50190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200" b="1" dirty="0"/>
              <a:t>Lean og bæredygtighed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49893FBC-2D5C-30D0-CA08-168E0B9B40CC}"/>
              </a:ext>
            </a:extLst>
          </p:cNvPr>
          <p:cNvSpPr txBox="1"/>
          <p:nvPr/>
        </p:nvSpPr>
        <p:spPr>
          <a:xfrm>
            <a:off x="616888" y="1345733"/>
            <a:ext cx="852711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da-DK" dirty="0"/>
              <a:t>Lean handler om at fjerne spild i processer.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da-DK" dirty="0"/>
              <a:t>Der er spildtyper som overproduktion, transport og fejl.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da-DK" dirty="0"/>
              <a:t>De belaster også klima og ressourcer.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da-DK" dirty="0"/>
              <a:t>Lean kan derfor være et vigtigt værktøj til at arbejde med bæredygtighed.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da-DK" dirty="0"/>
          </a:p>
          <a:p>
            <a:endParaRPr lang="da-DK" dirty="0"/>
          </a:p>
          <a:p>
            <a:r>
              <a:rPr lang="da-DK" dirty="0"/>
              <a:t>Diskuterer følgende spørgsmål:</a:t>
            </a:r>
          </a:p>
          <a:p>
            <a:endParaRPr lang="da-DK" dirty="0"/>
          </a:p>
          <a:p>
            <a:r>
              <a:rPr lang="da-DK" dirty="0"/>
              <a:t>”Hvordan kan man ved at reducere sit spild arbejde med FN’s 17 verdensmål?”</a:t>
            </a:r>
          </a:p>
        </p:txBody>
      </p:sp>
    </p:spTree>
    <p:extLst>
      <p:ext uri="{BB962C8B-B14F-4D97-AF65-F5344CB8AC3E}">
        <p14:creationId xmlns:p14="http://schemas.microsoft.com/office/powerpoint/2010/main" val="1235732989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E370A89F2B89042B49C1FC1D0915ED3" ma:contentTypeVersion="8" ma:contentTypeDescription="Opret et nyt dokument." ma:contentTypeScope="" ma:versionID="5cc38a9f5f41556fff383bdd6014fb16">
  <xsd:schema xmlns:xsd="http://www.w3.org/2001/XMLSchema" xmlns:xs="http://www.w3.org/2001/XMLSchema" xmlns:p="http://schemas.microsoft.com/office/2006/metadata/properties" xmlns:ns2="70b918d6-aa20-4bcd-817c-afce57fa5c7e" targetNamespace="http://schemas.microsoft.com/office/2006/metadata/properties" ma:root="true" ma:fieldsID="232694e4e42f25b07fe550f3ca50f996" ns2:_="">
    <xsd:import namespace="70b918d6-aa20-4bcd-817c-afce57fa5c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b918d6-aa20-4bcd-817c-afce57fa5c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3095D3-2B45-4AF0-AFBD-E1E917D963C9}">
  <ds:schemaRefs>
    <ds:schemaRef ds:uri="http://purl.org/dc/terms/"/>
    <ds:schemaRef ds:uri="http://schemas.microsoft.com/office/infopath/2007/PartnerControls"/>
    <ds:schemaRef ds:uri="http://schemas.microsoft.com/office/2006/documentManagement/types"/>
    <ds:schemaRef ds:uri="66bd60ff-9289-488e-8b38-68681f307e9f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f98be5f7-c26b-40b1-8165-6f48d908995f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B996260-8AE4-4868-A7BD-ADBFF02BF4E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1BF8D59-8224-4F60-A93A-02CB297D42B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0b918d6-aa20-4bcd-817c-afce57fa5c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130</TotalTime>
  <Words>926</Words>
  <Application>Microsoft Office PowerPoint</Application>
  <PresentationFormat>Widescreen</PresentationFormat>
  <Paragraphs>107</Paragraphs>
  <Slides>9</Slides>
  <Notes>5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8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9</vt:i4>
      </vt:variant>
    </vt:vector>
  </HeadingPairs>
  <TitlesOfParts>
    <vt:vector size="18" baseType="lpstr">
      <vt:lpstr>ＭＳ Ｐゴシック</vt:lpstr>
      <vt:lpstr>Aptos</vt:lpstr>
      <vt:lpstr>Arial</vt:lpstr>
      <vt:lpstr>Calibri</vt:lpstr>
      <vt:lpstr>Trebuchet MS</vt:lpstr>
      <vt:lpstr>Verdana</vt:lpstr>
      <vt:lpstr>Wingdings</vt:lpstr>
      <vt:lpstr>Wingdings 3</vt:lpstr>
      <vt:lpstr>Facet</vt:lpstr>
      <vt:lpstr> Spildtyper og de 17 verdensmål</vt:lpstr>
      <vt:lpstr>8 spildtyper - eksempler</vt:lpstr>
      <vt:lpstr>8 spildtyper - eksempler</vt:lpstr>
      <vt:lpstr>8 spildtyper - eksempler</vt:lpstr>
      <vt:lpstr>Det vi er interesserede med i forhold til LEAN er…</vt:lpstr>
      <vt:lpstr>Eksempler på spild i virksomheder</vt:lpstr>
      <vt:lpstr>Diskussion – Spildtid i løbet af en arbejdsdag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Mads Gorm Larsen - MGLA</dc:creator>
  <cp:lastModifiedBy>Camilla Hyldahl Grøn</cp:lastModifiedBy>
  <cp:revision>4</cp:revision>
  <dcterms:created xsi:type="dcterms:W3CDTF">2024-11-05T12:07:18Z</dcterms:created>
  <dcterms:modified xsi:type="dcterms:W3CDTF">2026-04-16T07:46:20Z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0x0101001E370A89F2B89042B49C1FC1D0915ED3</vt:lpwstr>
  </property>
  <property fmtid="{D5CDD505-2E9C-101B-9397-08002B2CF9AE}" pid="3" name="MediaServiceImageTags">
    <vt:lpwstr/>
  </property>
</Properties>
</file>