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71" r:id="rId5"/>
    <p:sldId id="272" r:id="rId6"/>
    <p:sldId id="275" r:id="rId7"/>
    <p:sldId id="277" r:id="rId8"/>
    <p:sldId id="278" r:id="rId9"/>
    <p:sldId id="276" r:id="rId10"/>
    <p:sldId id="281" r:id="rId11"/>
    <p:sldId id="28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A4D254-2604-427B-A6DC-5527694C5A35}" v="1" dt="2026-04-15T08:07:55.5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2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modSld">
      <pc:chgData name="Camilla Hyldahl Grøn" userId="a4ea85f2-bdd2-4d4a-855b-19ebe7fc7cda" providerId="ADAL" clId="{A57A787F-CB6B-42AB-B5C7-FE5EBB6E79DE}" dt="2026-04-15T08:08:26.407" v="14" actId="20577"/>
      <pc:docMkLst>
        <pc:docMk/>
      </pc:docMkLst>
      <pc:sldChg chg="addSp delSp modSp mod">
        <pc:chgData name="Camilla Hyldahl Grøn" userId="a4ea85f2-bdd2-4d4a-855b-19ebe7fc7cda" providerId="ADAL" clId="{A57A787F-CB6B-42AB-B5C7-FE5EBB6E79DE}" dt="2026-04-15T08:08:26.407" v="14" actId="20577"/>
        <pc:sldMkLst>
          <pc:docMk/>
          <pc:sldMk cId="0" sldId="271"/>
        </pc:sldMkLst>
        <pc:spChg chg="add mod">
          <ac:chgData name="Camilla Hyldahl Grøn" userId="a4ea85f2-bdd2-4d4a-855b-19ebe7fc7cda" providerId="ADAL" clId="{A57A787F-CB6B-42AB-B5C7-FE5EBB6E79DE}" dt="2026-04-15T08:08:26.407" v="14" actId="20577"/>
          <ac:spMkLst>
            <pc:docMk/>
            <pc:sldMk cId="0" sldId="271"/>
            <ac:spMk id="12" creationId="{19038728-E69E-E889-7F49-6004E9C14AC2}"/>
          </ac:spMkLst>
        </pc:spChg>
        <pc:picChg chg="add del mod">
          <ac:chgData name="Camilla Hyldahl Grøn" userId="a4ea85f2-bdd2-4d4a-855b-19ebe7fc7cda" providerId="ADAL" clId="{A57A787F-CB6B-42AB-B5C7-FE5EBB6E79DE}" dt="2026-04-15T08:07:57.273" v="1" actId="478"/>
          <ac:picMkLst>
            <pc:docMk/>
            <pc:sldMk cId="0" sldId="271"/>
            <ac:picMk id="9" creationId="{105379B2-9A12-6B02-DB6A-E93E5363286F}"/>
          </ac:picMkLst>
        </pc:picChg>
      </pc:sldChg>
    </pc:docChg>
  </pc:docChgLst>
  <pc:docChgLst>
    <pc:chgData name="Camilla Hyldahl Grøn - CAHG" userId="a4ea85f2-bdd2-4d4a-855b-19ebe7fc7cda" providerId="ADAL" clId="{A57A787F-CB6B-42AB-B5C7-FE5EBB6E79DE}"/>
    <pc:docChg chg="custSel modSld">
      <pc:chgData name="Camilla Hyldahl Grøn - CAHG" userId="a4ea85f2-bdd2-4d4a-855b-19ebe7fc7cda" providerId="ADAL" clId="{A57A787F-CB6B-42AB-B5C7-FE5EBB6E79DE}" dt="2026-04-07T07:37:49.176" v="50" actId="1076"/>
      <pc:docMkLst>
        <pc:docMk/>
      </pc:docMkLst>
      <pc:sldChg chg="addSp delSp modSp mod">
        <pc:chgData name="Camilla Hyldahl Grøn - CAHG" userId="a4ea85f2-bdd2-4d4a-855b-19ebe7fc7cda" providerId="ADAL" clId="{A57A787F-CB6B-42AB-B5C7-FE5EBB6E79DE}" dt="2026-04-07T07:35:51.696" v="26" actId="20577"/>
        <pc:sldMkLst>
          <pc:docMk/>
          <pc:sldMk cId="0" sldId="272"/>
        </pc:sldMkLst>
        <pc:spChg chg="add mod">
          <ac:chgData name="Camilla Hyldahl Grøn - CAHG" userId="a4ea85f2-bdd2-4d4a-855b-19ebe7fc7cda" providerId="ADAL" clId="{A57A787F-CB6B-42AB-B5C7-FE5EBB6E79DE}" dt="2026-04-07T07:35:39.755" v="18" actId="1076"/>
          <ac:spMkLst>
            <pc:docMk/>
            <pc:sldMk cId="0" sldId="272"/>
            <ac:spMk id="2" creationId="{A8DBD00C-AA8D-138C-2BBE-F002EB0A9FE2}"/>
          </ac:spMkLst>
        </pc:spChg>
        <pc:spChg chg="add mod">
          <ac:chgData name="Camilla Hyldahl Grøn - CAHG" userId="a4ea85f2-bdd2-4d4a-855b-19ebe7fc7cda" providerId="ADAL" clId="{A57A787F-CB6B-42AB-B5C7-FE5EBB6E79DE}" dt="2026-04-07T07:35:46.900" v="20" actId="1076"/>
          <ac:spMkLst>
            <pc:docMk/>
            <pc:sldMk cId="0" sldId="272"/>
            <ac:spMk id="4" creationId="{3EFA613B-9FF9-EB31-A88F-24969EC63C70}"/>
          </ac:spMkLst>
        </pc:spChg>
        <pc:spChg chg="add mod">
          <ac:chgData name="Camilla Hyldahl Grøn - CAHG" userId="a4ea85f2-bdd2-4d4a-855b-19ebe7fc7cda" providerId="ADAL" clId="{A57A787F-CB6B-42AB-B5C7-FE5EBB6E79DE}" dt="2026-04-07T07:35:51.696" v="26" actId="20577"/>
          <ac:spMkLst>
            <pc:docMk/>
            <pc:sldMk cId="0" sldId="272"/>
            <ac:spMk id="5" creationId="{1D3DCD76-4EBE-9EB1-A719-32980382938E}"/>
          </ac:spMkLst>
        </pc:spChg>
      </pc:sldChg>
      <pc:sldChg chg="modSp mod">
        <pc:chgData name="Camilla Hyldahl Grøn - CAHG" userId="a4ea85f2-bdd2-4d4a-855b-19ebe7fc7cda" providerId="ADAL" clId="{A57A787F-CB6B-42AB-B5C7-FE5EBB6E79DE}" dt="2026-04-07T07:36:40.612" v="31" actId="1076"/>
        <pc:sldMkLst>
          <pc:docMk/>
          <pc:sldMk cId="104696140" sldId="275"/>
        </pc:sldMkLst>
        <pc:spChg chg="mod">
          <ac:chgData name="Camilla Hyldahl Grøn - CAHG" userId="a4ea85f2-bdd2-4d4a-855b-19ebe7fc7cda" providerId="ADAL" clId="{A57A787F-CB6B-42AB-B5C7-FE5EBB6E79DE}" dt="2026-04-07T07:36:40.612" v="31" actId="1076"/>
          <ac:spMkLst>
            <pc:docMk/>
            <pc:sldMk cId="104696140" sldId="275"/>
            <ac:spMk id="17" creationId="{8252C946-6414-4F21-BE03-111D446EC1B3}"/>
          </ac:spMkLst>
        </pc:spChg>
      </pc:sldChg>
      <pc:sldChg chg="addSp delSp modSp mod">
        <pc:chgData name="Camilla Hyldahl Grøn - CAHG" userId="a4ea85f2-bdd2-4d4a-855b-19ebe7fc7cda" providerId="ADAL" clId="{A57A787F-CB6B-42AB-B5C7-FE5EBB6E79DE}" dt="2026-04-07T07:37:49.176" v="50" actId="1076"/>
        <pc:sldMkLst>
          <pc:docMk/>
          <pc:sldMk cId="1504225291" sldId="276"/>
        </pc:sldMkLst>
        <pc:spChg chg="add mod">
          <ac:chgData name="Camilla Hyldahl Grøn - CAHG" userId="a4ea85f2-bdd2-4d4a-855b-19ebe7fc7cda" providerId="ADAL" clId="{A57A787F-CB6B-42AB-B5C7-FE5EBB6E79DE}" dt="2026-04-07T07:37:16.364" v="43" actId="20577"/>
          <ac:spMkLst>
            <pc:docMk/>
            <pc:sldMk cId="1504225291" sldId="276"/>
            <ac:spMk id="10" creationId="{D38732E7-0C11-A732-CEA4-5EB1EC880DBF}"/>
          </ac:spMkLst>
        </pc:spChg>
        <pc:picChg chg="mod">
          <ac:chgData name="Camilla Hyldahl Grøn - CAHG" userId="a4ea85f2-bdd2-4d4a-855b-19ebe7fc7cda" providerId="ADAL" clId="{A57A787F-CB6B-42AB-B5C7-FE5EBB6E79DE}" dt="2026-04-07T07:37:31.567" v="47" actId="1076"/>
          <ac:picMkLst>
            <pc:docMk/>
            <pc:sldMk cId="1504225291" sldId="276"/>
            <ac:picMk id="5" creationId="{E12D1A48-5481-30FC-893F-A8D19ACA39E8}"/>
          </ac:picMkLst>
        </pc:picChg>
        <pc:picChg chg="add mod">
          <ac:chgData name="Camilla Hyldahl Grøn - CAHG" userId="a4ea85f2-bdd2-4d4a-855b-19ebe7fc7cda" providerId="ADAL" clId="{A57A787F-CB6B-42AB-B5C7-FE5EBB6E79DE}" dt="2026-04-07T07:37:49.176" v="50" actId="1076"/>
          <ac:picMkLst>
            <pc:docMk/>
            <pc:sldMk cId="1504225291" sldId="276"/>
            <ac:picMk id="12" creationId="{A54307B9-7062-5FA2-1074-9BBD8138EC7B}"/>
          </ac:picMkLst>
        </pc:picChg>
      </pc:sldChg>
      <pc:sldChg chg="delSp modSp mod">
        <pc:chgData name="Camilla Hyldahl Grøn - CAHG" userId="a4ea85f2-bdd2-4d4a-855b-19ebe7fc7cda" providerId="ADAL" clId="{A57A787F-CB6B-42AB-B5C7-FE5EBB6E79DE}" dt="2026-04-07T07:36:54.403" v="36" actId="20577"/>
        <pc:sldMkLst>
          <pc:docMk/>
          <pc:sldMk cId="2217091659" sldId="277"/>
        </pc:sldMkLst>
        <pc:spChg chg="mod">
          <ac:chgData name="Camilla Hyldahl Grøn - CAHG" userId="a4ea85f2-bdd2-4d4a-855b-19ebe7fc7cda" providerId="ADAL" clId="{A57A787F-CB6B-42AB-B5C7-FE5EBB6E79DE}" dt="2026-04-07T07:36:54.403" v="36" actId="20577"/>
          <ac:spMkLst>
            <pc:docMk/>
            <pc:sldMk cId="2217091659" sldId="277"/>
            <ac:spMk id="3" creationId="{19EFC650-B040-1623-BDA3-6AD6C8CD493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7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77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8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7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69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0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4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5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85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4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18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erdevelopmentgoals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verdensmaal.org/materialer" TargetMode="External"/><Relationship Id="rId5" Type="http://schemas.openxmlformats.org/officeDocument/2006/relationships/hyperlink" Target="https://sdgworld.org/kender-du-idgerne/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verdensmaal.org/verdenstimen/tysk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verdensmaal.org/verdenstimen/tys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verdensmaal.org/verdenstimen/tys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www.mannaz.com/en/capabilities/idg-inner-development-goal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6270" y="912751"/>
            <a:ext cx="3257639" cy="3975858"/>
          </a:xfrm>
          <a:custGeom>
            <a:avLst/>
            <a:gdLst/>
            <a:ahLst/>
            <a:cxnLst/>
            <a:rect l="l" t="t" r="r" b="b"/>
            <a:pathLst>
              <a:path w="6515277" h="7951716">
                <a:moveTo>
                  <a:pt x="0" y="0"/>
                </a:moveTo>
                <a:lnTo>
                  <a:pt x="6515277" y="0"/>
                </a:lnTo>
                <a:lnTo>
                  <a:pt x="6515277" y="7951716"/>
                </a:lnTo>
                <a:lnTo>
                  <a:pt x="0" y="79517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3" name="Freeform 3"/>
          <p:cNvSpPr/>
          <p:nvPr/>
        </p:nvSpPr>
        <p:spPr>
          <a:xfrm>
            <a:off x="4079564" y="2464505"/>
            <a:ext cx="4778702" cy="2496872"/>
          </a:xfrm>
          <a:custGeom>
            <a:avLst/>
            <a:gdLst/>
            <a:ahLst/>
            <a:cxnLst/>
            <a:rect l="l" t="t" r="r" b="b"/>
            <a:pathLst>
              <a:path w="9557403" h="4993743">
                <a:moveTo>
                  <a:pt x="0" y="0"/>
                </a:moveTo>
                <a:lnTo>
                  <a:pt x="9557402" y="0"/>
                </a:lnTo>
                <a:lnTo>
                  <a:pt x="9557402" y="4993743"/>
                </a:lnTo>
                <a:lnTo>
                  <a:pt x="0" y="49937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4" name="Freeform 4"/>
          <p:cNvSpPr/>
          <p:nvPr/>
        </p:nvSpPr>
        <p:spPr>
          <a:xfrm>
            <a:off x="4119589" y="912751"/>
            <a:ext cx="889486" cy="859465"/>
          </a:xfrm>
          <a:custGeom>
            <a:avLst/>
            <a:gdLst/>
            <a:ahLst/>
            <a:cxnLst/>
            <a:rect l="l" t="t" r="r" b="b"/>
            <a:pathLst>
              <a:path w="1778971" h="1718930">
                <a:moveTo>
                  <a:pt x="0" y="0"/>
                </a:moveTo>
                <a:lnTo>
                  <a:pt x="1778971" y="0"/>
                </a:lnTo>
                <a:lnTo>
                  <a:pt x="1778971" y="1718931"/>
                </a:lnTo>
                <a:lnTo>
                  <a:pt x="0" y="17189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5" name="TextBox 5"/>
          <p:cNvSpPr txBox="1"/>
          <p:nvPr/>
        </p:nvSpPr>
        <p:spPr>
          <a:xfrm>
            <a:off x="4119589" y="1884809"/>
            <a:ext cx="4698653" cy="357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de-DE" sz="2400" dirty="0"/>
              <a:t>Nicht‑finanzielle Kennzahlen im Fokus</a:t>
            </a:r>
            <a:endParaRPr lang="en-US" sz="2100" dirty="0">
              <a:solidFill>
                <a:srgbClr val="125B50"/>
              </a:solidFill>
              <a:latin typeface="Open Sans Extra Bold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19DEE4FC-D731-A1B8-6EB6-6A62AFF589E9}"/>
              </a:ext>
            </a:extLst>
          </p:cNvPr>
          <p:cNvSpPr txBox="1"/>
          <p:nvPr/>
        </p:nvSpPr>
        <p:spPr>
          <a:xfrm>
            <a:off x="4666656" y="2582489"/>
            <a:ext cx="72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Miljø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8BA4BB0-3A4B-AF00-EB6F-285CE846E5A7}"/>
              </a:ext>
            </a:extLst>
          </p:cNvPr>
          <p:cNvSpPr txBox="1"/>
          <p:nvPr/>
        </p:nvSpPr>
        <p:spPr>
          <a:xfrm>
            <a:off x="4119589" y="3959661"/>
            <a:ext cx="93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Ledelse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D0C3874-0B7B-79A5-6B2C-2209FC0E7E5C}"/>
              </a:ext>
            </a:extLst>
          </p:cNvPr>
          <p:cNvSpPr txBox="1"/>
          <p:nvPr/>
        </p:nvSpPr>
        <p:spPr>
          <a:xfrm>
            <a:off x="7706678" y="3343609"/>
            <a:ext cx="1042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Samfund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19049F87-FAA9-37D5-9A0D-DDC2DC741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19038728-E69E-E889-7F49-6004E9C14AC2}"/>
              </a:ext>
            </a:extLst>
          </p:cNvPr>
          <p:cNvSpPr txBox="1"/>
          <p:nvPr/>
        </p:nvSpPr>
        <p:spPr>
          <a:xfrm>
            <a:off x="2160871" y="5336833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Quellen: Das </a:t>
            </a:r>
            <a:r>
              <a:rPr lang="de-DE" dirty="0"/>
              <a:t>Bild wurde mit Hilfe von künstlicher Intelligenz erstellt</a:t>
            </a:r>
            <a:endParaRPr lang="da-D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2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E29587B0-1B8B-1EA0-7CBA-33A37B508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2" name="Freeform 2">
            <a:hlinkClick r:id="rId3" tooltip="https://www.innerdevelopmentgoals.org"/>
            <a:extLst>
              <a:ext uri="{FF2B5EF4-FFF2-40B4-BE49-F238E27FC236}">
                <a16:creationId xmlns:a16="http://schemas.microsoft.com/office/drawing/2014/main" id="{A8DBD00C-AA8D-138C-2BBE-F002EB0A9FE2}"/>
              </a:ext>
            </a:extLst>
          </p:cNvPr>
          <p:cNvSpPr/>
          <p:nvPr/>
        </p:nvSpPr>
        <p:spPr>
          <a:xfrm>
            <a:off x="-2041" y="378637"/>
            <a:ext cx="9146041" cy="5142353"/>
          </a:xfrm>
          <a:custGeom>
            <a:avLst/>
            <a:gdLst/>
            <a:ahLst/>
            <a:cxnLst/>
            <a:rect l="l" t="t" r="r" b="b"/>
            <a:pathLst>
              <a:path w="18292082" h="10284705">
                <a:moveTo>
                  <a:pt x="0" y="0"/>
                </a:moveTo>
                <a:lnTo>
                  <a:pt x="18292082" y="0"/>
                </a:lnTo>
                <a:lnTo>
                  <a:pt x="18292082" y="10284705"/>
                </a:lnTo>
                <a:lnTo>
                  <a:pt x="0" y="102847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3EFA613B-9FF9-EB31-A88F-24969EC63C70}"/>
              </a:ext>
            </a:extLst>
          </p:cNvPr>
          <p:cNvSpPr txBox="1"/>
          <p:nvPr/>
        </p:nvSpPr>
        <p:spPr>
          <a:xfrm>
            <a:off x="374468" y="5629418"/>
            <a:ext cx="376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SDG World. (</a:t>
            </a:r>
            <a:r>
              <a:rPr lang="da-DK" sz="1200" dirty="0" err="1"/>
              <a:t>u.d</a:t>
            </a:r>
            <a:r>
              <a:rPr lang="da-DK" sz="1200" dirty="0"/>
              <a:t>.). ”Inner Development </a:t>
            </a:r>
            <a:r>
              <a:rPr lang="da-DK" sz="1200" dirty="0" err="1"/>
              <a:t>Goals</a:t>
            </a:r>
            <a:r>
              <a:rPr lang="da-DK" sz="1200" dirty="0"/>
              <a:t>”</a:t>
            </a:r>
            <a:r>
              <a:rPr lang="da-DK" sz="1200" b="1" dirty="0"/>
              <a:t> </a:t>
            </a:r>
            <a:r>
              <a:rPr lang="da-DK" sz="1200" dirty="0">
                <a:hlinkClick r:id="rId5"/>
              </a:rPr>
              <a:t>Kender du </a:t>
            </a:r>
            <a:r>
              <a:rPr lang="da-DK" sz="1200" dirty="0" err="1">
                <a:hlinkClick r:id="rId5"/>
              </a:rPr>
              <a:t>IDG'erne</a:t>
            </a:r>
            <a:r>
              <a:rPr lang="da-DK" sz="1200" dirty="0">
                <a:hlinkClick r:id="rId5"/>
              </a:rPr>
              <a:t>? - SDG WORLD</a:t>
            </a:r>
            <a:endParaRPr lang="da-DK" sz="1200" b="1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1D3DCD76-4EBE-9EB1-A719-32980382938E}"/>
              </a:ext>
            </a:extLst>
          </p:cNvPr>
          <p:cNvSpPr txBox="1"/>
          <p:nvPr/>
        </p:nvSpPr>
        <p:spPr>
          <a:xfrm>
            <a:off x="5003075" y="5629419"/>
            <a:ext cx="3766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Verdensmålene. (</a:t>
            </a:r>
            <a:r>
              <a:rPr lang="da-DK" sz="1200" dirty="0" err="1"/>
              <a:t>u.d</a:t>
            </a:r>
            <a:r>
              <a:rPr lang="da-DK" sz="1200" dirty="0"/>
              <a:t>.). ”Materialer”. </a:t>
            </a:r>
            <a:r>
              <a:rPr lang="da-DK" sz="1200" dirty="0">
                <a:hlinkClick r:id="rId6"/>
              </a:rPr>
              <a:t>Materialer | Verdensmål</a:t>
            </a:r>
            <a:r>
              <a:rPr lang="da-DK" sz="1200" dirty="0"/>
              <a:t> </a:t>
            </a:r>
            <a:endParaRPr lang="da-DK" sz="1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felt 11">
            <a:extLst>
              <a:ext uri="{FF2B5EF4-FFF2-40B4-BE49-F238E27FC236}">
                <a16:creationId xmlns:a16="http://schemas.microsoft.com/office/drawing/2014/main" id="{841608C9-659F-A6A5-FA94-43363A162918}"/>
              </a:ext>
            </a:extLst>
          </p:cNvPr>
          <p:cNvSpPr txBox="1"/>
          <p:nvPr/>
        </p:nvSpPr>
        <p:spPr>
          <a:xfrm>
            <a:off x="532805" y="616553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https://www.verdensmaalene.dk/maal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A363A496-99E7-32FC-49DF-04F7FFE47B10}"/>
              </a:ext>
            </a:extLst>
          </p:cNvPr>
          <p:cNvSpPr txBox="1"/>
          <p:nvPr/>
        </p:nvSpPr>
        <p:spPr>
          <a:xfrm>
            <a:off x="5286536" y="4714941"/>
            <a:ext cx="300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VERDENSMÅLENE. </a:t>
            </a:r>
            <a:r>
              <a:rPr lang="da-DK" sz="1200" dirty="0">
                <a:hlinkClick r:id="rId2"/>
              </a:rPr>
              <a:t>Tysk | Verdensmål</a:t>
            </a:r>
            <a:endParaRPr lang="da-DK" sz="1200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5B23704-6776-D171-F67C-3E8164066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6917EF5E-9CC2-1B25-534A-1B6346CA9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251" y="1405421"/>
            <a:ext cx="4285635" cy="3307025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8252C946-6414-4F21-BE03-111D446EC1B3}"/>
              </a:ext>
            </a:extLst>
          </p:cNvPr>
          <p:cNvSpPr txBox="1"/>
          <p:nvPr/>
        </p:nvSpPr>
        <p:spPr>
          <a:xfrm>
            <a:off x="964888" y="5830182"/>
            <a:ext cx="3707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Weitere</a:t>
            </a:r>
            <a:r>
              <a:rPr lang="da-DK" dirty="0"/>
              <a:t> Informationen </a:t>
            </a:r>
            <a:r>
              <a:rPr lang="da-DK" dirty="0" err="1"/>
              <a:t>erhalten</a:t>
            </a:r>
            <a:endParaRPr lang="da-DK" dirty="0"/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64AAF4FE-C3D6-E724-6468-5E8BEFF8399D}"/>
              </a:ext>
            </a:extLst>
          </p:cNvPr>
          <p:cNvSpPr txBox="1"/>
          <p:nvPr/>
        </p:nvSpPr>
        <p:spPr>
          <a:xfrm>
            <a:off x="799109" y="4505357"/>
            <a:ext cx="300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innerdevelopmentgoals.org</a:t>
            </a:r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84EBB799-E66B-693B-C164-73E0AEBF9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674" y="1900928"/>
            <a:ext cx="4285635" cy="256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19EFC650-B040-1623-BDA3-6AD6C8CD4935}"/>
              </a:ext>
            </a:extLst>
          </p:cNvPr>
          <p:cNvSpPr txBox="1"/>
          <p:nvPr/>
        </p:nvSpPr>
        <p:spPr>
          <a:xfrm>
            <a:off x="5124357" y="1398209"/>
            <a:ext cx="33302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Gruppenaufgabe:</a:t>
            </a:r>
          </a:p>
          <a:p>
            <a:br>
              <a:rPr lang="de-DE" sz="2000" dirty="0"/>
            </a:br>
            <a:r>
              <a:rPr lang="de-DE" sz="2000" dirty="0"/>
              <a:t>Wo könnten Sie als Mentoren ganz natürlich eine Rolle im Zusammenhang mit den 17 Nachhaltigkeitszielen spielen</a:t>
            </a:r>
            <a:br>
              <a:rPr lang="de-DE" sz="2000" dirty="0"/>
            </a:br>
            <a:r>
              <a:rPr lang="de-DE" sz="2000" dirty="0"/>
              <a:t>Diskutieren Sie dies und präsentieren Sie Ihre Antworten auf einem Flipchart</a:t>
            </a:r>
          </a:p>
          <a:p>
            <a:endParaRPr lang="de-DE" sz="2000" dirty="0"/>
          </a:p>
          <a:p>
            <a:r>
              <a:rPr lang="de-DE" sz="2000" b="1" dirty="0"/>
              <a:t>Zeit: </a:t>
            </a:r>
            <a:r>
              <a:rPr lang="de-DE" sz="2000" dirty="0"/>
              <a:t>30 Minuten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F60791A-5FD7-4C0C-44C1-1E34FE3A1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BDA5EB07-321F-BCCE-ED82-7DEC4D034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80" y="1492507"/>
            <a:ext cx="4285635" cy="3307025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A77A94AA-72CC-B094-2212-D3B3D3BF2497}"/>
              </a:ext>
            </a:extLst>
          </p:cNvPr>
          <p:cNvSpPr txBox="1"/>
          <p:nvPr/>
        </p:nvSpPr>
        <p:spPr>
          <a:xfrm>
            <a:off x="841537" y="4799532"/>
            <a:ext cx="300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VERDENSMÅLENE. </a:t>
            </a:r>
            <a:r>
              <a:rPr lang="da-DK" sz="1200" dirty="0">
                <a:hlinkClick r:id="rId4"/>
              </a:rPr>
              <a:t>Tysk | Verdensmål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2217091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7AE11291-5E93-5AD7-9C51-00E376C6ADBD}"/>
              </a:ext>
            </a:extLst>
          </p:cNvPr>
          <p:cNvSpPr txBox="1"/>
          <p:nvPr/>
        </p:nvSpPr>
        <p:spPr>
          <a:xfrm>
            <a:off x="4827451" y="1519284"/>
            <a:ext cx="3559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Gruppenaufgabe</a:t>
            </a:r>
          </a:p>
          <a:p>
            <a:endParaRPr lang="de-DE" b="1" dirty="0"/>
          </a:p>
          <a:p>
            <a:r>
              <a:rPr lang="de-DE" dirty="0"/>
              <a:t>Diese Nachhaltigkeitsziele würden in Betracht kommen: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dirty="0"/>
              <a:t>3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dirty="0"/>
              <a:t>4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dirty="0"/>
              <a:t>5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dirty="0"/>
              <a:t>8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dirty="0"/>
              <a:t>10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e-DE" dirty="0"/>
              <a:t>12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FFC82D41-86EA-4F42-8725-A9F639973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78534474-9953-D4CB-9603-D6E431380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65" y="1405422"/>
            <a:ext cx="4285635" cy="3307025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8D3CAC90-6F6E-AE36-3487-F06483AF9146}"/>
              </a:ext>
            </a:extLst>
          </p:cNvPr>
          <p:cNvSpPr txBox="1"/>
          <p:nvPr/>
        </p:nvSpPr>
        <p:spPr>
          <a:xfrm>
            <a:off x="841537" y="4799532"/>
            <a:ext cx="300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VERDENSMÅLENE. </a:t>
            </a:r>
            <a:r>
              <a:rPr lang="da-DK" sz="1200" dirty="0">
                <a:hlinkClick r:id="rId4"/>
              </a:rPr>
              <a:t>Tysk | Verdensmål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1275264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felt 3">
            <a:extLst>
              <a:ext uri="{FF2B5EF4-FFF2-40B4-BE49-F238E27FC236}">
                <a16:creationId xmlns:a16="http://schemas.microsoft.com/office/drawing/2014/main" id="{080FAC7F-6DE8-C3DA-F93D-BF0B9C462CDE}"/>
              </a:ext>
            </a:extLst>
          </p:cNvPr>
          <p:cNvSpPr txBox="1"/>
          <p:nvPr/>
        </p:nvSpPr>
        <p:spPr>
          <a:xfrm>
            <a:off x="5108432" y="4114801"/>
            <a:ext cx="75204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Tænke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12D1A48-5481-30FC-893F-A8D19ACA3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412" y="168637"/>
            <a:ext cx="3861177" cy="1933575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24860B58-89F3-510D-ABCF-CE1F92E1A7D2}"/>
              </a:ext>
            </a:extLst>
          </p:cNvPr>
          <p:cNvSpPr txBox="1"/>
          <p:nvPr/>
        </p:nvSpPr>
        <p:spPr>
          <a:xfrm>
            <a:off x="3965432" y="3200401"/>
            <a:ext cx="63759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Være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30DDAA5-69D8-EF87-08C9-1DAFAD8264C0}"/>
              </a:ext>
            </a:extLst>
          </p:cNvPr>
          <p:cNvSpPr txBox="1"/>
          <p:nvPr/>
        </p:nvSpPr>
        <p:spPr>
          <a:xfrm>
            <a:off x="4572000" y="5576455"/>
            <a:ext cx="96981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Relatere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DDD68F1-DC40-47BC-755F-1F14B29178A4}"/>
              </a:ext>
            </a:extLst>
          </p:cNvPr>
          <p:cNvSpPr txBox="1"/>
          <p:nvPr/>
        </p:nvSpPr>
        <p:spPr>
          <a:xfrm>
            <a:off x="3016395" y="5577177"/>
            <a:ext cx="10776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Samarbejde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5EF11E4-4E9D-E213-994B-88F237C5DCB8}"/>
              </a:ext>
            </a:extLst>
          </p:cNvPr>
          <p:cNvSpPr txBox="1"/>
          <p:nvPr/>
        </p:nvSpPr>
        <p:spPr>
          <a:xfrm>
            <a:off x="2697596" y="4096401"/>
            <a:ext cx="75204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Handle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4DC11528-D9FB-AB60-1511-14889CE9D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D38732E7-0C11-A732-CEA4-5EB1EC880DBF}"/>
              </a:ext>
            </a:extLst>
          </p:cNvPr>
          <p:cNvSpPr txBox="1"/>
          <p:nvPr/>
        </p:nvSpPr>
        <p:spPr>
          <a:xfrm>
            <a:off x="2697596" y="6260022"/>
            <a:ext cx="3087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 err="1"/>
              <a:t>Mannaz</a:t>
            </a:r>
            <a:r>
              <a:rPr lang="da-DK" sz="1200" dirty="0"/>
              <a:t>. (</a:t>
            </a:r>
            <a:r>
              <a:rPr lang="da-DK" sz="1200" dirty="0" err="1"/>
              <a:t>u.d</a:t>
            </a:r>
            <a:r>
              <a:rPr lang="da-DK" sz="1200" dirty="0"/>
              <a:t>.). Inner Development </a:t>
            </a:r>
            <a:r>
              <a:rPr lang="da-DK" sz="1200" dirty="0" err="1"/>
              <a:t>Goals</a:t>
            </a:r>
            <a:r>
              <a:rPr lang="da-DK" sz="1200" dirty="0"/>
              <a:t>. </a:t>
            </a:r>
            <a:r>
              <a:rPr lang="da-DK" sz="1200" dirty="0">
                <a:hlinkClick r:id="rId4"/>
              </a:rPr>
              <a:t>IDG - Inner Development </a:t>
            </a:r>
            <a:r>
              <a:rPr lang="da-DK" sz="1200" dirty="0" err="1">
                <a:hlinkClick r:id="rId4"/>
              </a:rPr>
              <a:t>Goals</a:t>
            </a:r>
            <a:r>
              <a:rPr lang="da-DK" sz="1200" dirty="0">
                <a:hlinkClick r:id="rId4"/>
              </a:rPr>
              <a:t> -</a:t>
            </a:r>
            <a:endParaRPr lang="da-DK" sz="1200" b="1" dirty="0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54307B9-7062-5FA2-1074-9BBD8138E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2486" y="2360178"/>
            <a:ext cx="3861178" cy="37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25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FA4C9-B728-43FC-0DB1-7AE1D7F2C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DEEF324B-4E45-9A29-852D-FA51E718D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C81EF1C9-E040-7CF8-9843-F0906B2BE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655176"/>
            <a:ext cx="8077200" cy="4836318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8BC9FEB5-FF23-8A9F-4D6F-DB362AEEA229}"/>
              </a:ext>
            </a:extLst>
          </p:cNvPr>
          <p:cNvSpPr txBox="1"/>
          <p:nvPr/>
        </p:nvSpPr>
        <p:spPr>
          <a:xfrm>
            <a:off x="533400" y="5568504"/>
            <a:ext cx="300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innerdevelopmentgoals.org</a:t>
            </a:r>
          </a:p>
        </p:txBody>
      </p:sp>
    </p:spTree>
    <p:extLst>
      <p:ext uri="{BB962C8B-B14F-4D97-AF65-F5344CB8AC3E}">
        <p14:creationId xmlns:p14="http://schemas.microsoft.com/office/powerpoint/2010/main" val="2935790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C2196-F822-359F-2BA6-17606BA44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99" y="812906"/>
            <a:ext cx="7514771" cy="762000"/>
          </a:xfrm>
        </p:spPr>
        <p:txBody>
          <a:bodyPr>
            <a:normAutofit/>
          </a:bodyPr>
          <a:lstStyle/>
          <a:p>
            <a:pPr algn="l"/>
            <a:r>
              <a:rPr lang="de-DE" sz="3200" b="1" dirty="0"/>
              <a:t>Aufgabe zu den </a:t>
            </a:r>
            <a:r>
              <a:rPr lang="de-DE" sz="3200" b="1" dirty="0" err="1"/>
              <a:t>Inner</a:t>
            </a:r>
            <a:r>
              <a:rPr lang="de-DE" sz="3200" b="1" dirty="0"/>
              <a:t> Development Goals</a:t>
            </a:r>
            <a:endParaRPr lang="da-DK" sz="3200" b="1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A150E102-C077-DF7D-9B9C-BDCA1E6FE067}"/>
              </a:ext>
            </a:extLst>
          </p:cNvPr>
          <p:cNvSpPr txBox="1"/>
          <p:nvPr/>
        </p:nvSpPr>
        <p:spPr>
          <a:xfrm>
            <a:off x="787399" y="2217360"/>
            <a:ext cx="8041648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de-DE" sz="2000" dirty="0"/>
              <a:t>Gruppen à 4 Personen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e-DE" sz="2000" dirty="0"/>
              <a:t>Was sind eure Gedanken zu den IDG? Wird bei euch darüber nachgedacht</a:t>
            </a:r>
            <a:br>
              <a:rPr lang="de-DE" sz="2000" dirty="0"/>
            </a:br>
            <a:r>
              <a:rPr lang="de-DE" sz="2000" dirty="0"/>
              <a:t>Wie könntet ihr euch deren Anwendung vorstellen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e-DE" sz="2000" dirty="0"/>
              <a:t>Gibt es eines der fünf Bereiche, bei dem ihr nach dem Kurs aktiv werden müsst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e-DE" sz="2000" dirty="0"/>
              <a:t>Die Gruppe erstellt ein Flipchart mit euren Antworten, das ihr anschließend im Plenum präsentiert.</a:t>
            </a:r>
          </a:p>
          <a:p>
            <a:endParaRPr lang="da-DK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8D7C386-915C-5ECB-7046-F2881C63A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374" y="6199514"/>
            <a:ext cx="2390185" cy="50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00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ACC490-34D8-415D-9AB9-6B50807981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EE61BB-467E-4953-85DF-BAE47228AA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54A651-8F11-4869-97A8-F258E82CA69C}">
  <ds:schemaRefs>
    <ds:schemaRef ds:uri="http://schemas.microsoft.com/office/2006/metadata/properties"/>
    <ds:schemaRef ds:uri="http://schemas.microsoft.com/office/infopath/2007/PartnerControls"/>
    <ds:schemaRef ds:uri="f98be5f7-c26b-40b1-8165-6f48d908995f"/>
    <ds:schemaRef ds:uri="66bd60ff-9289-488e-8b38-68681f307e9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1697</TotalTime>
  <Words>236</Words>
  <Application>Microsoft Office PowerPoint</Application>
  <PresentationFormat>Skærmshow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 Extra Bold</vt:lpstr>
      <vt:lpstr>Wingdings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Aufgabe zu den Inner Development Goals</vt:lpstr>
    </vt:vector>
  </TitlesOfParts>
  <Company>IBC International Business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Anker Meier - HAME</dc:creator>
  <cp:lastModifiedBy>Camilla Hyldahl Grøn</cp:lastModifiedBy>
  <cp:revision>4</cp:revision>
  <dcterms:created xsi:type="dcterms:W3CDTF">2023-08-09T08:12:59Z</dcterms:created>
  <dcterms:modified xsi:type="dcterms:W3CDTF">2026-04-15T08:08:27Z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