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68" r:id="rId5"/>
    <p:sldId id="5393" r:id="rId6"/>
    <p:sldId id="5401" r:id="rId7"/>
    <p:sldId id="5402" r:id="rId8"/>
    <p:sldId id="5403" r:id="rId9"/>
  </p:sldIdLst>
  <p:sldSz cx="12192000" cy="6858000"/>
  <p:notesSz cx="6858000" cy="9144000"/>
  <p:defaultTextStyle>
    <a:defPPr>
      <a:defRPr lang="en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/>
    <p:restoredTop sz="94641"/>
  </p:normalViewPr>
  <p:slideViewPr>
    <p:cSldViewPr snapToGrid="0">
      <p:cViewPr varScale="1">
        <p:scale>
          <a:sx n="62" d="100"/>
          <a:sy n="62" d="100"/>
        </p:scale>
        <p:origin x="808" y="2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766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illa Hyldahl Grøn" userId="a4ea85f2-bdd2-4d4a-855b-19ebe7fc7cda" providerId="ADAL" clId="{A57A787F-CB6B-42AB-B5C7-FE5EBB6E79DE}"/>
    <pc:docChg chg="modSld">
      <pc:chgData name="Camilla Hyldahl Grøn" userId="a4ea85f2-bdd2-4d4a-855b-19ebe7fc7cda" providerId="ADAL" clId="{A57A787F-CB6B-42AB-B5C7-FE5EBB6E79DE}" dt="2026-04-15T08:03:27.630" v="9" actId="1076"/>
      <pc:docMkLst>
        <pc:docMk/>
      </pc:docMkLst>
      <pc:sldChg chg="addSp modSp mod">
        <pc:chgData name="Camilla Hyldahl Grøn" userId="a4ea85f2-bdd2-4d4a-855b-19ebe7fc7cda" providerId="ADAL" clId="{A57A787F-CB6B-42AB-B5C7-FE5EBB6E79DE}" dt="2026-04-15T08:02:52.969" v="1" actId="1076"/>
        <pc:sldMkLst>
          <pc:docMk/>
          <pc:sldMk cId="912933836" sldId="268"/>
        </pc:sldMkLst>
        <pc:spChg chg="add mod">
          <ac:chgData name="Camilla Hyldahl Grøn" userId="a4ea85f2-bdd2-4d4a-855b-19ebe7fc7cda" providerId="ADAL" clId="{A57A787F-CB6B-42AB-B5C7-FE5EBB6E79DE}" dt="2026-04-15T08:02:52.969" v="1" actId="1076"/>
          <ac:spMkLst>
            <pc:docMk/>
            <pc:sldMk cId="912933836" sldId="268"/>
            <ac:spMk id="4" creationId="{312A21C9-D238-5180-798B-E9094E8E6088}"/>
          </ac:spMkLst>
        </pc:spChg>
      </pc:sldChg>
      <pc:sldChg chg="addSp modSp mod">
        <pc:chgData name="Camilla Hyldahl Grøn" userId="a4ea85f2-bdd2-4d4a-855b-19ebe7fc7cda" providerId="ADAL" clId="{A57A787F-CB6B-42AB-B5C7-FE5EBB6E79DE}" dt="2026-04-15T08:03:00.762" v="3" actId="1076"/>
        <pc:sldMkLst>
          <pc:docMk/>
          <pc:sldMk cId="3734317129" sldId="5393"/>
        </pc:sldMkLst>
        <pc:spChg chg="add mod">
          <ac:chgData name="Camilla Hyldahl Grøn" userId="a4ea85f2-bdd2-4d4a-855b-19ebe7fc7cda" providerId="ADAL" clId="{A57A787F-CB6B-42AB-B5C7-FE5EBB6E79DE}" dt="2026-04-15T08:03:00.762" v="3" actId="1076"/>
          <ac:spMkLst>
            <pc:docMk/>
            <pc:sldMk cId="3734317129" sldId="5393"/>
            <ac:spMk id="6" creationId="{FB214247-1591-6BBC-A083-5C378779D44B}"/>
          </ac:spMkLst>
        </pc:spChg>
      </pc:sldChg>
      <pc:sldChg chg="addSp modSp mod">
        <pc:chgData name="Camilla Hyldahl Grøn" userId="a4ea85f2-bdd2-4d4a-855b-19ebe7fc7cda" providerId="ADAL" clId="{A57A787F-CB6B-42AB-B5C7-FE5EBB6E79DE}" dt="2026-04-15T08:03:12.607" v="5" actId="1076"/>
        <pc:sldMkLst>
          <pc:docMk/>
          <pc:sldMk cId="833409194" sldId="5401"/>
        </pc:sldMkLst>
        <pc:spChg chg="add mod">
          <ac:chgData name="Camilla Hyldahl Grøn" userId="a4ea85f2-bdd2-4d4a-855b-19ebe7fc7cda" providerId="ADAL" clId="{A57A787F-CB6B-42AB-B5C7-FE5EBB6E79DE}" dt="2026-04-15T08:03:12.607" v="5" actId="1076"/>
          <ac:spMkLst>
            <pc:docMk/>
            <pc:sldMk cId="833409194" sldId="5401"/>
            <ac:spMk id="6" creationId="{A7EBA026-22D0-2F30-DC06-8D148D4404AB}"/>
          </ac:spMkLst>
        </pc:spChg>
      </pc:sldChg>
      <pc:sldChg chg="addSp modSp mod">
        <pc:chgData name="Camilla Hyldahl Grøn" userId="a4ea85f2-bdd2-4d4a-855b-19ebe7fc7cda" providerId="ADAL" clId="{A57A787F-CB6B-42AB-B5C7-FE5EBB6E79DE}" dt="2026-04-15T08:03:19.489" v="7" actId="1076"/>
        <pc:sldMkLst>
          <pc:docMk/>
          <pc:sldMk cId="985920391" sldId="5402"/>
        </pc:sldMkLst>
        <pc:spChg chg="add mod">
          <ac:chgData name="Camilla Hyldahl Grøn" userId="a4ea85f2-bdd2-4d4a-855b-19ebe7fc7cda" providerId="ADAL" clId="{A57A787F-CB6B-42AB-B5C7-FE5EBB6E79DE}" dt="2026-04-15T08:03:19.489" v="7" actId="1076"/>
          <ac:spMkLst>
            <pc:docMk/>
            <pc:sldMk cId="985920391" sldId="5402"/>
            <ac:spMk id="6" creationId="{C1DC6E1D-9442-986D-8811-26B87E9C2C1D}"/>
          </ac:spMkLst>
        </pc:spChg>
      </pc:sldChg>
      <pc:sldChg chg="addSp modSp mod">
        <pc:chgData name="Camilla Hyldahl Grøn" userId="a4ea85f2-bdd2-4d4a-855b-19ebe7fc7cda" providerId="ADAL" clId="{A57A787F-CB6B-42AB-B5C7-FE5EBB6E79DE}" dt="2026-04-15T08:03:27.630" v="9" actId="1076"/>
        <pc:sldMkLst>
          <pc:docMk/>
          <pc:sldMk cId="2583496989" sldId="5403"/>
        </pc:sldMkLst>
        <pc:spChg chg="add mod">
          <ac:chgData name="Camilla Hyldahl Grøn" userId="a4ea85f2-bdd2-4d4a-855b-19ebe7fc7cda" providerId="ADAL" clId="{A57A787F-CB6B-42AB-B5C7-FE5EBB6E79DE}" dt="2026-04-15T08:03:27.630" v="9" actId="1076"/>
          <ac:spMkLst>
            <pc:docMk/>
            <pc:sldMk cId="2583496989" sldId="5403"/>
            <ac:spMk id="6" creationId="{05CBD8C2-2E68-A43F-D040-DC2FFDDBDDBC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>
            <a:extLst>
              <a:ext uri="{FF2B5EF4-FFF2-40B4-BE49-F238E27FC236}">
                <a16:creationId xmlns:a16="http://schemas.microsoft.com/office/drawing/2014/main" id="{09A0C3FE-5A82-12CB-FC22-69263FA863A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A47A260C-7A71-89C5-AE9A-7F80AB91032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6F5CF4-C3DC-424A-9882-D9B8DC2555F0}" type="datetimeFigureOut">
              <a:rPr lang="da-DK" smtClean="0"/>
              <a:t>15-04-2026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247801A5-A75C-C123-76AB-DCD89DF49D7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CBBDE4CA-F25F-C096-40CA-322059900CE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105BEE-CB2D-423B-9C8B-6554FF4E01F9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00968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13B67D-B734-48F5-B1D3-65663C5912F6}" type="datetimeFigureOut">
              <a:rPr lang="da-DK" smtClean="0"/>
              <a:t>15-04-2026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591208" y="1040524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C360C1-A5D4-48F4-9A18-E99F2F039D9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5715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78C817-1E00-22BB-0DE5-A8CC5A4F9A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87295D-F0D5-02BD-F5C9-8C5FE4E6C6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6E7919-AE59-5C25-FA9F-5477BA815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15-04-2026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54A2C3-BF78-3D4E-C178-975BB13B4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579A5-7FFC-107F-F52E-61ABCFEAD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60390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C2F6D-073C-F11D-F112-CC50E490A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F810D0-EACA-C0F9-289B-65F989D14A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E4CFAE-AD49-C03F-AF33-1D211F03D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15-04-2026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121F93-5ADC-2B7E-F0D5-75886BFD4E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FBCD0D-7733-23CF-CF74-074237A6E3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01786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9D9B78D-FB6E-9E51-18C7-254FE3DCD3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5CF2F6-C7F5-32F6-97DD-738C9AF073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C1547-504E-CDC0-4AF3-99398213E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15-04-2026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E4F609-F319-E021-115C-D981C6044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FAEEE4-7A3D-374A-2194-0FC20F8EF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69917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FC6D2B-989B-36D1-90FB-9CF6F55AF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73D4A4-0A08-DC72-138C-4ACEB331C6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77D9A1-B990-4E67-2B48-EA12756DF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15-04-2026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191152-A778-2B92-F2BD-E9C0E5899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CEB792-BA4F-FE6F-6A94-F1625C66C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78919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94681-4387-396C-BCA5-D0BDAAF24B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557340-00E5-7E08-5754-65BAB142BD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ED1AF9-F73E-0707-7FCA-824A9691C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15-04-2026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9C5B62-3CE0-79EC-2247-6AED13D5B9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D65DC9-F8E1-AF9C-5F69-8AEB0BB49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6030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07D602-D1E8-1C01-09C0-E4F2EAF48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AB0347-0A0A-4DBA-F63D-0D5FDC6B61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C8008A-8FF5-1FAC-4AEA-4D9ED49832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39AE75-7258-31BA-F748-4CABBD2C1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15-04-2026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B7D2DB-0013-E8E6-DAEC-1889B9FFF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C08824-355E-CDFA-ADBA-BF5BEC305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32566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1DAFAD-86A0-0883-7F0F-F4A31CF38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6B7F78-5EA7-DD1D-C5B2-DA73861E7C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8E3296-28BF-0432-7A08-B55F50793E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0C87AD-7D80-314A-1B9C-EE0A69D151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5E62AE-7E52-DC0C-B102-CB682509B9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DE3544-D184-D4BE-03FF-00AF57938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15-04-2026</a:t>
            </a:fld>
            <a:endParaRPr lang="da-D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998E51-15CE-8CE4-63E7-1118BE5C2C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A16678-B8C0-5117-20DA-BC61C1CC8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86322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2B0AB-8237-C761-7181-D55AF8017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744056-0627-1B24-0228-3F3DF58F3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15-04-2026</a:t>
            </a:fld>
            <a:endParaRPr lang="da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12FD70-1773-323B-1A11-6F74C455B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4C2E1A-C2EA-FA0D-42B3-4B9241661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214936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32377B-B8F6-9930-53CF-3ACA978A6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15-04-2026</a:t>
            </a:fld>
            <a:endParaRPr lang="da-D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A580F21-FFDF-74F0-4A8E-4A4657A74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5450F4-92CA-F21E-0CB5-041B24951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35650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561BD-45C9-590C-1A14-6D570FD17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87A595-2FE6-6D02-6BB9-2B518302D2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AD0922-73C5-26DE-41F5-80E0A53741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CE266A-8D92-6329-0968-ED9C70A80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15-04-2026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F11420-67A3-ACD7-DB44-53B1FD648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D9D40B-3F5A-48AE-FB92-0362CC0DE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41092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764D2-88AB-33DF-B0EC-9789BC468F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B16EB2-A2DF-DFAE-DB73-40C80EF390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21489B-416C-D805-E26B-769207D07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68BEF5-E1E6-225B-5141-667AE4229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D4B70-3F4C-CA4D-A791-A4D193DBA7C9}" type="datetimeFigureOut">
              <a:rPr lang="da-DK" smtClean="0"/>
              <a:t>15-04-2026</a:t>
            </a:fld>
            <a:endParaRPr lang="da-D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69377C-E50B-ABC7-D4DF-AE91DA86E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BFA4AB-4ECF-6151-3F62-C971FBD91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24866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DA18AB-4DC8-5003-387B-AE0B6E13C9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da-D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E5ABD5-455F-8F05-55BF-4472B8184C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da-D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01E046-8EE0-1223-6B0A-3F501F4AAA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6D4B70-3F4C-CA4D-A791-A4D193DBA7C9}" type="datetimeFigureOut">
              <a:rPr lang="da-DK" smtClean="0"/>
              <a:t>15-04-2026</a:t>
            </a:fld>
            <a:endParaRPr lang="da-D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77610B-55E0-97EE-15AB-FEA54E1357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E54E56-9801-051D-A5C4-B8A5F321D0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3BABC8F-9E7B-8F43-A587-FD2334353986}" type="slidenum">
              <a:rPr lang="da-DK" smtClean="0"/>
              <a:t>‹nr.›</a:t>
            </a:fld>
            <a:endParaRPr lang="da-DK"/>
          </a:p>
        </p:txBody>
      </p:sp>
      <p:pic>
        <p:nvPicPr>
          <p:cNvPr id="7" name="Picture 6" descr="A blue and white flag with yellow stars&#10;&#10;Description automatically generated">
            <a:extLst>
              <a:ext uri="{FF2B5EF4-FFF2-40B4-BE49-F238E27FC236}">
                <a16:creationId xmlns:a16="http://schemas.microsoft.com/office/drawing/2014/main" id="{DEF0B005-E63E-134F-C419-F4D3AE6D0029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8552429" y="6176964"/>
            <a:ext cx="2801372" cy="544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463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D16A80C7-ACED-DCAA-CB5C-9219DDD1C5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da-DK" dirty="0"/>
              <a:t>Virksomhedens ESG-rapportering</a:t>
            </a:r>
          </a:p>
        </p:txBody>
      </p:sp>
      <p:pic>
        <p:nvPicPr>
          <p:cNvPr id="3" name="Picture 4" descr="Grønne og tørrede arealer">
            <a:extLst>
              <a:ext uri="{FF2B5EF4-FFF2-40B4-BE49-F238E27FC236}">
                <a16:creationId xmlns:a16="http://schemas.microsoft.com/office/drawing/2014/main" id="{E8B1D30A-16BD-9E48-7338-34996D72E3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394" r="24853" b="2"/>
          <a:stretch/>
        </p:blipFill>
        <p:spPr>
          <a:xfrm>
            <a:off x="838200" y="1825625"/>
            <a:ext cx="5181600" cy="4351338"/>
          </a:xfrm>
          <a:prstGeom prst="rect">
            <a:avLst/>
          </a:prstGeom>
          <a:noFill/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  <p:sp>
        <p:nvSpPr>
          <p:cNvPr id="6" name="Undertitel 5">
            <a:extLst>
              <a:ext uri="{FF2B5EF4-FFF2-40B4-BE49-F238E27FC236}">
                <a16:creationId xmlns:a16="http://schemas.microsoft.com/office/drawing/2014/main" id="{54FC964D-48BC-30EA-E828-E27BB8BAC4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a-DK" dirty="0"/>
              <a:t>Delelement i ovenstående kursus.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/>
              <a:t>Omhandlende:</a:t>
            </a:r>
          </a:p>
          <a:p>
            <a:r>
              <a:rPr lang="da-DK" dirty="0"/>
              <a:t>Konsulentovervejelser i </a:t>
            </a:r>
            <a:r>
              <a:rPr lang="da-DK"/>
              <a:t>forbindelse med at </a:t>
            </a:r>
            <a:r>
              <a:rPr lang="da-DK" dirty="0"/>
              <a:t>udarbejde ESG-rapportering for virksomhed.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312A21C9-D238-5180-798B-E9094E8E6088}"/>
              </a:ext>
            </a:extLst>
          </p:cNvPr>
          <p:cNvSpPr txBox="1"/>
          <p:nvPr/>
        </p:nvSpPr>
        <p:spPr>
          <a:xfrm>
            <a:off x="757719" y="6311900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/>
              <a:t>Kilde: Billedet er lavet med hjælp fra kunstig intelligens.</a:t>
            </a:r>
          </a:p>
        </p:txBody>
      </p:sp>
    </p:spTree>
    <p:extLst>
      <p:ext uri="{BB962C8B-B14F-4D97-AF65-F5344CB8AC3E}">
        <p14:creationId xmlns:p14="http://schemas.microsoft.com/office/powerpoint/2010/main" val="9129338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E05E0E-D9EB-8894-5D3F-DE446DA35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807305"/>
          </a:xfrm>
        </p:spPr>
        <p:txBody>
          <a:bodyPr>
            <a:normAutofit/>
          </a:bodyPr>
          <a:lstStyle/>
          <a:p>
            <a:r>
              <a:rPr lang="da-DK" sz="4100" dirty="0"/>
              <a:t>ESG-konsulent – gruppearbejde</a:t>
            </a:r>
            <a:br>
              <a:rPr lang="da-DK" sz="4100" dirty="0"/>
            </a:br>
            <a:endParaRPr lang="da-DK" sz="4100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D71709F-6F52-1054-E803-E560F3891C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33297"/>
            <a:ext cx="4619621" cy="384366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da-DK" sz="1700"/>
          </a:p>
          <a:p>
            <a:pPr marL="0" indent="0">
              <a:buNone/>
            </a:pPr>
            <a:r>
              <a:rPr lang="da-DK" sz="1700">
                <a:latin typeface="+mj-lt"/>
              </a:rPr>
              <a:t>I er et hold af private ESG-konsulenter med eget firma (ESG Consulting), hyret af en It-virksomhed (Witek) til at udarbejde deres første ESG-rapport. Virksomheden ønsker at styrke deres bæredygtighedsprofil og rapportere om relevante ESG-emner i deres ESG-rapport.</a:t>
            </a:r>
          </a:p>
          <a:p>
            <a:pPr marL="0" indent="0">
              <a:buNone/>
            </a:pPr>
            <a:endParaRPr lang="da-DK" sz="1700">
              <a:latin typeface="+mj-lt"/>
            </a:endParaRPr>
          </a:p>
          <a:p>
            <a:pPr marL="0" indent="0">
              <a:buNone/>
            </a:pPr>
            <a:r>
              <a:rPr lang="da-DK" sz="1700">
                <a:latin typeface="+mj-lt"/>
              </a:rPr>
              <a:t>I skal planlægge og beskrive processen fra start til slut, dvs. fra de indledende drøftelser med ledelsen til den endelige præsentation af rapporten.</a:t>
            </a:r>
          </a:p>
          <a:p>
            <a:pPr marL="0" indent="0">
              <a:buNone/>
            </a:pPr>
            <a:endParaRPr lang="da-DK" sz="1700"/>
          </a:p>
          <a:p>
            <a:pPr marL="0" indent="0">
              <a:buNone/>
            </a:pPr>
            <a:endParaRPr lang="da-DK" sz="1700"/>
          </a:p>
          <a:p>
            <a:endParaRPr lang="da-DK" sz="1700"/>
          </a:p>
        </p:txBody>
      </p:sp>
      <p:pic>
        <p:nvPicPr>
          <p:cNvPr id="5" name="Billede 4" descr="Et billede, der indeholder person, Ansigt, smil, tøj&#10;&#10;Automatisk genereret beskrivelse">
            <a:extLst>
              <a:ext uri="{FF2B5EF4-FFF2-40B4-BE49-F238E27FC236}">
                <a16:creationId xmlns:a16="http://schemas.microsoft.com/office/drawing/2014/main" id="{D5265038-D716-B783-04AD-E0B6D92F0BF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240" r="7814"/>
          <a:stretch/>
        </p:blipFill>
        <p:spPr>
          <a:xfrm>
            <a:off x="6229215" y="-673947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FB214247-1591-6BBC-A083-5C378779D44B}"/>
              </a:ext>
            </a:extLst>
          </p:cNvPr>
          <p:cNvSpPr txBox="1"/>
          <p:nvPr/>
        </p:nvSpPr>
        <p:spPr>
          <a:xfrm>
            <a:off x="2794662" y="6337830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/>
              <a:t>Kilde: Billedet er lavet med hjælp fra kunstig intelligens.</a:t>
            </a:r>
          </a:p>
        </p:txBody>
      </p:sp>
    </p:spTree>
    <p:extLst>
      <p:ext uri="{BB962C8B-B14F-4D97-AF65-F5344CB8AC3E}">
        <p14:creationId xmlns:p14="http://schemas.microsoft.com/office/powerpoint/2010/main" val="3734317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7A18DC7-DFE2-C002-83F4-EFD92C1B8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da-DK" dirty="0"/>
              <a:t>ESG-konsulent – gruppearbejde</a:t>
            </a:r>
            <a:br>
              <a:rPr lang="da-DK" dirty="0"/>
            </a:br>
            <a:endParaRPr lang="da-DK" dirty="0"/>
          </a:p>
        </p:txBody>
      </p:sp>
      <p:pic>
        <p:nvPicPr>
          <p:cNvPr id="5" name="Billede 4" descr="Et billede, der indeholder person, Ansigt, smil, tøj&#10;&#10;Automatisk genereret beskrivelse">
            <a:extLst>
              <a:ext uri="{FF2B5EF4-FFF2-40B4-BE49-F238E27FC236}">
                <a16:creationId xmlns:a16="http://schemas.microsoft.com/office/drawing/2014/main" id="{1D3F6F8E-1F40-4256-7DC9-3100E6FE20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6023"/>
          <a:stretch/>
        </p:blipFill>
        <p:spPr>
          <a:xfrm>
            <a:off x="838200" y="1825625"/>
            <a:ext cx="5181600" cy="4351338"/>
          </a:xfrm>
          <a:prstGeom prst="rect">
            <a:avLst/>
          </a:prstGeom>
          <a:noFill/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764C34E8-C459-B161-6B56-D5A87B95C9AF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da-DK" altLang="da-DK" sz="1300" b="1" i="0" u="none" strike="noStrike" cap="none" normalizeH="0" baseline="0">
                <a:ln>
                  <a:noFill/>
                </a:ln>
                <a:effectLst/>
              </a:rPr>
              <a:t>Indledende møde med ledelsen:</a:t>
            </a:r>
            <a:endParaRPr kumimoji="0" lang="da-DK" altLang="da-DK" sz="1300" b="0" i="0" u="none" strike="noStrike" cap="none" normalizeH="0" baseline="0">
              <a:ln>
                <a:noFill/>
              </a:ln>
              <a:effectLst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da-DK" altLang="da-DK" sz="1300" b="0" i="0" u="none" strike="noStrike" cap="none" normalizeH="0" baseline="0">
                <a:ln>
                  <a:noFill/>
                </a:ln>
                <a:effectLst/>
              </a:rPr>
              <a:t>Hvordan får i bedst ledelsen</a:t>
            </a:r>
            <a:r>
              <a:rPr lang="da-DK" altLang="da-DK" sz="1300"/>
              <a:t> til at beskrive </a:t>
            </a:r>
            <a:r>
              <a:rPr kumimoji="0" lang="da-DK" altLang="da-DK" sz="1300" b="0" i="0" u="none" strike="noStrike" cap="none" normalizeH="0" baseline="0">
                <a:ln>
                  <a:noFill/>
                </a:ln>
                <a:effectLst/>
              </a:rPr>
              <a:t>ønsker til rapporten?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da-DK" altLang="da-DK" sz="1300" b="0" i="0" u="none" strike="noStrike" cap="none" normalizeH="0" baseline="0">
                <a:ln>
                  <a:noFill/>
                </a:ln>
                <a:effectLst/>
              </a:rPr>
              <a:t>Hvilke ESG-områder </a:t>
            </a:r>
            <a:r>
              <a:rPr lang="da-DK" altLang="da-DK" sz="1300"/>
              <a:t>vurderer I </a:t>
            </a:r>
            <a:r>
              <a:rPr kumimoji="0" lang="da-DK" altLang="da-DK" sz="1300" b="0" i="0" u="none" strike="noStrike" cap="none" normalizeH="0" baseline="0">
                <a:ln>
                  <a:noFill/>
                </a:ln>
                <a:effectLst/>
              </a:rPr>
              <a:t>mest relevante for virksomheden inden I har talt med ledelsen? (miljø, sociale forhold, ledelse)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endParaRPr kumimoji="0" lang="da-DK" altLang="da-DK" sz="1300" b="0" i="0" u="none" strike="noStrike" cap="none" normalizeH="0" baseline="0">
              <a:ln>
                <a:noFill/>
              </a:ln>
              <a:effectLst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da-DK" altLang="da-DK" sz="1300" b="1" i="0" u="none" strike="noStrike" cap="none" normalizeH="0" baseline="0">
                <a:ln>
                  <a:noFill/>
                </a:ln>
                <a:effectLst/>
              </a:rPr>
              <a:t>Væsentlighedsanalyse:</a:t>
            </a:r>
            <a:endParaRPr kumimoji="0" lang="da-DK" altLang="da-DK" sz="1300" b="0" i="0" u="none" strike="noStrike" cap="none" normalizeH="0" baseline="0">
              <a:ln>
                <a:noFill/>
              </a:ln>
              <a:effectLst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da-DK" altLang="da-DK" sz="1300" b="0" i="0" u="none" strike="noStrike" cap="none" normalizeH="0" baseline="0">
                <a:ln>
                  <a:noFill/>
                </a:ln>
                <a:effectLst/>
              </a:rPr>
              <a:t>Hvordan vil I foretage en væsentlighedsanalyse for at finde de vigtigste ESG-faktorer for virksomheden?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da-DK" altLang="da-DK" sz="1300" b="0" i="0" u="none" strike="noStrike" cap="none" normalizeH="0" baseline="0">
                <a:ln>
                  <a:noFill/>
                </a:ln>
                <a:effectLst/>
              </a:rPr>
              <a:t>Hvem vil I tale med i organisationen for at få inputs? (f.eks. medarbejdere, bestyrelse, ledelse, interessenter)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endParaRPr kumimoji="0" lang="da-DK" altLang="da-DK" sz="1300" b="0" i="0" u="none" strike="noStrike" cap="none" normalizeH="0" baseline="0">
              <a:ln>
                <a:noFill/>
              </a:ln>
              <a:effectLst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da-DK" altLang="da-DK" sz="1300" b="1" i="0" u="none" strike="noStrike" cap="none" normalizeH="0" baseline="0">
                <a:ln>
                  <a:noFill/>
                </a:ln>
                <a:effectLst/>
              </a:rPr>
              <a:t>Dataindsamling:</a:t>
            </a:r>
            <a:endParaRPr kumimoji="0" lang="da-DK" altLang="da-DK" sz="1300" b="0" i="0" u="none" strike="noStrike" cap="none" normalizeH="0" baseline="0">
              <a:ln>
                <a:noFill/>
              </a:ln>
              <a:effectLst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da-DK" altLang="da-DK" sz="1300" b="0" i="0" u="none" strike="noStrike" cap="none" normalizeH="0" baseline="0">
                <a:ln>
                  <a:noFill/>
                </a:ln>
                <a:effectLst/>
              </a:rPr>
              <a:t>Hvordan vil I indsamle data om ESG-præstationer? (fra virksomhedens egne systemer, interviews, spørgeskemaer)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da-DK" altLang="da-DK" sz="1300" b="0" i="0" u="none" strike="noStrike" cap="none" normalizeH="0" baseline="0">
                <a:ln>
                  <a:noFill/>
                </a:ln>
                <a:effectLst/>
              </a:rPr>
              <a:t>Hvordan vil I få data fra leverandører, f.eks. om deres energiforbrug eller sociale forhold?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da-DK" altLang="da-DK" sz="1300" b="0" i="0" u="none" strike="noStrike" cap="none" normalizeH="0" baseline="0">
                <a:ln>
                  <a:noFill/>
                </a:ln>
                <a:effectLst/>
              </a:rPr>
              <a:t>Hvordan håndterer I følsomme data, og sikrer at alt er korrekt dokumenteret?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da-DK" altLang="da-DK" sz="1300" b="0" i="0" u="none" strike="noStrike" cap="none" normalizeH="0" baseline="0">
              <a:ln>
                <a:noFill/>
              </a:ln>
              <a:effectLst/>
            </a:endParaRP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A7EBA026-22D0-2F30-DC06-8D148D4404AB}"/>
              </a:ext>
            </a:extLst>
          </p:cNvPr>
          <p:cNvSpPr txBox="1"/>
          <p:nvPr/>
        </p:nvSpPr>
        <p:spPr>
          <a:xfrm>
            <a:off x="726897" y="6311900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/>
              <a:t>Kilde: Billedet er lavet med hjælp fra kunstig intelligens.</a:t>
            </a:r>
          </a:p>
        </p:txBody>
      </p:sp>
    </p:spTree>
    <p:extLst>
      <p:ext uri="{BB962C8B-B14F-4D97-AF65-F5344CB8AC3E}">
        <p14:creationId xmlns:p14="http://schemas.microsoft.com/office/powerpoint/2010/main" val="833409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90AA094-22F5-B908-19EB-C3D15E807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da-DK" dirty="0"/>
              <a:t>ESG-konsulent – gruppearbejde</a:t>
            </a:r>
            <a:br>
              <a:rPr lang="da-DK" dirty="0"/>
            </a:br>
            <a:endParaRPr lang="da-DK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568E090-258A-A1E3-78CA-EBBCA965E2FB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da-DK" altLang="da-DK" sz="1300" b="1" i="0" u="none" strike="noStrike" cap="none" normalizeH="0" baseline="0">
                <a:ln>
                  <a:noFill/>
                </a:ln>
                <a:effectLst/>
              </a:rPr>
              <a:t>Pendling og mobilitet:</a:t>
            </a:r>
            <a:endParaRPr kumimoji="0" lang="da-DK" altLang="da-DK" sz="1300" b="0" i="0" u="none" strike="noStrike" cap="none" normalizeH="0" baseline="0">
              <a:ln>
                <a:noFill/>
              </a:ln>
              <a:effectLst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da-DK" altLang="da-DK" sz="1300" b="0" i="0" u="none" strike="noStrike" cap="none" normalizeH="0" baseline="0">
                <a:ln>
                  <a:noFill/>
                </a:ln>
                <a:effectLst/>
              </a:rPr>
              <a:t>Hvordan vil I inkludere data om medarbejdernes pendling?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da-DK" altLang="da-DK" sz="1300" b="0" i="0" u="none" strike="noStrike" cap="none" normalizeH="0" baseline="0">
                <a:ln>
                  <a:noFill/>
                </a:ln>
                <a:effectLst/>
              </a:rPr>
              <a:t>Hvordan indsamler I disse oplysninger?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endParaRPr kumimoji="0" lang="da-DK" altLang="da-DK" sz="1300" b="0" i="0" u="none" strike="noStrike" cap="none" normalizeH="0" baseline="0">
              <a:ln>
                <a:noFill/>
              </a:ln>
              <a:effectLst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da-DK" altLang="da-DK" sz="1300" b="1" i="0" u="none" strike="noStrike" cap="none" normalizeH="0" baseline="0">
                <a:ln>
                  <a:noFill/>
                </a:ln>
                <a:effectLst/>
              </a:rPr>
              <a:t>Udarbejdelse af rapporten:</a:t>
            </a:r>
            <a:endParaRPr kumimoji="0" lang="da-DK" altLang="da-DK" sz="1300" b="0" i="0" u="none" strike="noStrike" cap="none" normalizeH="0" baseline="0">
              <a:ln>
                <a:noFill/>
              </a:ln>
              <a:effectLst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da-DK" altLang="da-DK" sz="1300" b="0" i="0" u="none" strike="noStrike" cap="none" normalizeH="0" baseline="0">
                <a:ln>
                  <a:noFill/>
                </a:ln>
                <a:effectLst/>
              </a:rPr>
              <a:t>Hvordan vil I strukturere rapporten?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da-DK" altLang="da-DK" sz="1300" b="0" i="0" u="none" strike="noStrike" cap="none" normalizeH="0" baseline="0">
                <a:ln>
                  <a:noFill/>
                </a:ln>
                <a:effectLst/>
              </a:rPr>
              <a:t>Hvilke nøgleindikatorer (</a:t>
            </a:r>
            <a:r>
              <a:rPr kumimoji="0" lang="da-DK" altLang="da-DK" sz="1300" b="0" i="0" u="none" strike="noStrike" cap="none" normalizeH="0" baseline="0" err="1">
                <a:ln>
                  <a:noFill/>
                </a:ln>
                <a:effectLst/>
              </a:rPr>
              <a:t>KPI'er</a:t>
            </a:r>
            <a:r>
              <a:rPr kumimoji="0" lang="da-DK" altLang="da-DK" sz="1300" b="0" i="0" u="none" strike="noStrike" cap="none" normalizeH="0" baseline="0">
                <a:ln>
                  <a:noFill/>
                </a:ln>
                <a:effectLst/>
              </a:rPr>
              <a:t>) vil I anbefale at medtage – hvor mange er I endt op med?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da-DK" altLang="da-DK" sz="1300" b="0" i="0" u="none" strike="noStrike" cap="none" normalizeH="0" baseline="0">
                <a:ln>
                  <a:noFill/>
                </a:ln>
                <a:effectLst/>
              </a:rPr>
              <a:t>Hvordan præsenterer I resultaterne på en måde, der giver mening for både ledelse og interessenter?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endParaRPr kumimoji="0" lang="da-DK" altLang="da-DK" sz="1300" b="0" i="0" u="none" strike="noStrike" cap="none" normalizeH="0" baseline="0">
              <a:ln>
                <a:noFill/>
              </a:ln>
              <a:effectLst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da-DK" altLang="da-DK" sz="1300" b="1" i="0" u="none" strike="noStrike" cap="none" normalizeH="0" baseline="0">
                <a:ln>
                  <a:noFill/>
                </a:ln>
                <a:effectLst/>
              </a:rPr>
              <a:t>Præsentation af rapporten:</a:t>
            </a:r>
            <a:endParaRPr kumimoji="0" lang="da-DK" altLang="da-DK" sz="1300" b="0" i="0" u="none" strike="noStrike" cap="none" normalizeH="0" baseline="0">
              <a:ln>
                <a:noFill/>
              </a:ln>
              <a:effectLst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da-DK" altLang="da-DK" sz="1300" b="0" i="0" u="none" strike="noStrike" cap="none" normalizeH="0" baseline="0">
                <a:ln>
                  <a:noFill/>
                </a:ln>
                <a:effectLst/>
              </a:rPr>
              <a:t>Hvem i virksomheden vil I (hvis I skal bestemmer det) præsentere rapporten for?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da-DK" altLang="da-DK" sz="1300" b="0" i="0" u="none" strike="noStrike" cap="none" normalizeH="0" baseline="0">
                <a:ln>
                  <a:noFill/>
                </a:ln>
                <a:effectLst/>
              </a:rPr>
              <a:t>Hvordan vil I forklare anbefalingerne og potentielle risici/muligheder i ESG-strategien?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lang="da-DK" altLang="da-DK" sz="1300"/>
              <a:t>Hvad vil jeres anbefaling være for markedsføring af ESG-rapport?</a:t>
            </a:r>
            <a:endParaRPr kumimoji="0" lang="da-DK" altLang="da-DK" sz="1300" b="0" i="0" u="none" strike="noStrike" cap="none" normalizeH="0" baseline="0">
              <a:ln>
                <a:noFill/>
              </a:ln>
              <a:effectLst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da-DK" altLang="da-DK" sz="1300" b="0" i="0" u="none" strike="noStrike" cap="none" normalizeH="0" baseline="0">
              <a:ln>
                <a:noFill/>
              </a:ln>
              <a:effectLst/>
            </a:endParaRPr>
          </a:p>
        </p:txBody>
      </p:sp>
      <p:pic>
        <p:nvPicPr>
          <p:cNvPr id="5" name="Billede 4" descr="Et billede, der indeholder person, Ansigt, smil, tøj&#10;&#10;Automatisk genereret beskrivelse">
            <a:extLst>
              <a:ext uri="{FF2B5EF4-FFF2-40B4-BE49-F238E27FC236}">
                <a16:creationId xmlns:a16="http://schemas.microsoft.com/office/drawing/2014/main" id="{258182C5-BFE2-F70F-7CDC-A419235F5B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6023"/>
          <a:stretch/>
        </p:blipFill>
        <p:spPr>
          <a:xfrm>
            <a:off x="6172200" y="1825625"/>
            <a:ext cx="5181600" cy="4351338"/>
          </a:xfrm>
          <a:prstGeom prst="rect">
            <a:avLst/>
          </a:prstGeom>
          <a:noFill/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C1DC6E1D-9442-986D-8811-26B87E9C2C1D}"/>
              </a:ext>
            </a:extLst>
          </p:cNvPr>
          <p:cNvSpPr txBox="1"/>
          <p:nvPr/>
        </p:nvSpPr>
        <p:spPr>
          <a:xfrm>
            <a:off x="2442681" y="6311900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/>
              <a:t>Kilde: Billedet er lavet med hjælp fra kunstig intelligens.</a:t>
            </a:r>
          </a:p>
        </p:txBody>
      </p:sp>
    </p:spTree>
    <p:extLst>
      <p:ext uri="{BB962C8B-B14F-4D97-AF65-F5344CB8AC3E}">
        <p14:creationId xmlns:p14="http://schemas.microsoft.com/office/powerpoint/2010/main" val="985920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49F821-5588-7B3A-574D-8B1ED6BFF7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ESG-konsulent – gruppearbejde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F314A1D-9257-73EB-2501-C4CCF3DCAE6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/>
              <a:t>Drøft alle spørgsmål.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/>
              <a:t>Lav en fremlæggelse i plenum over jeres overvejelser.</a:t>
            </a:r>
          </a:p>
        </p:txBody>
      </p:sp>
      <p:pic>
        <p:nvPicPr>
          <p:cNvPr id="5" name="Pladsholder til indhold 4" descr="Et billede, der indeholder person, Ansigt, smil, tøj&#10;&#10;Automatisk genereret beskrivelse">
            <a:extLst>
              <a:ext uri="{FF2B5EF4-FFF2-40B4-BE49-F238E27FC236}">
                <a16:creationId xmlns:a16="http://schemas.microsoft.com/office/drawing/2014/main" id="{B0701D9D-55DF-F7C2-A704-31BE63CAFCE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rcRect b="16023"/>
          <a:stretch/>
        </p:blipFill>
        <p:spPr>
          <a:xfrm>
            <a:off x="6172209" y="1825625"/>
            <a:ext cx="5181582" cy="4351338"/>
          </a:xfrm>
          <a:prstGeom prst="rect">
            <a:avLst/>
          </a:prstGeom>
          <a:noFill/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05CBD8C2-2E68-A43F-D040-DC2FFDDBDDBC}"/>
              </a:ext>
            </a:extLst>
          </p:cNvPr>
          <p:cNvSpPr txBox="1"/>
          <p:nvPr/>
        </p:nvSpPr>
        <p:spPr>
          <a:xfrm>
            <a:off x="2665288" y="6311900"/>
            <a:ext cx="609771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dirty="0"/>
              <a:t>Kilde: Billedet er lavet med hjælp fra kunstig intelligens.</a:t>
            </a:r>
          </a:p>
        </p:txBody>
      </p:sp>
    </p:spTree>
    <p:extLst>
      <p:ext uri="{BB962C8B-B14F-4D97-AF65-F5344CB8AC3E}">
        <p14:creationId xmlns:p14="http://schemas.microsoft.com/office/powerpoint/2010/main" val="25834969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E370A89F2B89042B49C1FC1D0915ED3" ma:contentTypeVersion="8" ma:contentTypeDescription="Opret et nyt dokument." ma:contentTypeScope="" ma:versionID="5cc38a9f5f41556fff383bdd6014fb16">
  <xsd:schema xmlns:xsd="http://www.w3.org/2001/XMLSchema" xmlns:xs="http://www.w3.org/2001/XMLSchema" xmlns:p="http://schemas.microsoft.com/office/2006/metadata/properties" xmlns:ns2="70b918d6-aa20-4bcd-817c-afce57fa5c7e" targetNamespace="http://schemas.microsoft.com/office/2006/metadata/properties" ma:root="true" ma:fieldsID="232694e4e42f25b07fe550f3ca50f996" ns2:_="">
    <xsd:import namespace="70b918d6-aa20-4bcd-817c-afce57fa5c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b918d6-aa20-4bcd-817c-afce57fa5c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dhol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73095D3-2B45-4AF0-AFBD-E1E917D963C9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aaba4780-8e84-4b3c-81c7-e6783f82bdce"/>
    <ds:schemaRef ds:uri="9381585e-14ea-4298-90ea-fb73008c824e"/>
    <ds:schemaRef ds:uri="f98be5f7-c26b-40b1-8165-6f48d908995f"/>
    <ds:schemaRef ds:uri="66bd60ff-9289-488e-8b38-68681f307e9f"/>
  </ds:schemaRefs>
</ds:datastoreItem>
</file>

<file path=customXml/itemProps2.xml><?xml version="1.0" encoding="utf-8"?>
<ds:datastoreItem xmlns:ds="http://schemas.openxmlformats.org/officeDocument/2006/customXml" ds:itemID="{EB62674B-6E42-499B-9A70-CF702AA1ACC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0b918d6-aa20-4bcd-817c-afce57fa5c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B996260-8AE4-4868-A7BD-ADBFF02BF4E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414</Words>
  <Application>Microsoft Office PowerPoint</Application>
  <PresentationFormat>Widescreen</PresentationFormat>
  <Paragraphs>47</Paragraphs>
  <Slides>5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Virksomhedens ESG-rapportering</vt:lpstr>
      <vt:lpstr>ESG-konsulent – gruppearbejde </vt:lpstr>
      <vt:lpstr>ESG-konsulent – gruppearbejde </vt:lpstr>
      <vt:lpstr>ESG-konsulent – gruppearbejde </vt:lpstr>
      <vt:lpstr>ESG-konsulent – gruppearbejde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Mads Gorm Larsen - MGLA</dc:creator>
  <cp:lastModifiedBy>Camilla Hyldahl Grøn</cp:lastModifiedBy>
  <cp:revision>7</cp:revision>
  <dcterms:created xsi:type="dcterms:W3CDTF">2024-11-05T12:07:18Z</dcterms:created>
  <dcterms:modified xsi:type="dcterms:W3CDTF">2026-04-15T08:03:28Z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0x0101001E370A89F2B89042B49C1FC1D0915ED3</vt:lpwstr>
  </property>
</Properties>
</file>