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268" r:id="rId5"/>
    <p:sldId id="263" r:id="rId6"/>
    <p:sldId id="264" r:id="rId7"/>
    <p:sldId id="265" r:id="rId8"/>
    <p:sldId id="266" r:id="rId9"/>
    <p:sldId id="267" r:id="rId10"/>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0B117-F70D-20D7-662E-B48375DC15E9}" v="7" dt="2026-04-14T09:33:12.808"/>
    <p1510:client id="{B3E1951B-A7F0-4907-A524-6CAB55F2067F}" v="8" dt="2026-04-15T08:00:41.6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94641"/>
  </p:normalViewPr>
  <p:slideViewPr>
    <p:cSldViewPr snapToGrid="0">
      <p:cViewPr>
        <p:scale>
          <a:sx n="80" d="100"/>
          <a:sy n="80" d="100"/>
        </p:scale>
        <p:origin x="-1240" y="-488"/>
      </p:cViewPr>
      <p:guideLst/>
    </p:cSldViewPr>
  </p:slideViewPr>
  <p:notesTextViewPr>
    <p:cViewPr>
      <p:scale>
        <a:sx n="1" d="1"/>
        <a:sy n="1" d="1"/>
      </p:scale>
      <p:origin x="0" y="0"/>
    </p:cViewPr>
  </p:notesTextViewPr>
  <p:notesViewPr>
    <p:cSldViewPr snapToGrid="0">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us Baltzer - CLBA" userId="S::clba@ibc.dk::a72123cf-713c-4004-bba6-e31ada17abd6" providerId="AD" clId="Web-{9CC0B117-F70D-20D7-662E-B48375DC15E9}"/>
    <pc:docChg chg="modSld">
      <pc:chgData name="Claus Baltzer - CLBA" userId="S::clba@ibc.dk::a72123cf-713c-4004-bba6-e31ada17abd6" providerId="AD" clId="Web-{9CC0B117-F70D-20D7-662E-B48375DC15E9}" dt="2026-04-14T09:33:12.808" v="6" actId="1076"/>
      <pc:docMkLst>
        <pc:docMk/>
      </pc:docMkLst>
      <pc:sldChg chg="addSp delSp modSp">
        <pc:chgData name="Claus Baltzer - CLBA" userId="S::clba@ibc.dk::a72123cf-713c-4004-bba6-e31ada17abd6" providerId="AD" clId="Web-{9CC0B117-F70D-20D7-662E-B48375DC15E9}" dt="2026-04-14T09:33:12.808" v="6" actId="1076"/>
        <pc:sldMkLst>
          <pc:docMk/>
          <pc:sldMk cId="4069244714" sldId="267"/>
        </pc:sldMkLst>
        <pc:spChg chg="add del mod">
          <ac:chgData name="Claus Baltzer - CLBA" userId="S::clba@ibc.dk::a72123cf-713c-4004-bba6-e31ada17abd6" providerId="AD" clId="Web-{9CC0B117-F70D-20D7-662E-B48375DC15E9}" dt="2026-04-14T09:33:01.839" v="3"/>
          <ac:spMkLst>
            <pc:docMk/>
            <pc:sldMk cId="4069244714" sldId="267"/>
            <ac:spMk id="7" creationId="{8C848DD3-40BC-222C-6E6A-FE0071CBE354}"/>
          </ac:spMkLst>
        </pc:spChg>
        <pc:picChg chg="add del mod">
          <ac:chgData name="Claus Baltzer - CLBA" userId="S::clba@ibc.dk::a72123cf-713c-4004-bba6-e31ada17abd6" providerId="AD" clId="Web-{9CC0B117-F70D-20D7-662E-B48375DC15E9}" dt="2026-04-14T09:33:09.980" v="5"/>
          <ac:picMkLst>
            <pc:docMk/>
            <pc:sldMk cId="4069244714" sldId="267"/>
            <ac:picMk id="4" creationId="{6C66CB05-BB8B-A65F-B360-A089C8868D21}"/>
          </ac:picMkLst>
        </pc:picChg>
        <pc:picChg chg="del">
          <ac:chgData name="Claus Baltzer - CLBA" userId="S::clba@ibc.dk::a72123cf-713c-4004-bba6-e31ada17abd6" providerId="AD" clId="Web-{9CC0B117-F70D-20D7-662E-B48375DC15E9}" dt="2026-04-14T09:31:59.384" v="1"/>
          <ac:picMkLst>
            <pc:docMk/>
            <pc:sldMk cId="4069244714" sldId="267"/>
            <ac:picMk id="6" creationId="{D0BAF2EF-B2A9-16DC-8DB5-DC3469A4B992}"/>
          </ac:picMkLst>
        </pc:picChg>
        <pc:picChg chg="add mod ord">
          <ac:chgData name="Claus Baltzer - CLBA" userId="S::clba@ibc.dk::a72123cf-713c-4004-bba6-e31ada17abd6" providerId="AD" clId="Web-{9CC0B117-F70D-20D7-662E-B48375DC15E9}" dt="2026-04-14T09:33:12.808" v="6" actId="1076"/>
          <ac:picMkLst>
            <pc:docMk/>
            <pc:sldMk cId="4069244714" sldId="267"/>
            <ac:picMk id="8" creationId="{105379B2-9A12-6B02-DB6A-E93E5363286F}"/>
          </ac:picMkLst>
        </pc:picChg>
      </pc:sldChg>
    </pc:docChg>
  </pc:docChgLst>
  <pc:docChgLst>
    <pc:chgData name="Camilla Hyldahl Grøn" userId="a4ea85f2-bdd2-4d4a-855b-19ebe7fc7cda" providerId="ADAL" clId="{A57A787F-CB6B-42AB-B5C7-FE5EBB6E79DE}"/>
    <pc:docChg chg="custSel modSld">
      <pc:chgData name="Camilla Hyldahl Grøn" userId="a4ea85f2-bdd2-4d4a-855b-19ebe7fc7cda" providerId="ADAL" clId="{A57A787F-CB6B-42AB-B5C7-FE5EBB6E79DE}" dt="2026-04-15T08:00:54.058" v="38" actId="20577"/>
      <pc:docMkLst>
        <pc:docMk/>
      </pc:docMkLst>
      <pc:sldChg chg="addSp delSp modSp mod">
        <pc:chgData name="Camilla Hyldahl Grøn" userId="a4ea85f2-bdd2-4d4a-855b-19ebe7fc7cda" providerId="ADAL" clId="{A57A787F-CB6B-42AB-B5C7-FE5EBB6E79DE}" dt="2026-04-15T08:00:18.924" v="29" actId="1076"/>
        <pc:sldMkLst>
          <pc:docMk/>
          <pc:sldMk cId="229936829" sldId="264"/>
        </pc:sldMkLst>
        <pc:spChg chg="add del mod">
          <ac:chgData name="Camilla Hyldahl Grøn" userId="a4ea85f2-bdd2-4d4a-855b-19ebe7fc7cda" providerId="ADAL" clId="{A57A787F-CB6B-42AB-B5C7-FE5EBB6E79DE}" dt="2026-04-15T07:59:03.889" v="14" actId="478"/>
          <ac:spMkLst>
            <pc:docMk/>
            <pc:sldMk cId="229936829" sldId="264"/>
            <ac:spMk id="4" creationId="{B741791F-9CE5-F047-24F6-C5392712DEF3}"/>
          </ac:spMkLst>
        </pc:spChg>
        <pc:spChg chg="add mod">
          <ac:chgData name="Camilla Hyldahl Grøn" userId="a4ea85f2-bdd2-4d4a-855b-19ebe7fc7cda" providerId="ADAL" clId="{A57A787F-CB6B-42AB-B5C7-FE5EBB6E79DE}" dt="2026-04-15T08:00:18.924" v="29" actId="1076"/>
          <ac:spMkLst>
            <pc:docMk/>
            <pc:sldMk cId="229936829" sldId="264"/>
            <ac:spMk id="6" creationId="{296BFC98-7086-5617-BF2B-D5E1202B950D}"/>
          </ac:spMkLst>
        </pc:spChg>
      </pc:sldChg>
      <pc:sldChg chg="addSp modSp mod">
        <pc:chgData name="Camilla Hyldahl Grøn" userId="a4ea85f2-bdd2-4d4a-855b-19ebe7fc7cda" providerId="ADAL" clId="{A57A787F-CB6B-42AB-B5C7-FE5EBB6E79DE}" dt="2026-04-15T08:00:27.635" v="32" actId="20577"/>
        <pc:sldMkLst>
          <pc:docMk/>
          <pc:sldMk cId="3807404122" sldId="265"/>
        </pc:sldMkLst>
        <pc:spChg chg="add mod">
          <ac:chgData name="Camilla Hyldahl Grøn" userId="a4ea85f2-bdd2-4d4a-855b-19ebe7fc7cda" providerId="ADAL" clId="{A57A787F-CB6B-42AB-B5C7-FE5EBB6E79DE}" dt="2026-04-15T08:00:27.635" v="32" actId="20577"/>
          <ac:spMkLst>
            <pc:docMk/>
            <pc:sldMk cId="3807404122" sldId="265"/>
            <ac:spMk id="4" creationId="{4492A3A0-1A16-68D4-39A1-75CF06BEC6E9}"/>
          </ac:spMkLst>
        </pc:spChg>
      </pc:sldChg>
      <pc:sldChg chg="addSp modSp mod">
        <pc:chgData name="Camilla Hyldahl Grøn" userId="a4ea85f2-bdd2-4d4a-855b-19ebe7fc7cda" providerId="ADAL" clId="{A57A787F-CB6B-42AB-B5C7-FE5EBB6E79DE}" dt="2026-04-15T08:00:36.007" v="34" actId="1076"/>
        <pc:sldMkLst>
          <pc:docMk/>
          <pc:sldMk cId="2412662643" sldId="266"/>
        </pc:sldMkLst>
        <pc:spChg chg="add mod">
          <ac:chgData name="Camilla Hyldahl Grøn" userId="a4ea85f2-bdd2-4d4a-855b-19ebe7fc7cda" providerId="ADAL" clId="{A57A787F-CB6B-42AB-B5C7-FE5EBB6E79DE}" dt="2026-04-15T08:00:36.007" v="34" actId="1076"/>
          <ac:spMkLst>
            <pc:docMk/>
            <pc:sldMk cId="2412662643" sldId="266"/>
            <ac:spMk id="4" creationId="{D56651D8-92DF-82A5-F9D9-8DE3A91FA52F}"/>
          </ac:spMkLst>
        </pc:spChg>
      </pc:sldChg>
      <pc:sldChg chg="addSp modSp mod">
        <pc:chgData name="Camilla Hyldahl Grøn" userId="a4ea85f2-bdd2-4d4a-855b-19ebe7fc7cda" providerId="ADAL" clId="{A57A787F-CB6B-42AB-B5C7-FE5EBB6E79DE}" dt="2026-04-15T08:00:54.058" v="38" actId="20577"/>
        <pc:sldMkLst>
          <pc:docMk/>
          <pc:sldMk cId="4069244714" sldId="267"/>
        </pc:sldMkLst>
        <pc:spChg chg="add mod">
          <ac:chgData name="Camilla Hyldahl Grøn" userId="a4ea85f2-bdd2-4d4a-855b-19ebe7fc7cda" providerId="ADAL" clId="{A57A787F-CB6B-42AB-B5C7-FE5EBB6E79DE}" dt="2026-04-15T08:00:54.058" v="38" actId="20577"/>
          <ac:spMkLst>
            <pc:docMk/>
            <pc:sldMk cId="4069244714" sldId="267"/>
            <ac:spMk id="4" creationId="{74D463EE-747F-34A4-63A6-B716149C57D9}"/>
          </ac:spMkLst>
        </pc:spChg>
      </pc:sldChg>
      <pc:sldChg chg="addSp modSp mod">
        <pc:chgData name="Camilla Hyldahl Grøn" userId="a4ea85f2-bdd2-4d4a-855b-19ebe7fc7cda" providerId="ADAL" clId="{A57A787F-CB6B-42AB-B5C7-FE5EBB6E79DE}" dt="2026-04-15T08:00:08.326" v="27" actId="1076"/>
        <pc:sldMkLst>
          <pc:docMk/>
          <pc:sldMk cId="912933836" sldId="268"/>
        </pc:sldMkLst>
        <pc:spChg chg="add mod">
          <ac:chgData name="Camilla Hyldahl Grøn" userId="a4ea85f2-bdd2-4d4a-855b-19ebe7fc7cda" providerId="ADAL" clId="{A57A787F-CB6B-42AB-B5C7-FE5EBB6E79DE}" dt="2026-04-15T08:00:08.326" v="27" actId="1076"/>
          <ac:spMkLst>
            <pc:docMk/>
            <pc:sldMk cId="912933836" sldId="268"/>
            <ac:spMk id="3" creationId="{47CDE470-D53A-F64A-A61E-DBC6BF55002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09A0C3FE-5A82-12CB-FC22-69263FA863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A47A260C-7A71-89C5-AE9A-7F80AB910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F5CF4-C3DC-424A-9882-D9B8DC2555F0}" type="datetimeFigureOut">
              <a:rPr lang="da-DK" smtClean="0"/>
              <a:t>15-04-2026</a:t>
            </a:fld>
            <a:endParaRPr lang="da-DK"/>
          </a:p>
        </p:txBody>
      </p:sp>
      <p:sp>
        <p:nvSpPr>
          <p:cNvPr id="4" name="Pladsholder til sidefod 3">
            <a:extLst>
              <a:ext uri="{FF2B5EF4-FFF2-40B4-BE49-F238E27FC236}">
                <a16:creationId xmlns:a16="http://schemas.microsoft.com/office/drawing/2014/main" id="{247801A5-A75C-C123-76AB-DCD89DF49D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CBBDE4CA-F25F-C096-40CA-322059900C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105BEE-CB2D-423B-9C8B-6554FF4E01F9}" type="slidenum">
              <a:rPr lang="da-DK" smtClean="0"/>
              <a:t>‹nr.›</a:t>
            </a:fld>
            <a:endParaRPr lang="da-DK"/>
          </a:p>
        </p:txBody>
      </p:sp>
    </p:spTree>
    <p:extLst>
      <p:ext uri="{BB962C8B-B14F-4D97-AF65-F5344CB8AC3E}">
        <p14:creationId xmlns:p14="http://schemas.microsoft.com/office/powerpoint/2010/main" val="360096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3B67D-B734-48F5-B1D3-65663C5912F6}" type="datetimeFigureOut">
              <a:rPr lang="da-DK" smtClean="0"/>
              <a:t>15-04-2026</a:t>
            </a:fld>
            <a:endParaRPr lang="da-DK"/>
          </a:p>
        </p:txBody>
      </p:sp>
      <p:sp>
        <p:nvSpPr>
          <p:cNvPr id="4" name="Pladsholder til slidebillede 3"/>
          <p:cNvSpPr>
            <a:spLocks noGrp="1" noRot="1" noChangeAspect="1"/>
          </p:cNvSpPr>
          <p:nvPr>
            <p:ph type="sldImg" idx="2"/>
          </p:nvPr>
        </p:nvSpPr>
        <p:spPr>
          <a:xfrm>
            <a:off x="591208" y="1040524"/>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360C1-A5D4-48F4-9A18-E99F2F039D90}" type="slidenum">
              <a:rPr lang="da-DK" smtClean="0"/>
              <a:t>‹nr.›</a:t>
            </a:fld>
            <a:endParaRPr lang="da-DK"/>
          </a:p>
        </p:txBody>
      </p:sp>
    </p:spTree>
    <p:extLst>
      <p:ext uri="{BB962C8B-B14F-4D97-AF65-F5344CB8AC3E}">
        <p14:creationId xmlns:p14="http://schemas.microsoft.com/office/powerpoint/2010/main" val="405715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15-04-2026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15-04-2026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klimakompasset.dk/klimakompasset/"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16A80C7-ACED-DCAA-CB5C-9219DDD1C58D}"/>
              </a:ext>
            </a:extLst>
          </p:cNvPr>
          <p:cNvSpPr>
            <a:spLocks noGrp="1"/>
          </p:cNvSpPr>
          <p:nvPr>
            <p:ph type="title"/>
          </p:nvPr>
        </p:nvSpPr>
        <p:spPr>
          <a:xfrm>
            <a:off x="838200" y="365125"/>
            <a:ext cx="10515600" cy="1325563"/>
          </a:xfrm>
        </p:spPr>
        <p:txBody>
          <a:bodyPr anchor="ctr">
            <a:normAutofit/>
          </a:bodyPr>
          <a:lstStyle/>
          <a:p>
            <a:pPr algn="ctr"/>
            <a:r>
              <a:rPr lang="da-DK" dirty="0" err="1"/>
              <a:t>Klimabilanz</a:t>
            </a:r>
            <a:r>
              <a:rPr lang="da-DK" dirty="0"/>
              <a:t> des </a:t>
            </a:r>
            <a:r>
              <a:rPr lang="da-DK" dirty="0" err="1"/>
              <a:t>Unternehmens</a:t>
            </a:r>
            <a:endParaRPr lang="da-DK" dirty="0"/>
          </a:p>
        </p:txBody>
      </p:sp>
      <p:pic>
        <p:nvPicPr>
          <p:cNvPr id="2" name="Billede 1" descr="Et billede, der indeholder tegneserie, maleri, person&#10;&#10;Automatisk genereret beskrivelse">
            <a:extLst>
              <a:ext uri="{FF2B5EF4-FFF2-40B4-BE49-F238E27FC236}">
                <a16:creationId xmlns:a16="http://schemas.microsoft.com/office/drawing/2014/main" id="{6BBA98C1-74B5-FDD7-DE3F-4A60E26460D7}"/>
              </a:ext>
            </a:extLst>
          </p:cNvPr>
          <p:cNvPicPr>
            <a:picLocks noChangeAspect="1"/>
          </p:cNvPicPr>
          <p:nvPr/>
        </p:nvPicPr>
        <p:blipFill>
          <a:blip r:embed="rId2"/>
          <a:stretch>
            <a:fillRect/>
          </a:stretch>
        </p:blipFill>
        <p:spPr>
          <a:xfrm>
            <a:off x="1253331" y="1825625"/>
            <a:ext cx="4351338" cy="4351338"/>
          </a:xfrm>
          <a:prstGeom prst="rect">
            <a:avLst/>
          </a:prstGeom>
          <a:noFill/>
        </p:spPr>
      </p:pic>
      <p:sp>
        <p:nvSpPr>
          <p:cNvPr id="6" name="Undertitel 5">
            <a:extLst>
              <a:ext uri="{FF2B5EF4-FFF2-40B4-BE49-F238E27FC236}">
                <a16:creationId xmlns:a16="http://schemas.microsoft.com/office/drawing/2014/main" id="{54FC964D-48BC-30EA-E828-E27BB8BAC453}"/>
              </a:ext>
            </a:extLst>
          </p:cNvPr>
          <p:cNvSpPr>
            <a:spLocks noGrp="1"/>
          </p:cNvSpPr>
          <p:nvPr>
            <p:ph sz="half" idx="2"/>
          </p:nvPr>
        </p:nvSpPr>
        <p:spPr>
          <a:xfrm>
            <a:off x="6172200" y="1825625"/>
            <a:ext cx="5181600" cy="4351338"/>
          </a:xfrm>
        </p:spPr>
        <p:txBody>
          <a:bodyPr>
            <a:normAutofit/>
          </a:bodyPr>
          <a:lstStyle/>
          <a:p>
            <a:pPr marL="0" indent="0">
              <a:buNone/>
            </a:pPr>
            <a:r>
              <a:rPr lang="de-DE" dirty="0"/>
              <a:t>Teilmodul des oben genannten Kurses.</a:t>
            </a:r>
          </a:p>
          <a:p>
            <a:pPr marL="0" indent="0">
              <a:buNone/>
            </a:pPr>
            <a:r>
              <a:rPr lang="de-DE" b="1" dirty="0"/>
              <a:t>Thema: </a:t>
            </a:r>
            <a:r>
              <a:rPr lang="de-DE" dirty="0"/>
              <a:t>Erstellung einer Klimabilanz mit dem Klimakompass.</a:t>
            </a:r>
          </a:p>
          <a:p>
            <a:pPr marL="0" indent="0">
              <a:buNone/>
            </a:pPr>
            <a:endParaRPr lang="da-DK" dirty="0"/>
          </a:p>
          <a:p>
            <a:pPr marL="0" indent="0">
              <a:buNone/>
            </a:pPr>
            <a:endParaRPr lang="da-DK" dirty="0"/>
          </a:p>
        </p:txBody>
      </p:sp>
      <p:sp>
        <p:nvSpPr>
          <p:cNvPr id="3" name="Tekstfelt 4">
            <a:extLst>
              <a:ext uri="{FF2B5EF4-FFF2-40B4-BE49-F238E27FC236}">
                <a16:creationId xmlns:a16="http://schemas.microsoft.com/office/drawing/2014/main" id="{47CDE470-D53A-F64A-A61E-DBC6BF550022}"/>
              </a:ext>
            </a:extLst>
          </p:cNvPr>
          <p:cNvSpPr txBox="1"/>
          <p:nvPr/>
        </p:nvSpPr>
        <p:spPr>
          <a:xfrm>
            <a:off x="1253331" y="6311900"/>
            <a:ext cx="7119136" cy="461665"/>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t>Quelle: Das Bild wurde mit Hilfe von künstlicher Intelligenz erstellt.</a:t>
            </a:r>
            <a:endParaRPr lang="da-DK" sz="1200" dirty="0"/>
          </a:p>
          <a:p>
            <a:endParaRPr lang="da-DK" sz="1200" dirty="0"/>
          </a:p>
        </p:txBody>
      </p:sp>
    </p:spTree>
    <p:extLst>
      <p:ext uri="{BB962C8B-B14F-4D97-AF65-F5344CB8AC3E}">
        <p14:creationId xmlns:p14="http://schemas.microsoft.com/office/powerpoint/2010/main" val="912933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C0FAD9-0383-82FE-E965-1FA2257989F2}"/>
              </a:ext>
            </a:extLst>
          </p:cNvPr>
          <p:cNvSpPr>
            <a:spLocks noGrp="1"/>
          </p:cNvSpPr>
          <p:nvPr>
            <p:ph type="title"/>
          </p:nvPr>
        </p:nvSpPr>
        <p:spPr/>
        <p:txBody>
          <a:bodyPr/>
          <a:lstStyle/>
          <a:p>
            <a:pPr algn="ctr"/>
            <a:r>
              <a:rPr lang="de-DE" dirty="0"/>
              <a:t>Einführung in die Aufgabe Klimabilanz</a:t>
            </a:r>
            <a:endParaRPr lang="da-DK" dirty="0"/>
          </a:p>
        </p:txBody>
      </p:sp>
      <p:sp>
        <p:nvSpPr>
          <p:cNvPr id="3" name="Pladsholder til indhold 2">
            <a:extLst>
              <a:ext uri="{FF2B5EF4-FFF2-40B4-BE49-F238E27FC236}">
                <a16:creationId xmlns:a16="http://schemas.microsoft.com/office/drawing/2014/main" id="{6083B17A-BF02-79B1-A380-4BA6FE2762AA}"/>
              </a:ext>
            </a:extLst>
          </p:cNvPr>
          <p:cNvSpPr>
            <a:spLocks noGrp="1"/>
          </p:cNvSpPr>
          <p:nvPr>
            <p:ph sz="half" idx="1"/>
          </p:nvPr>
        </p:nvSpPr>
        <p:spPr>
          <a:xfrm>
            <a:off x="838200" y="1825625"/>
            <a:ext cx="5181600" cy="3900999"/>
          </a:xfrm>
        </p:spPr>
        <p:txBody>
          <a:bodyPr>
            <a:normAutofit fontScale="55000" lnSpcReduction="20000"/>
          </a:bodyPr>
          <a:lstStyle/>
          <a:p>
            <a:pPr marL="0" indent="0">
              <a:buNone/>
            </a:pPr>
            <a:r>
              <a:rPr lang="de-DE" sz="3200" dirty="0"/>
              <a:t>Ihr meldet euch mit eurem persönlichen </a:t>
            </a:r>
            <a:r>
              <a:rPr lang="de-DE" sz="3200" dirty="0" err="1"/>
              <a:t>MitID</a:t>
            </a:r>
            <a:r>
              <a:rPr lang="de-DE" sz="3200" dirty="0"/>
              <a:t> an und arbeitet an den Aufgaben.</a:t>
            </a:r>
          </a:p>
          <a:p>
            <a:pPr marL="0" indent="0">
              <a:buNone/>
            </a:pPr>
            <a:br>
              <a:rPr lang="de-DE" sz="3200" dirty="0"/>
            </a:br>
            <a:r>
              <a:rPr lang="de-DE" sz="3200" dirty="0">
                <a:hlinkClick r:id="rId2"/>
              </a:rPr>
              <a:t>Startseite | Klimakompass</a:t>
            </a:r>
            <a:br>
              <a:rPr lang="de-DE" sz="3200" dirty="0"/>
            </a:br>
            <a:endParaRPr lang="de-DE" sz="3200" dirty="0"/>
          </a:p>
          <a:p>
            <a:pPr marL="0" indent="0">
              <a:buNone/>
            </a:pPr>
            <a:r>
              <a:rPr lang="de-DE" sz="3200" dirty="0"/>
              <a:t>Ihr sollt die Daten verwenden, die auf den nächsten Folien angegeben sind.</a:t>
            </a:r>
            <a:br>
              <a:rPr lang="de-DE" sz="3200" dirty="0"/>
            </a:br>
            <a:r>
              <a:rPr lang="de-DE" sz="3200" dirty="0"/>
              <a:t>Ziel der Aufgabe ist es, ein grundlegendes Verständnis dafür zu entwickeln, wie der Klimakompass mit den verschiedenen Detaillierungsgraden funktioniert.</a:t>
            </a:r>
          </a:p>
          <a:p>
            <a:pPr marL="0" indent="0">
              <a:buNone/>
            </a:pPr>
            <a:r>
              <a:rPr lang="de-DE" sz="3200" dirty="0"/>
              <a:t>Bearbeitet die Aufgaben individuell – besprecht sie aber gerne mit eurem Sitznachbarn.</a:t>
            </a:r>
          </a:p>
          <a:p>
            <a:pPr marL="0" indent="0">
              <a:buNone/>
            </a:pPr>
            <a:br>
              <a:rPr lang="de-DE" sz="3200" dirty="0"/>
            </a:br>
            <a:r>
              <a:rPr lang="de-DE" sz="3200" dirty="0"/>
              <a:t>Schaut auf die letzte Folie, um zu sehen, welche Überlegungen ihr anstellen sollt, nachdem ihr die Klimabilanz der Aufgabe erstellt habt.</a:t>
            </a:r>
            <a:endParaRPr lang="da-DK" sz="2900" dirty="0"/>
          </a:p>
          <a:p>
            <a:pPr marL="0" indent="0" algn="l">
              <a:buNone/>
            </a:pPr>
            <a:endParaRPr lang="da-DK" sz="2800" b="1" i="0" dirty="0">
              <a:solidFill>
                <a:srgbClr val="495057"/>
              </a:solidFill>
              <a:effectLst/>
              <a:latin typeface="-apple-system"/>
            </a:endParaRPr>
          </a:p>
          <a:p>
            <a:pPr marL="0" indent="0" algn="l">
              <a:buNone/>
            </a:pPr>
            <a:endParaRPr lang="da-DK" sz="2800" b="0" i="0" dirty="0">
              <a:solidFill>
                <a:srgbClr val="495057"/>
              </a:solidFill>
              <a:effectLst/>
              <a:latin typeface="-apple-system"/>
            </a:endParaRPr>
          </a:p>
          <a:p>
            <a:pPr marL="0" indent="0" algn="l">
              <a:buNone/>
            </a:pPr>
            <a:endParaRPr lang="da-DK" sz="2800" b="0" i="0" dirty="0">
              <a:solidFill>
                <a:srgbClr val="495057"/>
              </a:solidFill>
              <a:effectLst/>
              <a:latin typeface="-apple-system"/>
            </a:endParaRPr>
          </a:p>
          <a:p>
            <a:endParaRPr lang="da-DK" dirty="0"/>
          </a:p>
        </p:txBody>
      </p:sp>
      <p:pic>
        <p:nvPicPr>
          <p:cNvPr id="5" name="Picture 2" descr="Beregn CO2 aftryk med Klimakompasset - adundas">
            <a:extLst>
              <a:ext uri="{FF2B5EF4-FFF2-40B4-BE49-F238E27FC236}">
                <a16:creationId xmlns:a16="http://schemas.microsoft.com/office/drawing/2014/main" id="{66ECC0B6-B352-4BDE-0240-3C80CC5ED59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72202" y="1882237"/>
            <a:ext cx="5181600" cy="3229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16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B32AD46-CF5B-0DC3-0270-05A00DEBA7B7}"/>
              </a:ext>
            </a:extLst>
          </p:cNvPr>
          <p:cNvSpPr>
            <a:spLocks noGrp="1"/>
          </p:cNvSpPr>
          <p:nvPr>
            <p:ph type="title"/>
          </p:nvPr>
        </p:nvSpPr>
        <p:spPr>
          <a:xfrm>
            <a:off x="640080" y="808494"/>
            <a:ext cx="6202422" cy="1255912"/>
          </a:xfrm>
        </p:spPr>
        <p:txBody>
          <a:bodyPr vert="horz" lIns="91440" tIns="45720" rIns="91440" bIns="45720" rtlCol="0" anchor="b">
            <a:normAutofit/>
          </a:bodyPr>
          <a:lstStyle/>
          <a:p>
            <a:r>
              <a:rPr lang="da-DK" sz="4000" dirty="0" err="1"/>
              <a:t>Fallbeispiel</a:t>
            </a:r>
            <a:r>
              <a:rPr lang="da-DK" sz="4000" dirty="0"/>
              <a:t>: </a:t>
            </a:r>
            <a:br>
              <a:rPr lang="da-DK" sz="4000" dirty="0"/>
            </a:br>
            <a:r>
              <a:rPr lang="da-DK" sz="4000" dirty="0" err="1"/>
              <a:t>Einzelhandel</a:t>
            </a:r>
            <a:endParaRPr lang="en-US" sz="42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36E68C38-628C-9FA4-1950-BF8FE03D0DAC}"/>
              </a:ext>
            </a:extLst>
          </p:cNvPr>
          <p:cNvSpPr>
            <a:spLocks noGrp="1"/>
          </p:cNvSpPr>
          <p:nvPr>
            <p:ph sz="half" idx="1"/>
          </p:nvPr>
        </p:nvSpPr>
        <p:spPr>
          <a:xfrm>
            <a:off x="640080" y="2774196"/>
            <a:ext cx="4443364" cy="3642101"/>
          </a:xfrm>
        </p:spPr>
        <p:txBody>
          <a:bodyPr vert="horz" lIns="91440" tIns="45720" rIns="91440" bIns="45720" rtlCol="0">
            <a:normAutofit fontScale="92500" lnSpcReduction="10000"/>
          </a:bodyPr>
          <a:lstStyle/>
          <a:p>
            <a:pPr marL="0" indent="0">
              <a:lnSpc>
                <a:spcPct val="150000"/>
              </a:lnSpc>
              <a:buNone/>
            </a:pPr>
            <a:r>
              <a:rPr lang="da-DK" sz="1400" dirty="0" err="1"/>
              <a:t>Name</a:t>
            </a:r>
            <a:r>
              <a:rPr lang="da-DK" sz="1400" dirty="0"/>
              <a:t> des </a:t>
            </a:r>
            <a:r>
              <a:rPr lang="da-DK" sz="1400" dirty="0" err="1"/>
              <a:t>Unternehmens</a:t>
            </a:r>
            <a:r>
              <a:rPr lang="da-DK" sz="1400" dirty="0"/>
              <a:t>: Gode Varer</a:t>
            </a:r>
            <a:br>
              <a:rPr lang="da-DK" sz="1400" dirty="0"/>
            </a:br>
            <a:r>
              <a:rPr lang="da-DK" sz="1400" dirty="0" err="1"/>
              <a:t>Anzahl</a:t>
            </a:r>
            <a:r>
              <a:rPr lang="da-DK" sz="1400" dirty="0"/>
              <a:t> der </a:t>
            </a:r>
            <a:r>
              <a:rPr lang="da-DK" sz="1400" dirty="0" err="1"/>
              <a:t>Mitarbeitenden</a:t>
            </a:r>
            <a:r>
              <a:rPr lang="da-DK" sz="1400" dirty="0"/>
              <a:t>: 500</a:t>
            </a:r>
            <a:br>
              <a:rPr lang="da-DK" sz="1400" dirty="0"/>
            </a:br>
            <a:r>
              <a:rPr lang="da-DK" sz="1400" dirty="0" err="1"/>
              <a:t>Nettoumsatz</a:t>
            </a:r>
            <a:r>
              <a:rPr lang="da-DK" sz="1400" dirty="0"/>
              <a:t> in Mio. DKK: 275 Mio. DKK</a:t>
            </a:r>
            <a:br>
              <a:rPr lang="da-DK" sz="1400" dirty="0"/>
            </a:br>
            <a:r>
              <a:rPr lang="da-DK" sz="1400" dirty="0" err="1"/>
              <a:t>Gebäudefläche</a:t>
            </a:r>
            <a:r>
              <a:rPr lang="da-DK" sz="1400" dirty="0"/>
              <a:t> </a:t>
            </a:r>
            <a:r>
              <a:rPr lang="da-DK" sz="1400" dirty="0" err="1"/>
              <a:t>für</a:t>
            </a:r>
            <a:r>
              <a:rPr lang="da-DK" sz="1400" dirty="0"/>
              <a:t> 20 Filialen: 20.000 m²</a:t>
            </a:r>
            <a:br>
              <a:rPr lang="da-DK" sz="1400" dirty="0"/>
            </a:br>
            <a:r>
              <a:rPr lang="da-DK" sz="1400" dirty="0"/>
              <a:t>(</a:t>
            </a:r>
            <a:r>
              <a:rPr lang="da-DK" sz="1400" dirty="0" err="1"/>
              <a:t>Umweltdeklaration</a:t>
            </a:r>
            <a:r>
              <a:rPr lang="da-DK" sz="1400" dirty="0"/>
              <a:t>)</a:t>
            </a:r>
          </a:p>
          <a:p>
            <a:pPr marL="0" indent="0">
              <a:lnSpc>
                <a:spcPct val="150000"/>
              </a:lnSpc>
              <a:buNone/>
            </a:pPr>
            <a:r>
              <a:rPr lang="da-DK" sz="1400" dirty="0" err="1"/>
              <a:t>Stromverbrauch</a:t>
            </a:r>
            <a:r>
              <a:rPr lang="da-DK" sz="1400" dirty="0"/>
              <a:t> </a:t>
            </a:r>
            <a:r>
              <a:rPr lang="da-DK" sz="1400" dirty="0" err="1"/>
              <a:t>aus</a:t>
            </a:r>
            <a:r>
              <a:rPr lang="da-DK" sz="1400" dirty="0"/>
              <a:t> dem </a:t>
            </a:r>
            <a:r>
              <a:rPr lang="da-DK" sz="1400" dirty="0" err="1"/>
              <a:t>Netz</a:t>
            </a:r>
            <a:r>
              <a:rPr lang="da-DK" sz="1400" dirty="0"/>
              <a:t>: 2.000.000 kWh</a:t>
            </a:r>
            <a:br>
              <a:rPr lang="da-DK" sz="1400" dirty="0"/>
            </a:br>
            <a:r>
              <a:rPr lang="da-DK" sz="1400" dirty="0" err="1"/>
              <a:t>Stromverbrauch</a:t>
            </a:r>
            <a:r>
              <a:rPr lang="da-DK" sz="1400" dirty="0"/>
              <a:t> </a:t>
            </a:r>
            <a:r>
              <a:rPr lang="da-DK" sz="1400" dirty="0" err="1"/>
              <a:t>aus</a:t>
            </a:r>
            <a:r>
              <a:rPr lang="da-DK" sz="1400" dirty="0"/>
              <a:t> </a:t>
            </a:r>
            <a:r>
              <a:rPr lang="da-DK" sz="1400" dirty="0" err="1"/>
              <a:t>eigener</a:t>
            </a:r>
            <a:r>
              <a:rPr lang="da-DK" sz="1400" dirty="0"/>
              <a:t> Produktion (</a:t>
            </a:r>
            <a:r>
              <a:rPr lang="da-DK" sz="1400" dirty="0" err="1"/>
              <a:t>Solaranlagen</a:t>
            </a:r>
            <a:r>
              <a:rPr lang="da-DK" sz="1400" dirty="0"/>
              <a:t> </a:t>
            </a:r>
            <a:r>
              <a:rPr lang="da-DK" sz="1400" dirty="0" err="1"/>
              <a:t>auf</a:t>
            </a:r>
            <a:r>
              <a:rPr lang="da-DK" sz="1400" dirty="0"/>
              <a:t> den </a:t>
            </a:r>
            <a:r>
              <a:rPr lang="da-DK" sz="1400" dirty="0" err="1"/>
              <a:t>Dächern</a:t>
            </a:r>
            <a:r>
              <a:rPr lang="da-DK" sz="1400" dirty="0"/>
              <a:t> von 10 Filialen): 200.000 kWh</a:t>
            </a:r>
          </a:p>
          <a:p>
            <a:pPr marL="0" indent="0">
              <a:lnSpc>
                <a:spcPct val="150000"/>
              </a:lnSpc>
              <a:buNone/>
            </a:pPr>
            <a:r>
              <a:rPr lang="da-DK" sz="1400" dirty="0" err="1"/>
              <a:t>Fernwärme</a:t>
            </a:r>
            <a:r>
              <a:rPr lang="da-DK" sz="1400" dirty="0"/>
              <a:t> </a:t>
            </a:r>
            <a:r>
              <a:rPr lang="da-DK" sz="1400" dirty="0" err="1"/>
              <a:t>für</a:t>
            </a:r>
            <a:r>
              <a:rPr lang="da-DK" sz="1400" dirty="0"/>
              <a:t> 10 Filialen: 700.000 kWh</a:t>
            </a:r>
            <a:br>
              <a:rPr lang="da-DK" sz="1400" dirty="0"/>
            </a:br>
            <a:r>
              <a:rPr lang="da-DK" sz="1400" dirty="0"/>
              <a:t>Emissionsfaktor: 0,17 kg </a:t>
            </a:r>
            <a:r>
              <a:rPr lang="da-DK" sz="1400" dirty="0" err="1"/>
              <a:t>CO₂e</a:t>
            </a:r>
            <a:r>
              <a:rPr lang="da-DK" sz="1400" dirty="0"/>
              <a:t>/</a:t>
            </a:r>
            <a:r>
              <a:rPr lang="da-DK" sz="1400" dirty="0" err="1"/>
              <a:t>Einheit</a:t>
            </a:r>
            <a:endParaRPr lang="da-DK" sz="1400" dirty="0"/>
          </a:p>
          <a:p>
            <a:pPr marL="0" indent="0">
              <a:lnSpc>
                <a:spcPct val="150000"/>
              </a:lnSpc>
              <a:buNone/>
            </a:pPr>
            <a:r>
              <a:rPr lang="da-DK" sz="1400" dirty="0" err="1"/>
              <a:t>Erdgas</a:t>
            </a:r>
            <a:r>
              <a:rPr lang="da-DK" sz="1400" dirty="0"/>
              <a:t> </a:t>
            </a:r>
            <a:r>
              <a:rPr lang="da-DK" sz="1400" dirty="0" err="1"/>
              <a:t>für</a:t>
            </a:r>
            <a:r>
              <a:rPr lang="da-DK" sz="1400" dirty="0"/>
              <a:t> 10 Filialen mit 15 % </a:t>
            </a:r>
            <a:r>
              <a:rPr lang="da-DK" sz="1400" dirty="0" err="1"/>
              <a:t>Biogasanteil</a:t>
            </a:r>
            <a:r>
              <a:rPr lang="da-DK" sz="1400" dirty="0"/>
              <a:t>: 150.000 m³</a:t>
            </a:r>
          </a:p>
          <a:p>
            <a:pPr marL="0" indent="0">
              <a:buNone/>
            </a:pPr>
            <a:endParaRPr lang="en-US" sz="900" dirty="0"/>
          </a:p>
        </p:txBody>
      </p:sp>
      <p:pic>
        <p:nvPicPr>
          <p:cNvPr id="5" name="Pladsholder til indhold 4" descr="Et billede, der indeholder trækvogn/indkøbskurv/sækkevogn, indkøbsvogn, tekst, tøj&#10;&#10;Automatisk genereret beskrivelse">
            <a:extLst>
              <a:ext uri="{FF2B5EF4-FFF2-40B4-BE49-F238E27FC236}">
                <a16:creationId xmlns:a16="http://schemas.microsoft.com/office/drawing/2014/main" id="{AA1959AD-38B0-74A2-E950-4B5E4FE3972E}"/>
              </a:ext>
            </a:extLst>
          </p:cNvPr>
          <p:cNvPicPr>
            <a:picLocks noGrp="1" noChangeAspect="1"/>
          </p:cNvPicPr>
          <p:nvPr>
            <p:ph sz="half" idx="2"/>
          </p:nvPr>
        </p:nvPicPr>
        <p:blipFill>
          <a:blip r:embed="rId2"/>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kstfelt 4">
            <a:extLst>
              <a:ext uri="{FF2B5EF4-FFF2-40B4-BE49-F238E27FC236}">
                <a16:creationId xmlns:a16="http://schemas.microsoft.com/office/drawing/2014/main" id="{296BFC98-7086-5617-BF2B-D5E1202B950D}"/>
              </a:ext>
            </a:extLst>
          </p:cNvPr>
          <p:cNvSpPr txBox="1"/>
          <p:nvPr/>
        </p:nvSpPr>
        <p:spPr>
          <a:xfrm>
            <a:off x="6842502" y="6462841"/>
            <a:ext cx="7119136" cy="461665"/>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err="1"/>
              <a:t>Quelle:Das</a:t>
            </a:r>
            <a:r>
              <a:rPr lang="de-DE" sz="1200" dirty="0"/>
              <a:t> Bild wurde mit Hilfe von künstlicher Intelligenz erstellt.</a:t>
            </a:r>
            <a:endParaRPr lang="da-DK" sz="1200" dirty="0"/>
          </a:p>
          <a:p>
            <a:endParaRPr lang="da-DK" sz="1200" dirty="0"/>
          </a:p>
        </p:txBody>
      </p:sp>
    </p:spTree>
    <p:extLst>
      <p:ext uri="{BB962C8B-B14F-4D97-AF65-F5344CB8AC3E}">
        <p14:creationId xmlns:p14="http://schemas.microsoft.com/office/powerpoint/2010/main" val="229936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7FA5546-8C09-CA8B-A104-3D2657BA64EF}"/>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da-DK" sz="5400" dirty="0" err="1"/>
              <a:t>Fallbeispiel</a:t>
            </a:r>
            <a:r>
              <a:rPr lang="da-DK" sz="5400" dirty="0"/>
              <a:t>: </a:t>
            </a:r>
            <a:r>
              <a:rPr lang="da-DK" sz="5400" dirty="0" err="1"/>
              <a:t>Einzelhandel</a:t>
            </a:r>
            <a:endParaRPr lang="en-US"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44408BA7-AE52-56D9-AF2F-6D594C37520B}"/>
              </a:ext>
            </a:extLst>
          </p:cNvPr>
          <p:cNvSpPr>
            <a:spLocks noGrp="1"/>
          </p:cNvSpPr>
          <p:nvPr>
            <p:ph sz="half" idx="2"/>
          </p:nvPr>
        </p:nvSpPr>
        <p:spPr>
          <a:xfrm>
            <a:off x="572493" y="2071316"/>
            <a:ext cx="6713552" cy="4119172"/>
          </a:xfrm>
        </p:spPr>
        <p:txBody>
          <a:bodyPr vert="horz" lIns="91440" tIns="45720" rIns="91440" bIns="45720" rtlCol="0" anchor="t">
            <a:normAutofit/>
          </a:bodyPr>
          <a:lstStyle/>
          <a:p>
            <a:r>
              <a:rPr lang="de-DE" sz="1600" dirty="0"/>
              <a:t>Materialien: Verpackung eigener Waren direkt im Geschäft, Materialgruppe „Sonstige“, Papier und Recyclingpapier – 24.000 kg (Waren und Dienstleistungen)</a:t>
            </a:r>
          </a:p>
          <a:p>
            <a:r>
              <a:rPr lang="de-DE" sz="1600" dirty="0"/>
              <a:t>Einkauf von Plastiktüten für Kundinnen und Kunden: Kunststoff/Granulat – LDPE – 7 Tonnen</a:t>
            </a:r>
          </a:p>
          <a:p>
            <a:r>
              <a:rPr lang="de-DE" sz="1600" dirty="0"/>
              <a:t>Produkte und Dienstleistungen (nur in monetären Einheiten erfasst; es werden nur Lebensmittel berücksichtigt und allgemein erfasst): Betrag von 20 Mio. DKK (Waren und Dienstleistungen)</a:t>
            </a:r>
          </a:p>
          <a:p>
            <a:r>
              <a:rPr lang="de-DE" sz="1600" dirty="0"/>
              <a:t>Für den Transport berücksichtigen wir nicht RFI:</a:t>
            </a:r>
            <a:br>
              <a:rPr lang="de-DE" sz="1600" dirty="0"/>
            </a:br>
            <a:r>
              <a:rPr lang="de-DE" sz="1600" dirty="0"/>
              <a:t>Eigene Fahrzeuge: 100.000 km Lieferwagen (Diesel)</a:t>
            </a:r>
            <a:br>
              <a:rPr lang="de-DE" sz="1600" dirty="0"/>
            </a:br>
            <a:r>
              <a:rPr lang="de-DE" sz="1600" dirty="0"/>
              <a:t>Eigene Fahrzeuge: 200.000 km Lastwagen (Diesel)</a:t>
            </a:r>
          </a:p>
          <a:p>
            <a:pPr marL="0" indent="0">
              <a:buNone/>
            </a:pPr>
            <a:endParaRPr lang="en-US" sz="1500" dirty="0"/>
          </a:p>
        </p:txBody>
      </p:sp>
      <p:pic>
        <p:nvPicPr>
          <p:cNvPr id="5" name="Pladsholder til indhold 4" descr="Et billede, der indeholder trækvogn/indkøbskurv/sækkevogn, indkøbsvogn, tekst, tøj&#10;&#10;Automatisk genereret beskrivelse">
            <a:extLst>
              <a:ext uri="{FF2B5EF4-FFF2-40B4-BE49-F238E27FC236}">
                <a16:creationId xmlns:a16="http://schemas.microsoft.com/office/drawing/2014/main" id="{934B7944-4575-EFA8-BACD-90BEB7CF121B}"/>
              </a:ext>
            </a:extLst>
          </p:cNvPr>
          <p:cNvPicPr>
            <a:picLocks noGrp="1" noChangeAspect="1"/>
          </p:cNvPicPr>
          <p:nvPr>
            <p:ph sz="half" idx="1"/>
          </p:nvPr>
        </p:nvPicPr>
        <p:blipFill>
          <a:blip r:embed="rId2"/>
          <a:srcRect l="2148" r="1644" b="-3"/>
          <a:stretch/>
        </p:blipFill>
        <p:spPr>
          <a:xfrm>
            <a:off x="7675658" y="2093976"/>
            <a:ext cx="3941064" cy="4096512"/>
          </a:xfrm>
          <a:prstGeom prst="rect">
            <a:avLst/>
          </a:prstGeom>
          <a:noFill/>
        </p:spPr>
      </p:pic>
      <p:sp>
        <p:nvSpPr>
          <p:cNvPr id="4" name="Tekstfelt 4">
            <a:extLst>
              <a:ext uri="{FF2B5EF4-FFF2-40B4-BE49-F238E27FC236}">
                <a16:creationId xmlns:a16="http://schemas.microsoft.com/office/drawing/2014/main" id="{4492A3A0-1A16-68D4-39A1-75CF06BEC6E9}"/>
              </a:ext>
            </a:extLst>
          </p:cNvPr>
          <p:cNvSpPr txBox="1"/>
          <p:nvPr/>
        </p:nvSpPr>
        <p:spPr>
          <a:xfrm>
            <a:off x="7286045" y="6331139"/>
            <a:ext cx="7119136" cy="461665"/>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a:t>Quelle: Das Bild wurde mit Hilfe von künstlicher Intelligenz erstellt.</a:t>
            </a:r>
            <a:endParaRPr lang="da-DK" sz="1200" dirty="0"/>
          </a:p>
          <a:p>
            <a:endParaRPr lang="da-DK" sz="1200" dirty="0"/>
          </a:p>
        </p:txBody>
      </p:sp>
    </p:spTree>
    <p:extLst>
      <p:ext uri="{BB962C8B-B14F-4D97-AF65-F5344CB8AC3E}">
        <p14:creationId xmlns:p14="http://schemas.microsoft.com/office/powerpoint/2010/main" val="3807404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0672D45-8EA7-3E0E-E028-4180C7943FF7}"/>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da-DK" sz="5400" dirty="0" err="1"/>
              <a:t>Fallbeispiel</a:t>
            </a:r>
            <a:r>
              <a:rPr lang="da-DK" sz="5400" dirty="0"/>
              <a:t>: </a:t>
            </a:r>
            <a:r>
              <a:rPr lang="da-DK" sz="5400" dirty="0" err="1"/>
              <a:t>Einzelhandel</a:t>
            </a:r>
            <a:endParaRPr lang="en-US" sz="5400" dirty="0"/>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ECC7256B-C8F9-A3D7-DDAB-38F53FC60EA8}"/>
              </a:ext>
            </a:extLst>
          </p:cNvPr>
          <p:cNvSpPr>
            <a:spLocks noGrp="1"/>
          </p:cNvSpPr>
          <p:nvPr>
            <p:ph sz="half" idx="1"/>
          </p:nvPr>
        </p:nvSpPr>
        <p:spPr>
          <a:xfrm>
            <a:off x="572493" y="2071316"/>
            <a:ext cx="6977658" cy="4119172"/>
          </a:xfrm>
        </p:spPr>
        <p:txBody>
          <a:bodyPr vert="horz" lIns="91440" tIns="45720" rIns="91440" bIns="45720" rtlCol="0" anchor="t">
            <a:normAutofit/>
          </a:bodyPr>
          <a:lstStyle/>
          <a:p>
            <a:pPr marL="0"/>
            <a:endParaRPr lang="en-US" sz="700" b="1" i="1" dirty="0">
              <a:effectLst/>
            </a:endParaRPr>
          </a:p>
          <a:p>
            <a:pPr marL="0" indent="0">
              <a:buNone/>
            </a:pPr>
            <a:r>
              <a:rPr lang="de-DE" sz="1200" dirty="0"/>
              <a:t>Die durchschnittliche Fahrstrecke aller Mitarbeitenden mit dem Auto wurde anhand eines Fragebogens ermittelt und beträgt im Durchschnitt 10.400 km pro Person jährlich. Diese Angabe verwenden wir im Folgenden.</a:t>
            </a:r>
          </a:p>
          <a:p>
            <a:pPr marL="0" indent="0">
              <a:buNone/>
            </a:pPr>
            <a:br>
              <a:rPr lang="de-DE" sz="1200" dirty="0"/>
            </a:br>
            <a:r>
              <a:rPr lang="de-DE" sz="1200" dirty="0"/>
              <a:t>Pendeln von 300 Mitarbeitenden: Auto (Benzin) – insgesamt 3.120.000 km</a:t>
            </a:r>
            <a:br>
              <a:rPr lang="de-DE" sz="1200" dirty="0"/>
            </a:br>
            <a:r>
              <a:rPr lang="de-DE" sz="1200" dirty="0"/>
              <a:t>Pendeln von 75 Mitarbeitenden: Auto (Elektro) – insgesamt 780.000 km</a:t>
            </a:r>
            <a:br>
              <a:rPr lang="de-DE" sz="1200" dirty="0"/>
            </a:br>
            <a:r>
              <a:rPr lang="de-DE" sz="1200" dirty="0"/>
              <a:t>Pendeln von 25 Mitarbeitenden: Auto (Diesel) – insgesamt 260.000 km</a:t>
            </a:r>
            <a:br>
              <a:rPr lang="de-DE" sz="1200" dirty="0"/>
            </a:br>
            <a:r>
              <a:rPr lang="de-DE" sz="1200" dirty="0"/>
              <a:t>Pendeln von 50 Mitarbeitenden: Zug – insgesamt 1.300.000 km (jede Person fährt also durchschnittlich 26.000 km pro Jahr mit dem Zug)</a:t>
            </a:r>
            <a:br>
              <a:rPr lang="de-DE" sz="1200" dirty="0"/>
            </a:br>
            <a:r>
              <a:rPr lang="de-DE" sz="1200" dirty="0"/>
              <a:t>Pendeln von 25 Mitarbeitenden: Fahrrad (kein Kraftstoff) – muss dies eingegeben werden?</a:t>
            </a:r>
          </a:p>
          <a:p>
            <a:pPr marL="0" indent="0">
              <a:buNone/>
            </a:pPr>
            <a:r>
              <a:rPr lang="de-DE" sz="1200" dirty="0"/>
              <a:t>Dienstreisen: 100 km pro Person mit dem Zug</a:t>
            </a:r>
            <a:br>
              <a:rPr lang="de-DE" sz="1200" dirty="0"/>
            </a:br>
            <a:r>
              <a:rPr lang="de-DE" sz="1200" dirty="0"/>
              <a:t>Warenanlieferung zum Unternehmen: Lastwagen (Diesel) – 100.000 km</a:t>
            </a:r>
            <a:br>
              <a:rPr lang="de-DE" sz="1200" dirty="0"/>
            </a:br>
            <a:r>
              <a:rPr lang="de-DE" sz="1200" dirty="0"/>
              <a:t>Warentransport vom Unternehmen zum Kunden: Lieferwagen (Diesel) – 50.000 km (Downstream-Daten)</a:t>
            </a:r>
          </a:p>
          <a:p>
            <a:pPr marL="0" indent="0">
              <a:buNone/>
            </a:pPr>
            <a:r>
              <a:rPr lang="de-DE" sz="1200" dirty="0"/>
              <a:t>Abfall: Papier und Karton zur Wiederverwertung – 10 Tonnen</a:t>
            </a:r>
          </a:p>
          <a:p>
            <a:pPr marL="0" indent="0">
              <a:buNone/>
            </a:pPr>
            <a:r>
              <a:rPr lang="de-DE" sz="1200" dirty="0"/>
              <a:t>Nutzung verkaufter und vermieteter Produkte: Wasserverbrauch – 10.000 Liter (Nutzung </a:t>
            </a:r>
            <a:r>
              <a:rPr lang="de-DE" sz="1200" dirty="0" err="1"/>
              <a:t>verkaufterProdukte</a:t>
            </a:r>
            <a:r>
              <a:rPr lang="de-DE" sz="1200" dirty="0"/>
              <a:t>)</a:t>
            </a:r>
          </a:p>
          <a:p>
            <a:pPr marL="0" indent="0">
              <a:buNone/>
            </a:pPr>
            <a:r>
              <a:rPr lang="de-DE" sz="1200" dirty="0"/>
              <a:t>End-</a:t>
            </a:r>
            <a:r>
              <a:rPr lang="de-DE" sz="1200" dirty="0" err="1"/>
              <a:t>of</a:t>
            </a:r>
            <a:r>
              <a:rPr lang="de-DE" sz="1200" dirty="0"/>
              <a:t>-Life-Behandlung: Papier und Karton zur Wiederverwertung – 5,2 Tonnen</a:t>
            </a:r>
          </a:p>
          <a:p>
            <a:endParaRPr lang="en-US" sz="700" dirty="0"/>
          </a:p>
        </p:txBody>
      </p:sp>
      <p:pic>
        <p:nvPicPr>
          <p:cNvPr id="5" name="Pladsholder til indhold 4" descr="Et billede, der indeholder trækvogn/indkøbskurv/sækkevogn, indkøbsvogn, tekst, tøj&#10;&#10;Automatisk genereret beskrivelse">
            <a:extLst>
              <a:ext uri="{FF2B5EF4-FFF2-40B4-BE49-F238E27FC236}">
                <a16:creationId xmlns:a16="http://schemas.microsoft.com/office/drawing/2014/main" id="{19B1C1BC-8216-3156-70C6-46FFF7822ED0}"/>
              </a:ext>
            </a:extLst>
          </p:cNvPr>
          <p:cNvPicPr>
            <a:picLocks noGrp="1" noChangeAspect="1"/>
          </p:cNvPicPr>
          <p:nvPr>
            <p:ph sz="half" idx="2"/>
          </p:nvPr>
        </p:nvPicPr>
        <p:blipFill>
          <a:blip r:embed="rId2"/>
          <a:srcRect l="1148" r="2644" b="-3"/>
          <a:stretch/>
        </p:blipFill>
        <p:spPr>
          <a:xfrm>
            <a:off x="7675658" y="2093976"/>
            <a:ext cx="3941064" cy="4096512"/>
          </a:xfrm>
          <a:prstGeom prst="rect">
            <a:avLst/>
          </a:prstGeom>
          <a:noFill/>
        </p:spPr>
      </p:pic>
      <p:sp>
        <p:nvSpPr>
          <p:cNvPr id="4" name="Tekstfelt 4">
            <a:extLst>
              <a:ext uri="{FF2B5EF4-FFF2-40B4-BE49-F238E27FC236}">
                <a16:creationId xmlns:a16="http://schemas.microsoft.com/office/drawing/2014/main" id="{D56651D8-92DF-82A5-F9D9-8DE3A91FA52F}"/>
              </a:ext>
            </a:extLst>
          </p:cNvPr>
          <p:cNvSpPr txBox="1"/>
          <p:nvPr/>
        </p:nvSpPr>
        <p:spPr>
          <a:xfrm>
            <a:off x="7550151" y="6331139"/>
            <a:ext cx="7119136" cy="461665"/>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dirty="0" err="1"/>
              <a:t>Quelle:Das</a:t>
            </a:r>
            <a:r>
              <a:rPr lang="de-DE" sz="1200" dirty="0"/>
              <a:t> Bild wurde mit Hilfe von künstlicher Intelligenz erstellt.</a:t>
            </a:r>
            <a:endParaRPr lang="da-DK" sz="1200" dirty="0"/>
          </a:p>
          <a:p>
            <a:endParaRPr lang="da-DK" sz="1200" dirty="0"/>
          </a:p>
        </p:txBody>
      </p:sp>
    </p:spTree>
    <p:extLst>
      <p:ext uri="{BB962C8B-B14F-4D97-AF65-F5344CB8AC3E}">
        <p14:creationId xmlns:p14="http://schemas.microsoft.com/office/powerpoint/2010/main" val="241266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EE3B92-8088-F2F0-40D0-982AA5E48C10}"/>
              </a:ext>
            </a:extLst>
          </p:cNvPr>
          <p:cNvSpPr>
            <a:spLocks noGrp="1"/>
          </p:cNvSpPr>
          <p:nvPr>
            <p:ph type="title"/>
          </p:nvPr>
        </p:nvSpPr>
        <p:spPr>
          <a:xfrm>
            <a:off x="838200" y="365126"/>
            <a:ext cx="10515600" cy="704258"/>
          </a:xfrm>
        </p:spPr>
        <p:txBody>
          <a:bodyPr/>
          <a:lstStyle/>
          <a:p>
            <a:pPr algn="ctr"/>
            <a:r>
              <a:rPr lang="da-DK" dirty="0" err="1"/>
              <a:t>Überlegungen</a:t>
            </a:r>
            <a:r>
              <a:rPr lang="da-DK" dirty="0"/>
              <a:t> – </a:t>
            </a:r>
            <a:r>
              <a:rPr lang="da-DK" dirty="0" err="1"/>
              <a:t>Fallbeispiel</a:t>
            </a:r>
            <a:endParaRPr lang="da-DK" dirty="0"/>
          </a:p>
        </p:txBody>
      </p:sp>
      <p:sp>
        <p:nvSpPr>
          <p:cNvPr id="3" name="Pladsholder til indhold 2">
            <a:extLst>
              <a:ext uri="{FF2B5EF4-FFF2-40B4-BE49-F238E27FC236}">
                <a16:creationId xmlns:a16="http://schemas.microsoft.com/office/drawing/2014/main" id="{39069744-BBC6-F862-B9AC-2B32F23F3D69}"/>
              </a:ext>
            </a:extLst>
          </p:cNvPr>
          <p:cNvSpPr>
            <a:spLocks noGrp="1"/>
          </p:cNvSpPr>
          <p:nvPr>
            <p:ph sz="half" idx="1"/>
          </p:nvPr>
        </p:nvSpPr>
        <p:spPr>
          <a:xfrm>
            <a:off x="776206" y="1351944"/>
            <a:ext cx="7391401" cy="3902869"/>
          </a:xfrm>
        </p:spPr>
        <p:txBody>
          <a:bodyPr>
            <a:normAutofit fontScale="25000" lnSpcReduction="20000"/>
          </a:bodyPr>
          <a:lstStyle/>
          <a:p>
            <a:pPr marL="0" indent="0">
              <a:buNone/>
            </a:pPr>
            <a:r>
              <a:rPr lang="de-DE" sz="4800" dirty="0"/>
              <a:t>Nun seht ihr die Treibhausgasemissionen von „Gode </a:t>
            </a:r>
            <a:r>
              <a:rPr lang="de-DE" sz="4800" dirty="0" err="1"/>
              <a:t>Varer</a:t>
            </a:r>
            <a:r>
              <a:rPr lang="de-DE" sz="4800" dirty="0"/>
              <a:t>“, nachdem ihr alle euch bekannten Daten eingegeben habt.</a:t>
            </a:r>
            <a:br>
              <a:rPr lang="de-DE" sz="4800" dirty="0"/>
            </a:br>
            <a:endParaRPr lang="de-DE" sz="4800" dirty="0"/>
          </a:p>
          <a:p>
            <a:pPr marL="0" indent="0">
              <a:buNone/>
            </a:pPr>
            <a:r>
              <a:rPr lang="de-DE" sz="4800" dirty="0"/>
              <a:t>Ihr habt euch einen Überblick über die Emissionen des Unternehmens in den Berichten des Klimakompasses verschafft</a:t>
            </a:r>
          </a:p>
          <a:p>
            <a:pPr>
              <a:lnSpc>
                <a:spcPct val="120000"/>
              </a:lnSpc>
            </a:pPr>
            <a:r>
              <a:rPr lang="de-DE" sz="4800" dirty="0"/>
              <a:t>Gibt es Bereiche, in denen ihr das Gefühl habt, dass Daten fehlen? Wo könntet ihr in der Praxis detailliertere Daten und Berechnungen finden, wenn ihr das vollständige Klimabilanz‑Reporting des Unternehmens erstellen müsstet?</a:t>
            </a:r>
          </a:p>
          <a:p>
            <a:pPr>
              <a:lnSpc>
                <a:spcPct val="120000"/>
              </a:lnSpc>
            </a:pPr>
            <a:r>
              <a:rPr lang="de-DE" sz="4800" dirty="0"/>
              <a:t>Gibt es Bereiche, bei denen es naheliegt, spezifische </a:t>
            </a:r>
            <a:r>
              <a:rPr lang="de-DE" sz="4800" dirty="0" err="1"/>
              <a:t>CO₂e‑reduzierende</a:t>
            </a:r>
            <a:r>
              <a:rPr lang="de-DE" sz="4800" dirty="0"/>
              <a:t> Maßnahmen zu prüfen – und welchen Einfluss hätten diese auf die Bilanz? Probiert aus, einige mögliche Verbesserungen im Klimakompass einzugeben und seht, welchen tatsächlichen Unterschied sie bei den Emissionen machen.</a:t>
            </a:r>
            <a:br>
              <a:rPr lang="de-DE" sz="4800" dirty="0"/>
            </a:br>
            <a:endParaRPr lang="de-DE" sz="4800" dirty="0"/>
          </a:p>
          <a:p>
            <a:pPr lvl="1">
              <a:lnSpc>
                <a:spcPct val="120000"/>
              </a:lnSpc>
            </a:pPr>
            <a:r>
              <a:rPr lang="de-DE" sz="4800" dirty="0"/>
              <a:t>Vielleicht besteht die Möglichkeit, Solaranlagen auf allen 20 Filialen zu installieren, was den Stromverbrauch aus dem Netz um 200.000 kWh reduzieren und gleichzeitig den Eigenstromanteil erhöhen würde.</a:t>
            </a:r>
          </a:p>
          <a:p>
            <a:pPr lvl="1">
              <a:lnSpc>
                <a:spcPct val="120000"/>
              </a:lnSpc>
            </a:pPr>
            <a:r>
              <a:rPr lang="de-DE" sz="4800" dirty="0"/>
              <a:t>Probiert auch aus, was passiert, wenn 100 Mitarbeitende beim Pendeln vom Auto auf Elektrofahrzeuge umsteigen.</a:t>
            </a:r>
          </a:p>
          <a:p>
            <a:pPr lvl="1">
              <a:lnSpc>
                <a:spcPct val="120000"/>
              </a:lnSpc>
            </a:pPr>
            <a:r>
              <a:rPr lang="de-DE" sz="4800" dirty="0"/>
              <a:t>Überlegt euch gerne weitere sinnvolle Verbesserungen.</a:t>
            </a:r>
          </a:p>
          <a:p>
            <a:pPr marL="457200" lvl="1" indent="0">
              <a:lnSpc>
                <a:spcPct val="120000"/>
              </a:lnSpc>
              <a:buNone/>
            </a:pPr>
            <a:endParaRPr lang="da-DK" sz="4800" b="0" i="0" dirty="0">
              <a:solidFill>
                <a:srgbClr val="000000"/>
              </a:solidFill>
              <a:effectLst/>
            </a:endParaRPr>
          </a:p>
          <a:p>
            <a:r>
              <a:rPr lang="de-DE" sz="4800" dirty="0"/>
              <a:t>Überlegt anschließend kurz, wie ihr eure Vorschläge zu Verbesserungen der Geschäftsführung präsentieren würdet (mündlich oder schriftlich), einschließlich Empfehlungen zur Kommunikation bzw. Vermarktung der endgültigen Klimabilanz des Unternehmens.</a:t>
            </a:r>
          </a:p>
          <a:p>
            <a:r>
              <a:rPr lang="de-DE" sz="4800" dirty="0"/>
              <a:t>Zum Abschluss besprechen wir im Plenum eure Überlegungen und Entscheidungen in der Aufgabenbearbeitung.</a:t>
            </a:r>
          </a:p>
          <a:p>
            <a:pPr marL="0" indent="0">
              <a:buNone/>
            </a:pPr>
            <a:endParaRPr lang="da-DK" dirty="0"/>
          </a:p>
        </p:txBody>
      </p:sp>
      <p:pic>
        <p:nvPicPr>
          <p:cNvPr id="8" name="Content Placeholder 7">
            <a:extLst>
              <a:ext uri="{FF2B5EF4-FFF2-40B4-BE49-F238E27FC236}">
                <a16:creationId xmlns:a16="http://schemas.microsoft.com/office/drawing/2014/main" id="{105379B2-9A12-6B02-DB6A-E93E5363286F}"/>
              </a:ext>
            </a:extLst>
          </p:cNvPr>
          <p:cNvPicPr>
            <a:picLocks noGrp="1" noChangeAspect="1"/>
          </p:cNvPicPr>
          <p:nvPr>
            <p:ph sz="half" idx="2"/>
          </p:nvPr>
        </p:nvPicPr>
        <p:blipFill>
          <a:blip r:embed="rId2"/>
          <a:stretch>
            <a:fillRect/>
          </a:stretch>
        </p:blipFill>
        <p:spPr>
          <a:xfrm>
            <a:off x="8168062" y="2418699"/>
            <a:ext cx="3638550" cy="2428875"/>
          </a:xfrm>
          <a:prstGeom prst="rect">
            <a:avLst/>
          </a:prstGeom>
        </p:spPr>
      </p:pic>
      <p:sp>
        <p:nvSpPr>
          <p:cNvPr id="4" name="Tekstfelt 4">
            <a:extLst>
              <a:ext uri="{FF2B5EF4-FFF2-40B4-BE49-F238E27FC236}">
                <a16:creationId xmlns:a16="http://schemas.microsoft.com/office/drawing/2014/main" id="{74D463EE-747F-34A4-63A6-B716149C57D9}"/>
              </a:ext>
            </a:extLst>
          </p:cNvPr>
          <p:cNvSpPr txBox="1"/>
          <p:nvPr/>
        </p:nvSpPr>
        <p:spPr>
          <a:xfrm>
            <a:off x="8066068" y="4996767"/>
            <a:ext cx="7119136" cy="646331"/>
          </a:xfrm>
          <a:prstGeom prst="rect">
            <a:avLst/>
          </a:prstGeom>
          <a:noFill/>
        </p:spPr>
        <p:txBody>
          <a:bodyPr wrap="square">
            <a:spAutoFit/>
          </a:bodyPr>
          <a:ls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1200" err="1"/>
              <a:t>Quelle</a:t>
            </a:r>
            <a:r>
              <a:rPr lang="de-DE" sz="1200"/>
              <a:t>: Das </a:t>
            </a:r>
            <a:r>
              <a:rPr lang="de-DE" sz="1200" dirty="0"/>
              <a:t>Bild wurde mit Hilfe von künstlicher </a:t>
            </a:r>
          </a:p>
          <a:p>
            <a:r>
              <a:rPr lang="de-DE" sz="1200" dirty="0"/>
              <a:t>Intelligenz erstellt.</a:t>
            </a:r>
            <a:endParaRPr lang="da-DK" sz="1200" dirty="0"/>
          </a:p>
          <a:p>
            <a:endParaRPr lang="da-DK" sz="1200" dirty="0"/>
          </a:p>
        </p:txBody>
      </p:sp>
    </p:spTree>
    <p:extLst>
      <p:ext uri="{BB962C8B-B14F-4D97-AF65-F5344CB8AC3E}">
        <p14:creationId xmlns:p14="http://schemas.microsoft.com/office/powerpoint/2010/main" val="4069244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996260-8AE4-4868-A7BD-ADBFF02BF4E5}">
  <ds:schemaRefs>
    <ds:schemaRef ds:uri="http://schemas.microsoft.com/sharepoint/v3/contenttype/forms"/>
  </ds:schemaRefs>
</ds:datastoreItem>
</file>

<file path=customXml/itemProps2.xml><?xml version="1.0" encoding="utf-8"?>
<ds:datastoreItem xmlns:ds="http://schemas.openxmlformats.org/officeDocument/2006/customXml" ds:itemID="{EA6D04EE-95B8-41DC-BF4A-ED7EDAE482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f98be5f7-c26b-40b1-8165-6f48d908995f"/>
    <ds:schemaRef ds:uri="66bd60ff-9289-488e-8b38-68681f307e9f"/>
  </ds:schemaRefs>
</ds:datastoreItem>
</file>

<file path=docProps/app.xml><?xml version="1.0" encoding="utf-8"?>
<Properties xmlns="http://schemas.openxmlformats.org/officeDocument/2006/extended-properties" xmlns:vt="http://schemas.openxmlformats.org/officeDocument/2006/docPropsVTypes">
  <TotalTime>103</TotalTime>
  <Words>787</Words>
  <Application>Microsoft Office PowerPoint</Application>
  <PresentationFormat>Widescreen</PresentationFormat>
  <Paragraphs>46</Paragraphs>
  <Slides>6</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6</vt:i4>
      </vt:variant>
    </vt:vector>
  </HeadingPairs>
  <TitlesOfParts>
    <vt:vector size="11" baseType="lpstr">
      <vt:lpstr>-apple-system</vt:lpstr>
      <vt:lpstr>Aptos</vt:lpstr>
      <vt:lpstr>Aptos Display</vt:lpstr>
      <vt:lpstr>Arial</vt:lpstr>
      <vt:lpstr>Office Theme</vt:lpstr>
      <vt:lpstr>Klimabilanz des Unternehmens</vt:lpstr>
      <vt:lpstr>Einführung in die Aufgabe Klimabilanz</vt:lpstr>
      <vt:lpstr>Fallbeispiel:  Einzelhandel</vt:lpstr>
      <vt:lpstr>Fallbeispiel: Einzelhandel</vt:lpstr>
      <vt:lpstr>Fallbeispiel: Einzelhandel</vt:lpstr>
      <vt:lpstr>Überlegungen – Fallbeispiel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Camilla Hyldahl Grøn</cp:lastModifiedBy>
  <cp:revision>12</cp:revision>
  <dcterms:created xsi:type="dcterms:W3CDTF">2024-11-05T12:07:18Z</dcterms:created>
  <dcterms:modified xsi:type="dcterms:W3CDTF">2026-04-15T08:00:57Z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