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handoutMasterIdLst>
    <p:handoutMasterId r:id="rId11"/>
  </p:handoutMasterIdLst>
  <p:sldIdLst>
    <p:sldId id="264" r:id="rId5"/>
    <p:sldId id="258" r:id="rId6"/>
    <p:sldId id="262" r:id="rId7"/>
    <p:sldId id="259" r:id="rId8"/>
    <p:sldId id="260" r:id="rId9"/>
  </p:sldIdLst>
  <p:sldSz cx="12192000" cy="6858000"/>
  <p:notesSz cx="6858000" cy="9144000"/>
  <p:defaultTex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15D645-0920-4BA9-86B6-101705751EF3}" v="2" dt="2026-04-15T07:49:42.1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2"/>
    <p:restoredTop sz="94641"/>
  </p:normalViewPr>
  <p:slideViewPr>
    <p:cSldViewPr snapToGrid="0">
      <p:cViewPr varScale="1">
        <p:scale>
          <a:sx n="62" d="100"/>
          <a:sy n="62" d="100"/>
        </p:scale>
        <p:origin x="808" y="268"/>
      </p:cViewPr>
      <p:guideLst/>
    </p:cSldViewPr>
  </p:slideViewPr>
  <p:notesTextViewPr>
    <p:cViewPr>
      <p:scale>
        <a:sx n="1" d="1"/>
        <a:sy n="1" d="1"/>
      </p:scale>
      <p:origin x="0" y="0"/>
    </p:cViewPr>
  </p:notesTextViewPr>
  <p:notesViewPr>
    <p:cSldViewPr snapToGrid="0">
      <p:cViewPr varScale="1">
        <p:scale>
          <a:sx n="121" d="100"/>
          <a:sy n="121" d="100"/>
        </p:scale>
        <p:origin x="766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a Hyldahl Grøn" userId="a4ea85f2-bdd2-4d4a-855b-19ebe7fc7cda" providerId="ADAL" clId="{A57A787F-CB6B-42AB-B5C7-FE5EBB6E79DE}"/>
    <pc:docChg chg="modSld">
      <pc:chgData name="Camilla Hyldahl Grøn" userId="a4ea85f2-bdd2-4d4a-855b-19ebe7fc7cda" providerId="ADAL" clId="{A57A787F-CB6B-42AB-B5C7-FE5EBB6E79DE}" dt="2026-04-15T07:49:42.172" v="1"/>
      <pc:docMkLst>
        <pc:docMk/>
      </pc:docMkLst>
      <pc:sldChg chg="addSp modSp">
        <pc:chgData name="Camilla Hyldahl Grøn" userId="a4ea85f2-bdd2-4d4a-855b-19ebe7fc7cda" providerId="ADAL" clId="{A57A787F-CB6B-42AB-B5C7-FE5EBB6E79DE}" dt="2026-04-15T07:49:42.172" v="1"/>
        <pc:sldMkLst>
          <pc:docMk/>
          <pc:sldMk cId="3625455910" sldId="258"/>
        </pc:sldMkLst>
        <pc:spChg chg="add mod">
          <ac:chgData name="Camilla Hyldahl Grøn" userId="a4ea85f2-bdd2-4d4a-855b-19ebe7fc7cda" providerId="ADAL" clId="{A57A787F-CB6B-42AB-B5C7-FE5EBB6E79DE}" dt="2026-04-15T07:49:42.172" v="1"/>
          <ac:spMkLst>
            <pc:docMk/>
            <pc:sldMk cId="3625455910" sldId="258"/>
            <ac:spMk id="3" creationId="{3E422343-838E-FF38-F399-5ED96617093C}"/>
          </ac:spMkLst>
        </pc:spChg>
      </pc:sldChg>
      <pc:sldChg chg="addSp modSp">
        <pc:chgData name="Camilla Hyldahl Grøn" userId="a4ea85f2-bdd2-4d4a-855b-19ebe7fc7cda" providerId="ADAL" clId="{A57A787F-CB6B-42AB-B5C7-FE5EBB6E79DE}" dt="2026-04-15T07:49:36.148" v="0"/>
        <pc:sldMkLst>
          <pc:docMk/>
          <pc:sldMk cId="912933836" sldId="264"/>
        </pc:sldMkLst>
        <pc:spChg chg="add mod">
          <ac:chgData name="Camilla Hyldahl Grøn" userId="a4ea85f2-bdd2-4d4a-855b-19ebe7fc7cda" providerId="ADAL" clId="{A57A787F-CB6B-42AB-B5C7-FE5EBB6E79DE}" dt="2026-04-15T07:49:36.148" v="0"/>
          <ac:spMkLst>
            <pc:docMk/>
            <pc:sldMk cId="912933836" sldId="264"/>
            <ac:spMk id="3" creationId="{4DB37A21-15D9-CCCC-32C1-2F6595B4394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09A0C3FE-5A82-12CB-FC22-69263FA863A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a:extLst>
              <a:ext uri="{FF2B5EF4-FFF2-40B4-BE49-F238E27FC236}">
                <a16:creationId xmlns:a16="http://schemas.microsoft.com/office/drawing/2014/main" id="{A47A260C-7A71-89C5-AE9A-7F80AB91032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26F5CF4-C3DC-424A-9882-D9B8DC2555F0}" type="datetimeFigureOut">
              <a:rPr lang="da-DK" smtClean="0"/>
              <a:t>15-04-2026</a:t>
            </a:fld>
            <a:endParaRPr lang="da-DK"/>
          </a:p>
        </p:txBody>
      </p:sp>
      <p:sp>
        <p:nvSpPr>
          <p:cNvPr id="4" name="Pladsholder til sidefod 3">
            <a:extLst>
              <a:ext uri="{FF2B5EF4-FFF2-40B4-BE49-F238E27FC236}">
                <a16:creationId xmlns:a16="http://schemas.microsoft.com/office/drawing/2014/main" id="{247801A5-A75C-C123-76AB-DCD89DF49D7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a:extLst>
              <a:ext uri="{FF2B5EF4-FFF2-40B4-BE49-F238E27FC236}">
                <a16:creationId xmlns:a16="http://schemas.microsoft.com/office/drawing/2014/main" id="{CBBDE4CA-F25F-C096-40CA-322059900CE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8105BEE-CB2D-423B-9C8B-6554FF4E01F9}" type="slidenum">
              <a:rPr lang="da-DK" smtClean="0"/>
              <a:t>‹nr.›</a:t>
            </a:fld>
            <a:endParaRPr lang="da-DK"/>
          </a:p>
        </p:txBody>
      </p:sp>
    </p:spTree>
    <p:extLst>
      <p:ext uri="{BB962C8B-B14F-4D97-AF65-F5344CB8AC3E}">
        <p14:creationId xmlns:p14="http://schemas.microsoft.com/office/powerpoint/2010/main" val="360096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13B67D-B734-48F5-B1D3-65663C5912F6}" type="datetimeFigureOut">
              <a:rPr lang="da-DK" smtClean="0"/>
              <a:t>15-04-2026</a:t>
            </a:fld>
            <a:endParaRPr lang="da-DK"/>
          </a:p>
        </p:txBody>
      </p:sp>
      <p:sp>
        <p:nvSpPr>
          <p:cNvPr id="4" name="Pladsholder til slidebillede 3"/>
          <p:cNvSpPr>
            <a:spLocks noGrp="1" noRot="1" noChangeAspect="1"/>
          </p:cNvSpPr>
          <p:nvPr>
            <p:ph type="sldImg" idx="2"/>
          </p:nvPr>
        </p:nvSpPr>
        <p:spPr>
          <a:xfrm>
            <a:off x="591208" y="1040524"/>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C360C1-A5D4-48F4-9A18-E99F2F039D90}" type="slidenum">
              <a:rPr lang="da-DK" smtClean="0"/>
              <a:t>‹nr.›</a:t>
            </a:fld>
            <a:endParaRPr lang="da-DK"/>
          </a:p>
        </p:txBody>
      </p:sp>
    </p:spTree>
    <p:extLst>
      <p:ext uri="{BB962C8B-B14F-4D97-AF65-F5344CB8AC3E}">
        <p14:creationId xmlns:p14="http://schemas.microsoft.com/office/powerpoint/2010/main" val="4057154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8C817-1E00-22BB-0DE5-A8CC5A4F9AB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da-DK"/>
          </a:p>
        </p:txBody>
      </p:sp>
      <p:sp>
        <p:nvSpPr>
          <p:cNvPr id="3" name="Subtitle 2">
            <a:extLst>
              <a:ext uri="{FF2B5EF4-FFF2-40B4-BE49-F238E27FC236}">
                <a16:creationId xmlns:a16="http://schemas.microsoft.com/office/drawing/2014/main" id="{3387295D-F0D5-02BD-F5C9-8C5FE4E6C6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da-DK"/>
          </a:p>
        </p:txBody>
      </p:sp>
      <p:sp>
        <p:nvSpPr>
          <p:cNvPr id="4" name="Date Placeholder 3">
            <a:extLst>
              <a:ext uri="{FF2B5EF4-FFF2-40B4-BE49-F238E27FC236}">
                <a16:creationId xmlns:a16="http://schemas.microsoft.com/office/drawing/2014/main" id="{7B6E7919-AE59-5C25-FA9F-5477BA81582C}"/>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3554A2C3-BF78-3D4E-C178-975BB13B41DD}"/>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D5579A5-7FFC-107F-F52E-61ABCFEAD63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260390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2F6D-073C-F11D-F112-CC50E490A084}"/>
              </a:ext>
            </a:extLst>
          </p:cNvPr>
          <p:cNvSpPr>
            <a:spLocks noGrp="1"/>
          </p:cNvSpPr>
          <p:nvPr>
            <p:ph type="title"/>
          </p:nvPr>
        </p:nvSpPr>
        <p:spPr/>
        <p:txBody>
          <a:bodyPr/>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50F810D0-EACA-C0F9-289B-65F989D14A8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2E4CFAE-AD49-C03F-AF33-1D211F03D85D}"/>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7B121F93-5ADC-2B7E-F0D5-75886BFD4E9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F2FBCD0D-7733-23CF-CF74-074237A6E36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801786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D9B78D-FB6E-9E51-18C7-254FE3DCD30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005CF2F6-C7F5-32F6-97DD-738C9AF073D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32C1547-504E-CDC0-4AF3-99398213EF11}"/>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F3E4F609-F319-E021-115C-D981C604420E}"/>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71FAEEE4-7A3D-374A-2194-0FC20F8EF2C5}"/>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76991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C6D2B-989B-36D1-90FB-9CF6F55AF17D}"/>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9C73D4A4-0A08-DC72-138C-4ACEB331C64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8F77D9A1-B990-4E67-2B48-EA12756DFA78}"/>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F0191152-A778-2B92-F2BD-E9C0E5899D02}"/>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51CEB792-BA4F-FE6F-6A94-F1625C66CAD3}"/>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378919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94681-4387-396C-BCA5-D0BDAAF24B3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da-DK"/>
          </a:p>
        </p:txBody>
      </p:sp>
      <p:sp>
        <p:nvSpPr>
          <p:cNvPr id="3" name="Text Placeholder 2">
            <a:extLst>
              <a:ext uri="{FF2B5EF4-FFF2-40B4-BE49-F238E27FC236}">
                <a16:creationId xmlns:a16="http://schemas.microsoft.com/office/drawing/2014/main" id="{FA557340-00E5-7E08-5754-65BAB142BDD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EED1AF9-F73E-0707-7FCA-824A9691CB35}"/>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2C9C5B62-3CE0-79EC-2247-6AED13D5B94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2D65DC9-F8E1-AF9C-5F69-8AEB0BB49110}"/>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76030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7D602-D1E8-1C01-09C0-E4F2EAF484F8}"/>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F2AB0347-0A0A-4DBA-F63D-0D5FDC6B619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Content Placeholder 3">
            <a:extLst>
              <a:ext uri="{FF2B5EF4-FFF2-40B4-BE49-F238E27FC236}">
                <a16:creationId xmlns:a16="http://schemas.microsoft.com/office/drawing/2014/main" id="{E8C8008A-8FF5-1FAC-4AEA-4D9ED49832D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Date Placeholder 4">
            <a:extLst>
              <a:ext uri="{FF2B5EF4-FFF2-40B4-BE49-F238E27FC236}">
                <a16:creationId xmlns:a16="http://schemas.microsoft.com/office/drawing/2014/main" id="{6639AE75-7258-31BA-F748-4CABBD2C1775}"/>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6" name="Footer Placeholder 5">
            <a:extLst>
              <a:ext uri="{FF2B5EF4-FFF2-40B4-BE49-F238E27FC236}">
                <a16:creationId xmlns:a16="http://schemas.microsoft.com/office/drawing/2014/main" id="{26B7D2DB-0013-E8E6-DAEC-1889B9FFF92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20C08824-355E-CDFA-ADBA-BF5BEC305049}"/>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632566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DAFAD-86A0-0883-7F0F-F4A31CF38B23}"/>
              </a:ext>
            </a:extLst>
          </p:cNvPr>
          <p:cNvSpPr>
            <a:spLocks noGrp="1"/>
          </p:cNvSpPr>
          <p:nvPr>
            <p:ph type="title"/>
          </p:nvPr>
        </p:nvSpPr>
        <p:spPr>
          <a:xfrm>
            <a:off x="839788" y="365125"/>
            <a:ext cx="10515600" cy="1325563"/>
          </a:xfrm>
        </p:spPr>
        <p:txBody>
          <a:bodyPr/>
          <a:lstStyle/>
          <a:p>
            <a:r>
              <a:rPr lang="en-GB"/>
              <a:t>Click to edit Master title style</a:t>
            </a:r>
            <a:endParaRPr lang="da-DK"/>
          </a:p>
        </p:txBody>
      </p:sp>
      <p:sp>
        <p:nvSpPr>
          <p:cNvPr id="3" name="Text Placeholder 2">
            <a:extLst>
              <a:ext uri="{FF2B5EF4-FFF2-40B4-BE49-F238E27FC236}">
                <a16:creationId xmlns:a16="http://schemas.microsoft.com/office/drawing/2014/main" id="{7E6B7F78-5EA7-DD1D-C5B2-DA73861E7C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98E3296-28BF-0432-7A08-B55F50793EC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Text Placeholder 4">
            <a:extLst>
              <a:ext uri="{FF2B5EF4-FFF2-40B4-BE49-F238E27FC236}">
                <a16:creationId xmlns:a16="http://schemas.microsoft.com/office/drawing/2014/main" id="{1C0C87AD-7D80-314A-1B9C-EE0A69D151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B5E62AE-7E52-DC0C-B102-CB682509B90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7" name="Date Placeholder 6">
            <a:extLst>
              <a:ext uri="{FF2B5EF4-FFF2-40B4-BE49-F238E27FC236}">
                <a16:creationId xmlns:a16="http://schemas.microsoft.com/office/drawing/2014/main" id="{11DE3544-D184-D4BE-03FF-00AF57938139}"/>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8" name="Footer Placeholder 7">
            <a:extLst>
              <a:ext uri="{FF2B5EF4-FFF2-40B4-BE49-F238E27FC236}">
                <a16:creationId xmlns:a16="http://schemas.microsoft.com/office/drawing/2014/main" id="{89998E51-15CE-8CE4-63E7-1118BE5C2C4B}"/>
              </a:ext>
            </a:extLst>
          </p:cNvPr>
          <p:cNvSpPr>
            <a:spLocks noGrp="1"/>
          </p:cNvSpPr>
          <p:nvPr>
            <p:ph type="ftr" sz="quarter" idx="11"/>
          </p:nvPr>
        </p:nvSpPr>
        <p:spPr/>
        <p:txBody>
          <a:bodyPr/>
          <a:lstStyle/>
          <a:p>
            <a:endParaRPr lang="da-DK"/>
          </a:p>
        </p:txBody>
      </p:sp>
      <p:sp>
        <p:nvSpPr>
          <p:cNvPr id="9" name="Slide Number Placeholder 8">
            <a:extLst>
              <a:ext uri="{FF2B5EF4-FFF2-40B4-BE49-F238E27FC236}">
                <a16:creationId xmlns:a16="http://schemas.microsoft.com/office/drawing/2014/main" id="{77A16678-B8C0-5117-20DA-BC61C1CC81DB}"/>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486322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B0AB-8237-C761-7181-D55AF8017E87}"/>
              </a:ext>
            </a:extLst>
          </p:cNvPr>
          <p:cNvSpPr>
            <a:spLocks noGrp="1"/>
          </p:cNvSpPr>
          <p:nvPr>
            <p:ph type="title"/>
          </p:nvPr>
        </p:nvSpPr>
        <p:spPr/>
        <p:txBody>
          <a:bodyPr/>
          <a:lstStyle/>
          <a:p>
            <a:r>
              <a:rPr lang="en-GB"/>
              <a:t>Click to edit Master title style</a:t>
            </a:r>
            <a:endParaRPr lang="da-DK"/>
          </a:p>
        </p:txBody>
      </p:sp>
      <p:sp>
        <p:nvSpPr>
          <p:cNvPr id="3" name="Date Placeholder 2">
            <a:extLst>
              <a:ext uri="{FF2B5EF4-FFF2-40B4-BE49-F238E27FC236}">
                <a16:creationId xmlns:a16="http://schemas.microsoft.com/office/drawing/2014/main" id="{23744056-0627-1B24-0228-3F3DF58F3AAA}"/>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4" name="Footer Placeholder 3">
            <a:extLst>
              <a:ext uri="{FF2B5EF4-FFF2-40B4-BE49-F238E27FC236}">
                <a16:creationId xmlns:a16="http://schemas.microsoft.com/office/drawing/2014/main" id="{E212FD70-1773-323B-1A11-6F74C455BCFB}"/>
              </a:ext>
            </a:extLst>
          </p:cNvPr>
          <p:cNvSpPr>
            <a:spLocks noGrp="1"/>
          </p:cNvSpPr>
          <p:nvPr>
            <p:ph type="ftr" sz="quarter" idx="11"/>
          </p:nvPr>
        </p:nvSpPr>
        <p:spPr/>
        <p:txBody>
          <a:bodyPr/>
          <a:lstStyle/>
          <a:p>
            <a:endParaRPr lang="da-DK"/>
          </a:p>
        </p:txBody>
      </p:sp>
      <p:sp>
        <p:nvSpPr>
          <p:cNvPr id="5" name="Slide Number Placeholder 4">
            <a:extLst>
              <a:ext uri="{FF2B5EF4-FFF2-40B4-BE49-F238E27FC236}">
                <a16:creationId xmlns:a16="http://schemas.microsoft.com/office/drawing/2014/main" id="{1D4C2E1A-C2EA-FA0D-42B3-4B9241661B1C}"/>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214936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32377B-B8F6-9930-53CF-3ACA978A6113}"/>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3" name="Footer Placeholder 2">
            <a:extLst>
              <a:ext uri="{FF2B5EF4-FFF2-40B4-BE49-F238E27FC236}">
                <a16:creationId xmlns:a16="http://schemas.microsoft.com/office/drawing/2014/main" id="{1A580F21-FFDF-74F0-4A8E-4A4657A74DDA}"/>
              </a:ext>
            </a:extLst>
          </p:cNvPr>
          <p:cNvSpPr>
            <a:spLocks noGrp="1"/>
          </p:cNvSpPr>
          <p:nvPr>
            <p:ph type="ftr" sz="quarter" idx="11"/>
          </p:nvPr>
        </p:nvSpPr>
        <p:spPr/>
        <p:txBody>
          <a:bodyPr/>
          <a:lstStyle/>
          <a:p>
            <a:endParaRPr lang="da-DK"/>
          </a:p>
        </p:txBody>
      </p:sp>
      <p:sp>
        <p:nvSpPr>
          <p:cNvPr id="4" name="Slide Number Placeholder 3">
            <a:extLst>
              <a:ext uri="{FF2B5EF4-FFF2-40B4-BE49-F238E27FC236}">
                <a16:creationId xmlns:a16="http://schemas.microsoft.com/office/drawing/2014/main" id="{295450F4-92CA-F21E-0CB5-041B2495127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33565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561BD-45C9-590C-1A14-6D570FD174A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Content Placeholder 2">
            <a:extLst>
              <a:ext uri="{FF2B5EF4-FFF2-40B4-BE49-F238E27FC236}">
                <a16:creationId xmlns:a16="http://schemas.microsoft.com/office/drawing/2014/main" id="{E487A595-2FE6-6D02-6BB9-2B518302D2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Text Placeholder 3">
            <a:extLst>
              <a:ext uri="{FF2B5EF4-FFF2-40B4-BE49-F238E27FC236}">
                <a16:creationId xmlns:a16="http://schemas.microsoft.com/office/drawing/2014/main" id="{0BAD0922-73C5-26DE-41F5-80E0A53741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5CE266A-8D92-6329-0968-ED9C70A8043F}"/>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6" name="Footer Placeholder 5">
            <a:extLst>
              <a:ext uri="{FF2B5EF4-FFF2-40B4-BE49-F238E27FC236}">
                <a16:creationId xmlns:a16="http://schemas.microsoft.com/office/drawing/2014/main" id="{23F11420-67A3-ACD7-DB44-53B1FD648C9D}"/>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F1D9D40B-3F5A-48AE-FB92-0362CC0DE63A}"/>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841092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764D2-88AB-33DF-B0EC-9789BC468FE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Picture Placeholder 2">
            <a:extLst>
              <a:ext uri="{FF2B5EF4-FFF2-40B4-BE49-F238E27FC236}">
                <a16:creationId xmlns:a16="http://schemas.microsoft.com/office/drawing/2014/main" id="{D6B16EB2-A2DF-DFAE-DB73-40C80EF390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Text Placeholder 3">
            <a:extLst>
              <a:ext uri="{FF2B5EF4-FFF2-40B4-BE49-F238E27FC236}">
                <a16:creationId xmlns:a16="http://schemas.microsoft.com/office/drawing/2014/main" id="{1221489B-416C-D805-E26B-769207D07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968BEF5-E1E6-225B-5141-667AE422934B}"/>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6" name="Footer Placeholder 5">
            <a:extLst>
              <a:ext uri="{FF2B5EF4-FFF2-40B4-BE49-F238E27FC236}">
                <a16:creationId xmlns:a16="http://schemas.microsoft.com/office/drawing/2014/main" id="{7769377C-E50B-ABC7-D4DF-AE91DA86E31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3CBFA4AB-4ECF-6151-3F62-C971FBD914D4}"/>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524866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DA18AB-4DC8-5003-387B-AE0B6E13C9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da-DK"/>
          </a:p>
        </p:txBody>
      </p:sp>
      <p:sp>
        <p:nvSpPr>
          <p:cNvPr id="3" name="Text Placeholder 2">
            <a:extLst>
              <a:ext uri="{FF2B5EF4-FFF2-40B4-BE49-F238E27FC236}">
                <a16:creationId xmlns:a16="http://schemas.microsoft.com/office/drawing/2014/main" id="{8DE5ABD5-455F-8F05-55BF-4472B8184C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F901E046-8EE0-1223-6B0A-3F501F4AAA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1477610B-55E0-97EE-15AB-FEA54E135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Slide Number Placeholder 5">
            <a:extLst>
              <a:ext uri="{FF2B5EF4-FFF2-40B4-BE49-F238E27FC236}">
                <a16:creationId xmlns:a16="http://schemas.microsoft.com/office/drawing/2014/main" id="{A4E54E56-9801-051D-A5C4-B8A5F321D0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3BABC8F-9E7B-8F43-A587-FD2334353986}" type="slidenum">
              <a:rPr lang="da-DK" smtClean="0"/>
              <a:t>‹nr.›</a:t>
            </a:fld>
            <a:endParaRPr lang="da-DK"/>
          </a:p>
        </p:txBody>
      </p:sp>
      <p:pic>
        <p:nvPicPr>
          <p:cNvPr id="7" name="Picture 6" descr="A blue and white flag with yellow stars&#10;&#10;Description automatically generated">
            <a:extLst>
              <a:ext uri="{FF2B5EF4-FFF2-40B4-BE49-F238E27FC236}">
                <a16:creationId xmlns:a16="http://schemas.microsoft.com/office/drawing/2014/main" id="{DEF0B005-E63E-134F-C419-F4D3AE6D0029}"/>
              </a:ext>
            </a:extLst>
          </p:cNvPr>
          <p:cNvPicPr>
            <a:picLocks noChangeAspect="1"/>
          </p:cNvPicPr>
          <p:nvPr userDrawn="1"/>
        </p:nvPicPr>
        <p:blipFill>
          <a:blip r:embed="rId13"/>
          <a:stretch>
            <a:fillRect/>
          </a:stretch>
        </p:blipFill>
        <p:spPr>
          <a:xfrm>
            <a:off x="8552429" y="6176964"/>
            <a:ext cx="2801372" cy="544512"/>
          </a:xfrm>
          <a:prstGeom prst="rect">
            <a:avLst/>
          </a:prstGeom>
        </p:spPr>
      </p:pic>
    </p:spTree>
    <p:extLst>
      <p:ext uri="{BB962C8B-B14F-4D97-AF65-F5344CB8AC3E}">
        <p14:creationId xmlns:p14="http://schemas.microsoft.com/office/powerpoint/2010/main" val="2895463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16A80C7-ACED-DCAA-CB5C-9219DDD1C58D}"/>
              </a:ext>
            </a:extLst>
          </p:cNvPr>
          <p:cNvSpPr>
            <a:spLocks noGrp="1"/>
          </p:cNvSpPr>
          <p:nvPr>
            <p:ph type="title"/>
          </p:nvPr>
        </p:nvSpPr>
        <p:spPr>
          <a:xfrm>
            <a:off x="838200" y="365125"/>
            <a:ext cx="10515600" cy="1325563"/>
          </a:xfrm>
        </p:spPr>
        <p:txBody>
          <a:bodyPr anchor="ctr">
            <a:normAutofit fontScale="90000"/>
          </a:bodyPr>
          <a:lstStyle/>
          <a:p>
            <a:pPr algn="ctr"/>
            <a:r>
              <a:rPr lang="de-DE" dirty="0"/>
              <a:t>Einführung in ESG und die ESG‑Berichterstattung</a:t>
            </a:r>
            <a:br>
              <a:rPr lang="da-DK" dirty="0"/>
            </a:br>
            <a:r>
              <a:rPr lang="da-DK" dirty="0"/>
              <a:t>49990</a:t>
            </a:r>
          </a:p>
        </p:txBody>
      </p:sp>
      <p:pic>
        <p:nvPicPr>
          <p:cNvPr id="2" name="Billede 1" descr="Et billede, der indeholder tegneserie, maleri, person&#10;&#10;Automatisk genereret beskrivelse">
            <a:extLst>
              <a:ext uri="{FF2B5EF4-FFF2-40B4-BE49-F238E27FC236}">
                <a16:creationId xmlns:a16="http://schemas.microsoft.com/office/drawing/2014/main" id="{6BBA98C1-74B5-FDD7-DE3F-4A60E26460D7}"/>
              </a:ext>
            </a:extLst>
          </p:cNvPr>
          <p:cNvPicPr>
            <a:picLocks noChangeAspect="1"/>
          </p:cNvPicPr>
          <p:nvPr/>
        </p:nvPicPr>
        <p:blipFill>
          <a:blip r:embed="rId2"/>
          <a:stretch>
            <a:fillRect/>
          </a:stretch>
        </p:blipFill>
        <p:spPr>
          <a:xfrm>
            <a:off x="1253331" y="1825625"/>
            <a:ext cx="4351338" cy="4351338"/>
          </a:xfrm>
          <a:prstGeom prst="rect">
            <a:avLst/>
          </a:prstGeom>
          <a:noFill/>
        </p:spPr>
      </p:pic>
      <p:sp>
        <p:nvSpPr>
          <p:cNvPr id="6" name="Undertitel 5">
            <a:extLst>
              <a:ext uri="{FF2B5EF4-FFF2-40B4-BE49-F238E27FC236}">
                <a16:creationId xmlns:a16="http://schemas.microsoft.com/office/drawing/2014/main" id="{54FC964D-48BC-30EA-E828-E27BB8BAC453}"/>
              </a:ext>
            </a:extLst>
          </p:cNvPr>
          <p:cNvSpPr>
            <a:spLocks noGrp="1"/>
          </p:cNvSpPr>
          <p:nvPr>
            <p:ph sz="half" idx="2"/>
          </p:nvPr>
        </p:nvSpPr>
        <p:spPr>
          <a:xfrm>
            <a:off x="6172200" y="1825625"/>
            <a:ext cx="5181600" cy="4351338"/>
          </a:xfrm>
        </p:spPr>
        <p:txBody>
          <a:bodyPr>
            <a:normAutofit/>
          </a:bodyPr>
          <a:lstStyle/>
          <a:p>
            <a:pPr marL="0" indent="0">
              <a:buNone/>
            </a:pPr>
            <a:r>
              <a:rPr lang="de-DE" dirty="0"/>
              <a:t>Teilmodul im oben genannten Kurs</a:t>
            </a:r>
          </a:p>
          <a:p>
            <a:pPr marL="0" indent="0">
              <a:buNone/>
            </a:pPr>
            <a:r>
              <a:rPr lang="de-DE" dirty="0"/>
              <a:t>Thema: ESG‑Überlegungen</a:t>
            </a:r>
          </a:p>
          <a:p>
            <a:pPr marL="0" indent="0">
              <a:buNone/>
            </a:pPr>
            <a:endParaRPr lang="da-DK" dirty="0"/>
          </a:p>
          <a:p>
            <a:pPr marL="0" indent="0">
              <a:buNone/>
            </a:pPr>
            <a:endParaRPr lang="da-DK" dirty="0"/>
          </a:p>
        </p:txBody>
      </p:sp>
      <p:sp>
        <p:nvSpPr>
          <p:cNvPr id="3" name="Tekstfelt 2">
            <a:extLst>
              <a:ext uri="{FF2B5EF4-FFF2-40B4-BE49-F238E27FC236}">
                <a16:creationId xmlns:a16="http://schemas.microsoft.com/office/drawing/2014/main" id="{4DB37A21-15D9-CCCC-32C1-2F6595B4394A}"/>
              </a:ext>
            </a:extLst>
          </p:cNvPr>
          <p:cNvSpPr txBox="1"/>
          <p:nvPr/>
        </p:nvSpPr>
        <p:spPr>
          <a:xfrm>
            <a:off x="749919" y="6308209"/>
            <a:ext cx="6094140" cy="369332"/>
          </a:xfrm>
          <a:prstGeom prst="rect">
            <a:avLst/>
          </a:prstGeom>
          <a:noFill/>
        </p:spPr>
        <p:txBody>
          <a:bodyPr wrap="square">
            <a:spAutoFit/>
          </a:bodyPr>
          <a:lstStyle/>
          <a:p>
            <a:r>
              <a:rPr lang="de-DE" dirty="0"/>
              <a:t>Quelle: Das Bild wurde mit Hilfe von KI erstellt.</a:t>
            </a:r>
            <a:endParaRPr lang="da-DK" dirty="0"/>
          </a:p>
        </p:txBody>
      </p:sp>
    </p:spTree>
    <p:extLst>
      <p:ext uri="{BB962C8B-B14F-4D97-AF65-F5344CB8AC3E}">
        <p14:creationId xmlns:p14="http://schemas.microsoft.com/office/powerpoint/2010/main" val="912933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DE092F-07FA-98DB-8070-40C156A8FAF2}"/>
              </a:ext>
            </a:extLst>
          </p:cNvPr>
          <p:cNvSpPr>
            <a:spLocks noGrp="1"/>
          </p:cNvSpPr>
          <p:nvPr>
            <p:ph type="title"/>
          </p:nvPr>
        </p:nvSpPr>
        <p:spPr/>
        <p:txBody>
          <a:bodyPr/>
          <a:lstStyle/>
          <a:p>
            <a:pPr algn="ctr"/>
            <a:r>
              <a:rPr lang="da-DK" dirty="0"/>
              <a:t>Dilemma‑Diskussionen in Gruppen</a:t>
            </a:r>
          </a:p>
        </p:txBody>
      </p:sp>
      <p:sp>
        <p:nvSpPr>
          <p:cNvPr id="4" name="Pladsholder til indhold 3">
            <a:extLst>
              <a:ext uri="{FF2B5EF4-FFF2-40B4-BE49-F238E27FC236}">
                <a16:creationId xmlns:a16="http://schemas.microsoft.com/office/drawing/2014/main" id="{9ABE5B52-D0F7-A7AF-EDC9-9B319228AAAD}"/>
              </a:ext>
            </a:extLst>
          </p:cNvPr>
          <p:cNvSpPr>
            <a:spLocks noGrp="1"/>
          </p:cNvSpPr>
          <p:nvPr>
            <p:ph sz="half" idx="2"/>
          </p:nvPr>
        </p:nvSpPr>
        <p:spPr/>
        <p:txBody>
          <a:bodyPr/>
          <a:lstStyle/>
          <a:p>
            <a:pPr marL="0" indent="0">
              <a:buNone/>
            </a:pPr>
            <a:r>
              <a:rPr lang="de-DE" sz="1800" dirty="0"/>
              <a:t>Im Folgenden werden sechs Dilemmata vorgestellt</a:t>
            </a:r>
          </a:p>
          <a:p>
            <a:pPr marL="0" indent="0">
              <a:buNone/>
            </a:pPr>
            <a:r>
              <a:rPr lang="de-DE" sz="1800" b="1" dirty="0"/>
              <a:t>Überlegungen:</a:t>
            </a:r>
            <a:endParaRPr lang="de-DE" sz="1800" dirty="0"/>
          </a:p>
          <a:p>
            <a:r>
              <a:rPr lang="de-DE" sz="1800" dirty="0"/>
              <a:t>Diskutiert die Dilemmata in euren Gruppen</a:t>
            </a:r>
          </a:p>
          <a:p>
            <a:r>
              <a:rPr lang="de-DE" sz="1800" dirty="0"/>
              <a:t>Welche Vor‑ und Nachteile ergeben sich aus den Entscheidungen, die ihr für eure fiktiven Unternehmen trefft</a:t>
            </a:r>
          </a:p>
          <a:p>
            <a:r>
              <a:rPr lang="de-DE" sz="1800" dirty="0"/>
              <a:t>Denkt dabei an ESG‑Bericht, Ethik, Profitabilität, Nachhaltigkeitsziele usw.</a:t>
            </a:r>
          </a:p>
          <a:p>
            <a:pPr marL="0" indent="0">
              <a:buNone/>
            </a:pPr>
            <a:r>
              <a:rPr lang="de-DE" sz="1800" b="1" dirty="0"/>
              <a:t>Im Plenum:</a:t>
            </a:r>
            <a:br>
              <a:rPr lang="de-DE" sz="1800" dirty="0"/>
            </a:br>
            <a:endParaRPr lang="de-DE" sz="1800" dirty="0"/>
          </a:p>
          <a:p>
            <a:r>
              <a:rPr lang="de-DE" sz="1800" dirty="0"/>
              <a:t>Alle Gruppen präsentieren anschließend ihre Entscheidungen zu den sechs Fällen, die wir gemeinsam besprechen.</a:t>
            </a:r>
          </a:p>
          <a:p>
            <a:endParaRPr lang="da-DK" dirty="0"/>
          </a:p>
        </p:txBody>
      </p:sp>
      <p:pic>
        <p:nvPicPr>
          <p:cNvPr id="5" name="Pladsholder til indhold 4" descr="Et billede, der indeholder logo, Grafik, Font/skrifttype, symbol&#10;&#10;Automatisk genereret beskrivelse">
            <a:extLst>
              <a:ext uri="{FF2B5EF4-FFF2-40B4-BE49-F238E27FC236}">
                <a16:creationId xmlns:a16="http://schemas.microsoft.com/office/drawing/2014/main" id="{66D2AFEB-E540-D354-8D14-BD1DEB8B4FEE}"/>
              </a:ext>
            </a:extLst>
          </p:cNvPr>
          <p:cNvPicPr>
            <a:picLocks noGrp="1" noChangeAspect="1"/>
          </p:cNvPicPr>
          <p:nvPr>
            <p:ph sz="half" idx="1"/>
          </p:nvPr>
        </p:nvPicPr>
        <p:blipFill>
          <a:blip r:embed="rId2"/>
          <a:stretch>
            <a:fillRect/>
          </a:stretch>
        </p:blipFill>
        <p:spPr>
          <a:xfrm>
            <a:off x="1253331" y="1825625"/>
            <a:ext cx="4351338" cy="4351338"/>
          </a:xfrm>
          <a:prstGeom prst="rect">
            <a:avLst/>
          </a:prstGeom>
          <a:noFill/>
        </p:spPr>
      </p:pic>
      <p:sp>
        <p:nvSpPr>
          <p:cNvPr id="3" name="Tekstfelt 2">
            <a:extLst>
              <a:ext uri="{FF2B5EF4-FFF2-40B4-BE49-F238E27FC236}">
                <a16:creationId xmlns:a16="http://schemas.microsoft.com/office/drawing/2014/main" id="{3E422343-838E-FF38-F399-5ED96617093C}"/>
              </a:ext>
            </a:extLst>
          </p:cNvPr>
          <p:cNvSpPr txBox="1"/>
          <p:nvPr/>
        </p:nvSpPr>
        <p:spPr>
          <a:xfrm>
            <a:off x="749919" y="6308209"/>
            <a:ext cx="6094140" cy="369332"/>
          </a:xfrm>
          <a:prstGeom prst="rect">
            <a:avLst/>
          </a:prstGeom>
          <a:noFill/>
        </p:spPr>
        <p:txBody>
          <a:bodyPr wrap="square">
            <a:spAutoFit/>
          </a:bodyPr>
          <a:lstStyle/>
          <a:p>
            <a:r>
              <a:rPr lang="de-DE" dirty="0"/>
              <a:t>Quelle: Das Bild wurde mit Hilfe von KI erstellt.</a:t>
            </a:r>
            <a:endParaRPr lang="da-DK" dirty="0"/>
          </a:p>
        </p:txBody>
      </p:sp>
    </p:spTree>
    <p:extLst>
      <p:ext uri="{BB962C8B-B14F-4D97-AF65-F5344CB8AC3E}">
        <p14:creationId xmlns:p14="http://schemas.microsoft.com/office/powerpoint/2010/main" val="3625455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8ECD51-28C5-040A-E7D1-6FCBB7FD3379}"/>
              </a:ext>
            </a:extLst>
          </p:cNvPr>
          <p:cNvSpPr>
            <a:spLocks noGrp="1"/>
          </p:cNvSpPr>
          <p:nvPr>
            <p:ph type="title"/>
          </p:nvPr>
        </p:nvSpPr>
        <p:spPr/>
        <p:txBody>
          <a:bodyPr/>
          <a:lstStyle/>
          <a:p>
            <a:pPr algn="ctr"/>
            <a:r>
              <a:rPr lang="da-DK" dirty="0"/>
              <a:t>Dilemma‑Diskussionen in Gruppen</a:t>
            </a:r>
          </a:p>
        </p:txBody>
      </p:sp>
      <p:sp>
        <p:nvSpPr>
          <p:cNvPr id="3" name="Pladsholder til indhold 2">
            <a:extLst>
              <a:ext uri="{FF2B5EF4-FFF2-40B4-BE49-F238E27FC236}">
                <a16:creationId xmlns:a16="http://schemas.microsoft.com/office/drawing/2014/main" id="{9FD1FABD-577C-7226-220F-1E4C6B32B36D}"/>
              </a:ext>
            </a:extLst>
          </p:cNvPr>
          <p:cNvSpPr>
            <a:spLocks noGrp="1"/>
          </p:cNvSpPr>
          <p:nvPr>
            <p:ph sz="half" idx="1"/>
          </p:nvPr>
        </p:nvSpPr>
        <p:spPr>
          <a:xfrm>
            <a:off x="581186" y="1456841"/>
            <a:ext cx="5438614" cy="4720122"/>
          </a:xfrm>
        </p:spPr>
        <p:txBody>
          <a:bodyPr>
            <a:normAutofit fontScale="70000" lnSpcReduction="20000"/>
          </a:bodyPr>
          <a:lstStyle/>
          <a:p>
            <a:pPr marL="0" indent="0">
              <a:buNone/>
            </a:pPr>
            <a:r>
              <a:rPr lang="de-DE" b="1" dirty="0"/>
              <a:t>1. Umwelt vs. lokale Arbeitsplatzschaffung</a:t>
            </a:r>
            <a:br>
              <a:rPr lang="de-DE" b="1" dirty="0"/>
            </a:br>
            <a:endParaRPr lang="de-DE" b="1" dirty="0"/>
          </a:p>
          <a:p>
            <a:pPr marL="0" indent="0">
              <a:buNone/>
            </a:pPr>
            <a:r>
              <a:rPr lang="de-DE" b="1" dirty="0"/>
              <a:t>Fall: </a:t>
            </a:r>
            <a:r>
              <a:rPr lang="de-DE" dirty="0"/>
              <a:t>Ein multinationales Unternehmen erwägt, in einem Entwicklungsland eine neue Fabrik zu eröffnen, in dem die Umweltauflagen weniger streng sind. Die Fabrik würde Tausende lokale Arbeitsplätze schaffen, hätte jedoch voraussichtlich negative Auswirkungen auf die Umwelt, darunter Luft‑ und Wasserverschmutzung.</a:t>
            </a:r>
          </a:p>
          <a:p>
            <a:pPr marL="0" indent="0">
              <a:buNone/>
            </a:pPr>
            <a:r>
              <a:rPr lang="de-DE" b="1" dirty="0"/>
              <a:t>Dilemma: </a:t>
            </a:r>
            <a:r>
              <a:rPr lang="de-DE" dirty="0"/>
              <a:t>Soll das Unternehmen das Projekt vorantreiben und Arbeitsplätze in einer Region mit hoher Arbeitslosigkeit schaffen, oder sollte es darauf verzichten, um mögliche Umweltschäden zu vermeiden – auch wenn das tatsächliche Ausmaß der Belastung nicht genau bekannt ist?</a:t>
            </a:r>
          </a:p>
          <a:p>
            <a:endParaRPr lang="da-DK" dirty="0"/>
          </a:p>
        </p:txBody>
      </p:sp>
      <p:sp>
        <p:nvSpPr>
          <p:cNvPr id="4" name="Pladsholder til indhold 3">
            <a:extLst>
              <a:ext uri="{FF2B5EF4-FFF2-40B4-BE49-F238E27FC236}">
                <a16:creationId xmlns:a16="http://schemas.microsoft.com/office/drawing/2014/main" id="{8D535D82-5EB2-2EB1-CB78-BEDCE4E05834}"/>
              </a:ext>
            </a:extLst>
          </p:cNvPr>
          <p:cNvSpPr>
            <a:spLocks noGrp="1"/>
          </p:cNvSpPr>
          <p:nvPr>
            <p:ph sz="half" idx="2"/>
          </p:nvPr>
        </p:nvSpPr>
        <p:spPr>
          <a:xfrm>
            <a:off x="6172199" y="1456841"/>
            <a:ext cx="5776993" cy="4351338"/>
          </a:xfrm>
        </p:spPr>
        <p:txBody>
          <a:bodyPr>
            <a:normAutofit fontScale="70000" lnSpcReduction="20000"/>
          </a:bodyPr>
          <a:lstStyle/>
          <a:p>
            <a:pPr marL="0" indent="0">
              <a:buNone/>
            </a:pPr>
            <a:r>
              <a:rPr lang="de-DE" b="1" dirty="0"/>
              <a:t>2. Diversität vs. Qualifikationen</a:t>
            </a:r>
          </a:p>
          <a:p>
            <a:pPr marL="0" indent="0">
              <a:buNone/>
            </a:pPr>
            <a:br>
              <a:rPr lang="de-DE" b="1" dirty="0"/>
            </a:br>
            <a:r>
              <a:rPr lang="de-DE" b="1" dirty="0"/>
              <a:t>Fall: </a:t>
            </a:r>
            <a:r>
              <a:rPr lang="de-DE" dirty="0"/>
              <a:t>Ein Unternehmen möchte sein ESG‑Profil verbessern, indem es die Diversität in der Führungsebene erhöht. Eine weniger qualifizierte Kandidatin bzw. ein weniger qualifizierter Kandidat aus einer unterrepräsentierten Gruppe wird für eine Führungsposition in Betracht gezogen, auf die sich auch eine stärker qualifizierte, aber demografisch „</a:t>
            </a:r>
            <a:r>
              <a:rPr lang="de-DE" dirty="0" err="1"/>
              <a:t>mainstream</a:t>
            </a:r>
            <a:r>
              <a:rPr lang="de-DE" dirty="0"/>
              <a:t>“ Kandidatin bzw. Kandidat beworben hat.</a:t>
            </a:r>
          </a:p>
          <a:p>
            <a:pPr marL="0" indent="0">
              <a:buNone/>
            </a:pPr>
            <a:r>
              <a:rPr lang="de-DE" b="1" dirty="0"/>
              <a:t>Dilemma: </a:t>
            </a:r>
            <a:r>
              <a:rPr lang="de-DE" dirty="0"/>
              <a:t>Soll das Unternehmen in diesem Fall Diversität höher gewichten als Qualifikationen, oder sollte es die am besten qualifizierte Person auswählen – unabhängig von Diversitätsaspekten?</a:t>
            </a:r>
          </a:p>
          <a:p>
            <a:endParaRPr lang="da-DK" dirty="0"/>
          </a:p>
        </p:txBody>
      </p:sp>
      <p:pic>
        <p:nvPicPr>
          <p:cNvPr id="5" name="Pladsholder til indhold 4" descr="Et billede, der indeholder logo, Grafik, Font/skrifttype, symbol&#10;&#10;Automatisk genereret beskrivelse">
            <a:extLst>
              <a:ext uri="{FF2B5EF4-FFF2-40B4-BE49-F238E27FC236}">
                <a16:creationId xmlns:a16="http://schemas.microsoft.com/office/drawing/2014/main" id="{2CE9C991-FD7A-229E-12EA-BDFF47A72B27}"/>
              </a:ext>
            </a:extLst>
          </p:cNvPr>
          <p:cNvPicPr>
            <a:picLocks noChangeAspect="1"/>
          </p:cNvPicPr>
          <p:nvPr/>
        </p:nvPicPr>
        <p:blipFill>
          <a:blip r:embed="rId2"/>
          <a:stretch>
            <a:fillRect/>
          </a:stretch>
        </p:blipFill>
        <p:spPr>
          <a:xfrm>
            <a:off x="0" y="5907881"/>
            <a:ext cx="950119" cy="950119"/>
          </a:xfrm>
          <a:prstGeom prst="rect">
            <a:avLst/>
          </a:prstGeom>
          <a:noFill/>
        </p:spPr>
      </p:pic>
    </p:spTree>
    <p:extLst>
      <p:ext uri="{BB962C8B-B14F-4D97-AF65-F5344CB8AC3E}">
        <p14:creationId xmlns:p14="http://schemas.microsoft.com/office/powerpoint/2010/main" val="1534857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CCEC1E-D3D2-743C-8B0C-A29CDAD32BD6}"/>
              </a:ext>
            </a:extLst>
          </p:cNvPr>
          <p:cNvSpPr>
            <a:spLocks noGrp="1"/>
          </p:cNvSpPr>
          <p:nvPr>
            <p:ph type="title"/>
          </p:nvPr>
        </p:nvSpPr>
        <p:spPr/>
        <p:txBody>
          <a:bodyPr/>
          <a:lstStyle/>
          <a:p>
            <a:pPr algn="ctr"/>
            <a:r>
              <a:rPr lang="da-DK" dirty="0"/>
              <a:t>Dilemma‑Diskussionen in Gruppen</a:t>
            </a:r>
          </a:p>
        </p:txBody>
      </p:sp>
      <p:sp>
        <p:nvSpPr>
          <p:cNvPr id="3" name="Pladsholder til indhold 2">
            <a:extLst>
              <a:ext uri="{FF2B5EF4-FFF2-40B4-BE49-F238E27FC236}">
                <a16:creationId xmlns:a16="http://schemas.microsoft.com/office/drawing/2014/main" id="{E3D6355C-1F90-2E79-3844-D21CD3380E1E}"/>
              </a:ext>
            </a:extLst>
          </p:cNvPr>
          <p:cNvSpPr>
            <a:spLocks noGrp="1"/>
          </p:cNvSpPr>
          <p:nvPr>
            <p:ph sz="half" idx="1"/>
          </p:nvPr>
        </p:nvSpPr>
        <p:spPr/>
        <p:txBody>
          <a:bodyPr>
            <a:normAutofit fontScale="70000" lnSpcReduction="20000"/>
          </a:bodyPr>
          <a:lstStyle/>
          <a:p>
            <a:pPr marL="0" indent="0">
              <a:buNone/>
            </a:pPr>
            <a:r>
              <a:rPr lang="de-DE" b="1" dirty="0"/>
              <a:t>3. Ethik vs. Profit</a:t>
            </a:r>
            <a:br>
              <a:rPr lang="de-DE" b="1" dirty="0"/>
            </a:br>
            <a:endParaRPr lang="de-DE" b="1" dirty="0"/>
          </a:p>
          <a:p>
            <a:pPr marL="0" indent="0">
              <a:buNone/>
            </a:pPr>
            <a:r>
              <a:rPr lang="de-DE" b="1" dirty="0"/>
              <a:t>Fall: </a:t>
            </a:r>
            <a:r>
              <a:rPr lang="de-DE" dirty="0"/>
              <a:t>Ein Unternehmen steht vor der Möglichkeit, einen lukrativen Vertrag mit einem Lieferanten in einem Land abzuschließen, das eine fragwürdige Menschenrechtsbilanz aufweist. Der Vertrag würde die wirtschaftlichen Ergebnisse des Unternehmens deutlich verbessern, würde jedoch auch bedeuten, mit einem Partner zusammenzuarbeiten, der möglicherweise Arbeitskräfte ausbeutet oder andere Menschenrechtsverletzungen begeht.</a:t>
            </a:r>
          </a:p>
          <a:p>
            <a:pPr marL="0" indent="0">
              <a:buNone/>
            </a:pPr>
            <a:r>
              <a:rPr lang="de-DE" b="1" dirty="0"/>
              <a:t>Dilemma: </a:t>
            </a:r>
            <a:r>
              <a:rPr lang="de-DE" dirty="0"/>
              <a:t>Soll das Unternehmen den Vertrag annehmen und den Profit priorisieren, oder sollte es die Vereinbarung ablehnen, um nicht mit unethischen Praktiken in Verbindung gebracht zu werden?</a:t>
            </a:r>
          </a:p>
          <a:p>
            <a:endParaRPr lang="da-DK" dirty="0"/>
          </a:p>
        </p:txBody>
      </p:sp>
      <p:sp>
        <p:nvSpPr>
          <p:cNvPr id="4" name="Pladsholder til indhold 3">
            <a:extLst>
              <a:ext uri="{FF2B5EF4-FFF2-40B4-BE49-F238E27FC236}">
                <a16:creationId xmlns:a16="http://schemas.microsoft.com/office/drawing/2014/main" id="{57FF0880-80C5-9C91-1E96-7A78D467B69C}"/>
              </a:ext>
            </a:extLst>
          </p:cNvPr>
          <p:cNvSpPr>
            <a:spLocks noGrp="1"/>
          </p:cNvSpPr>
          <p:nvPr>
            <p:ph sz="half" idx="2"/>
          </p:nvPr>
        </p:nvSpPr>
        <p:spPr/>
        <p:txBody>
          <a:bodyPr>
            <a:normAutofit fontScale="70000" lnSpcReduction="20000"/>
          </a:bodyPr>
          <a:lstStyle/>
          <a:p>
            <a:pPr marL="0" indent="0">
              <a:buNone/>
            </a:pPr>
            <a:r>
              <a:rPr lang="de-DE" b="1" dirty="0"/>
              <a:t>4. Greenwashing vs. echte Verbesserungen</a:t>
            </a:r>
            <a:br>
              <a:rPr lang="de-DE" b="1" dirty="0"/>
            </a:br>
            <a:endParaRPr lang="de-DE" b="1" dirty="0"/>
          </a:p>
          <a:p>
            <a:pPr marL="0" indent="0">
              <a:buNone/>
            </a:pPr>
            <a:r>
              <a:rPr lang="de-DE" b="1" dirty="0"/>
              <a:t>Fall: </a:t>
            </a:r>
            <a:r>
              <a:rPr lang="de-DE" dirty="0"/>
              <a:t>Ein Unternehmen erwägt, eine große PR‑Kampagne zu starten, die seine nachhaltigen Initiativen hervorhebt, obwohl diese nur einen kleinen Teil der gesamten Unternehmensaktivitäten ausmachen. Kritische Stakeholder könnten dies als Greenwashing wahrnehmen, da der Großteil der Unternehmenspraxis weiterhin weit von echter Nachhaltigkeit entfernt ist.</a:t>
            </a:r>
          </a:p>
          <a:p>
            <a:pPr marL="0" indent="0">
              <a:buNone/>
            </a:pPr>
            <a:r>
              <a:rPr lang="de-DE" b="1" dirty="0"/>
              <a:t>Dilemma: </a:t>
            </a:r>
            <a:r>
              <a:rPr lang="de-DE" dirty="0"/>
              <a:t>Soll das Unternehmen seine nachhaltigen Initiativen bewerben, um sein Image zu verbessern und ESG‑Investoren anzuziehen – auch wenn dies als oberflächliches Greenwashing interpretiert werden könnte?</a:t>
            </a:r>
          </a:p>
          <a:p>
            <a:endParaRPr lang="da-DK" dirty="0"/>
          </a:p>
        </p:txBody>
      </p:sp>
      <p:pic>
        <p:nvPicPr>
          <p:cNvPr id="5" name="Pladsholder til indhold 4" descr="Et billede, der indeholder logo, Grafik, Font/skrifttype, symbol&#10;&#10;Automatisk genereret beskrivelse">
            <a:extLst>
              <a:ext uri="{FF2B5EF4-FFF2-40B4-BE49-F238E27FC236}">
                <a16:creationId xmlns:a16="http://schemas.microsoft.com/office/drawing/2014/main" id="{617B49D1-06B4-1899-9638-25F7C4696942}"/>
              </a:ext>
            </a:extLst>
          </p:cNvPr>
          <p:cNvPicPr>
            <a:picLocks noChangeAspect="1"/>
          </p:cNvPicPr>
          <p:nvPr/>
        </p:nvPicPr>
        <p:blipFill>
          <a:blip r:embed="rId2"/>
          <a:stretch>
            <a:fillRect/>
          </a:stretch>
        </p:blipFill>
        <p:spPr>
          <a:xfrm>
            <a:off x="0" y="5907881"/>
            <a:ext cx="950119" cy="950119"/>
          </a:xfrm>
          <a:prstGeom prst="rect">
            <a:avLst/>
          </a:prstGeom>
          <a:noFill/>
        </p:spPr>
      </p:pic>
    </p:spTree>
    <p:extLst>
      <p:ext uri="{BB962C8B-B14F-4D97-AF65-F5344CB8AC3E}">
        <p14:creationId xmlns:p14="http://schemas.microsoft.com/office/powerpoint/2010/main" val="1853432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5A1E23-9596-BFAC-E11C-196623E734EF}"/>
              </a:ext>
            </a:extLst>
          </p:cNvPr>
          <p:cNvSpPr>
            <a:spLocks noGrp="1"/>
          </p:cNvSpPr>
          <p:nvPr>
            <p:ph type="title"/>
          </p:nvPr>
        </p:nvSpPr>
        <p:spPr/>
        <p:txBody>
          <a:bodyPr/>
          <a:lstStyle/>
          <a:p>
            <a:pPr algn="ctr"/>
            <a:r>
              <a:rPr lang="da-DK" dirty="0"/>
              <a:t>Dilemma‑Diskussionen in Gruppen</a:t>
            </a:r>
          </a:p>
        </p:txBody>
      </p:sp>
      <p:sp>
        <p:nvSpPr>
          <p:cNvPr id="3" name="Pladsholder til indhold 2">
            <a:extLst>
              <a:ext uri="{FF2B5EF4-FFF2-40B4-BE49-F238E27FC236}">
                <a16:creationId xmlns:a16="http://schemas.microsoft.com/office/drawing/2014/main" id="{67100DA8-A985-CF86-94EA-B66DC33E16A7}"/>
              </a:ext>
            </a:extLst>
          </p:cNvPr>
          <p:cNvSpPr>
            <a:spLocks noGrp="1"/>
          </p:cNvSpPr>
          <p:nvPr>
            <p:ph sz="half" idx="1"/>
          </p:nvPr>
        </p:nvSpPr>
        <p:spPr>
          <a:xfrm>
            <a:off x="838200" y="1825625"/>
            <a:ext cx="5181600" cy="2126443"/>
          </a:xfrm>
        </p:spPr>
        <p:txBody>
          <a:bodyPr>
            <a:normAutofit fontScale="25000" lnSpcReduction="20000"/>
          </a:bodyPr>
          <a:lstStyle/>
          <a:p>
            <a:pPr marL="0" indent="0">
              <a:lnSpc>
                <a:spcPct val="120000"/>
              </a:lnSpc>
              <a:buNone/>
            </a:pPr>
            <a:r>
              <a:rPr lang="de-DE" sz="6400" b="1" dirty="0"/>
              <a:t>5. Kurzfristige Gewinne vs. langfristige Nachhaltigkeit</a:t>
            </a:r>
            <a:br>
              <a:rPr lang="de-DE" sz="6400" b="1" dirty="0"/>
            </a:br>
            <a:endParaRPr lang="de-DE" sz="6400" b="1" dirty="0"/>
          </a:p>
          <a:p>
            <a:pPr marL="0" indent="0">
              <a:lnSpc>
                <a:spcPct val="120000"/>
              </a:lnSpc>
              <a:buNone/>
            </a:pPr>
            <a:r>
              <a:rPr lang="de-DE" sz="6400" b="1" dirty="0"/>
              <a:t>Fall: </a:t>
            </a:r>
            <a:r>
              <a:rPr lang="de-DE" sz="6400" dirty="0"/>
              <a:t>Ein Unternehmen steht vor der Entscheidung, entweder in eine neue Technologie zu investieren, die langfristig seine CO₂‑Emissionen reduzieren würde, oder seine derzeitige, weniger nachhaltige, aber profitablere Praxis fortzuführen, um kurzfristige wirtschaftliche Gewinne zu erzielen.</a:t>
            </a:r>
          </a:p>
          <a:p>
            <a:pPr marL="0" indent="0">
              <a:lnSpc>
                <a:spcPct val="120000"/>
              </a:lnSpc>
              <a:buNone/>
            </a:pPr>
            <a:r>
              <a:rPr lang="de-DE" sz="6400" b="1" dirty="0"/>
              <a:t>Dilemma: </a:t>
            </a:r>
            <a:r>
              <a:rPr lang="de-DE" sz="6400" dirty="0"/>
              <a:t>Soll das Unternehmen den wirtschaftlich sicheren Weg wählen und seine aktuelle Praxis beibehalten, oder sollte es in die neue Technologie investieren – auch wenn dies kurzfristige Gewinne schmälert und finanzielle Unsicherheit mit sich bringt?</a:t>
            </a:r>
          </a:p>
          <a:p>
            <a:endParaRPr lang="da-DK" dirty="0"/>
          </a:p>
        </p:txBody>
      </p:sp>
      <p:sp>
        <p:nvSpPr>
          <p:cNvPr id="4" name="Pladsholder til indhold 3">
            <a:extLst>
              <a:ext uri="{FF2B5EF4-FFF2-40B4-BE49-F238E27FC236}">
                <a16:creationId xmlns:a16="http://schemas.microsoft.com/office/drawing/2014/main" id="{7F13F17B-8917-F314-DEBD-155407E298EC}"/>
              </a:ext>
            </a:extLst>
          </p:cNvPr>
          <p:cNvSpPr>
            <a:spLocks noGrp="1"/>
          </p:cNvSpPr>
          <p:nvPr>
            <p:ph sz="half" idx="2"/>
          </p:nvPr>
        </p:nvSpPr>
        <p:spPr>
          <a:xfrm>
            <a:off x="6172200" y="1825625"/>
            <a:ext cx="5181600" cy="3296565"/>
          </a:xfrm>
        </p:spPr>
        <p:txBody>
          <a:bodyPr>
            <a:noAutofit/>
          </a:bodyPr>
          <a:lstStyle/>
          <a:p>
            <a:pPr marL="0" indent="0">
              <a:buNone/>
            </a:pPr>
            <a:r>
              <a:rPr lang="de-DE" sz="1600" b="1" dirty="0"/>
              <a:t>6. Öffentliche Transparenz vs. Geschäftsgeheimnisse</a:t>
            </a:r>
            <a:br>
              <a:rPr lang="de-DE" sz="1600" b="1" dirty="0"/>
            </a:br>
            <a:endParaRPr lang="de-DE" sz="1600" b="1" dirty="0"/>
          </a:p>
          <a:p>
            <a:pPr marL="0" indent="0">
              <a:buNone/>
            </a:pPr>
            <a:r>
              <a:rPr lang="de-DE" sz="1600" b="1" dirty="0"/>
              <a:t>Fall: </a:t>
            </a:r>
            <a:r>
              <a:rPr lang="de-DE" sz="1600" dirty="0"/>
              <a:t>Ein Unternehmen in der Pharmaindustrie hat einen neuen Impfstoff entwickelt, der Millionen von Leben retten kann. Der Produktionsprozess beinhaltet jedoch die Nutzung seltener Rohstoffe und patentierter Technologien, die das Unternehmen aus Wettbewerbsgründen schützen möchte. Öffentliche Interessengruppen fordern vollständige Transparenz über den Herstellungsprozess, um sicherzustellen, dass dieser ethisch und ökologisch verantwortungsvoll ist.</a:t>
            </a:r>
          </a:p>
          <a:p>
            <a:pPr marL="0" indent="0">
              <a:buNone/>
            </a:pPr>
            <a:r>
              <a:rPr lang="de-DE" sz="1600" b="1" dirty="0"/>
              <a:t>Dilemma: </a:t>
            </a:r>
            <a:r>
              <a:rPr lang="de-DE" sz="1600" dirty="0"/>
              <a:t>Soll das Unternehmen alle Details seines Produktionsprozesses offenlegen – auch wenn dies seine Wettbewerbsfähigkeit und den Patentschutz gefährden könnte – oder sollte es seine Geschäftsgeheimnisse schützen, selbst wenn dies Misstrauen und Kritik in der Öffentlichkeit auslösen kann?</a:t>
            </a:r>
          </a:p>
        </p:txBody>
      </p:sp>
      <p:pic>
        <p:nvPicPr>
          <p:cNvPr id="5" name="Pladsholder til indhold 4" descr="Et billede, der indeholder logo, Grafik, Font/skrifttype, symbol&#10;&#10;Automatisk genereret beskrivelse">
            <a:extLst>
              <a:ext uri="{FF2B5EF4-FFF2-40B4-BE49-F238E27FC236}">
                <a16:creationId xmlns:a16="http://schemas.microsoft.com/office/drawing/2014/main" id="{DE45C591-D7F1-02C3-EF68-4EB3B1344474}"/>
              </a:ext>
            </a:extLst>
          </p:cNvPr>
          <p:cNvPicPr>
            <a:picLocks noChangeAspect="1"/>
          </p:cNvPicPr>
          <p:nvPr/>
        </p:nvPicPr>
        <p:blipFill>
          <a:blip r:embed="rId2"/>
          <a:stretch>
            <a:fillRect/>
          </a:stretch>
        </p:blipFill>
        <p:spPr>
          <a:xfrm>
            <a:off x="0" y="5907881"/>
            <a:ext cx="950119" cy="950119"/>
          </a:xfrm>
          <a:prstGeom prst="rect">
            <a:avLst/>
          </a:prstGeom>
          <a:noFill/>
        </p:spPr>
      </p:pic>
    </p:spTree>
    <p:extLst>
      <p:ext uri="{BB962C8B-B14F-4D97-AF65-F5344CB8AC3E}">
        <p14:creationId xmlns:p14="http://schemas.microsoft.com/office/powerpoint/2010/main" val="26166171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1E370A89F2B89042B49C1FC1D0915ED3" ma:contentTypeVersion="8" ma:contentTypeDescription="Opret et nyt dokument." ma:contentTypeScope="" ma:versionID="5cc38a9f5f41556fff383bdd6014fb16">
  <xsd:schema xmlns:xsd="http://www.w3.org/2001/XMLSchema" xmlns:xs="http://www.w3.org/2001/XMLSchema" xmlns:p="http://schemas.microsoft.com/office/2006/metadata/properties" xmlns:ns2="70b918d6-aa20-4bcd-817c-afce57fa5c7e" targetNamespace="http://schemas.microsoft.com/office/2006/metadata/properties" ma:root="true" ma:fieldsID="232694e4e42f25b07fe550f3ca50f996" ns2:_="">
    <xsd:import namespace="70b918d6-aa20-4bcd-817c-afce57fa5c7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b918d6-aa20-4bcd-817c-afce57fa5c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A785E2-22A7-46D1-8809-F29E6ED817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b918d6-aa20-4bcd-817c-afce57fa5c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73095D3-2B45-4AF0-AFBD-E1E917D963C9}">
  <ds:schemaRefs>
    <ds:schemaRef ds:uri="http://schemas.microsoft.com/office/2006/metadata/properties"/>
    <ds:schemaRef ds:uri="http://schemas.microsoft.com/office/infopath/2007/PartnerControls"/>
    <ds:schemaRef ds:uri="http://schemas.microsoft.com/sharepoint/v3"/>
    <ds:schemaRef ds:uri="aaba4780-8e84-4b3c-81c7-e6783f82bdce"/>
    <ds:schemaRef ds:uri="9381585e-14ea-4298-90ea-fb73008c824e"/>
    <ds:schemaRef ds:uri="f98be5f7-c26b-40b1-8165-6f48d908995f"/>
    <ds:schemaRef ds:uri="66bd60ff-9289-488e-8b38-68681f307e9f"/>
  </ds:schemaRefs>
</ds:datastoreItem>
</file>

<file path=customXml/itemProps3.xml><?xml version="1.0" encoding="utf-8"?>
<ds:datastoreItem xmlns:ds="http://schemas.openxmlformats.org/officeDocument/2006/customXml" ds:itemID="{1B996260-8AE4-4868-A7BD-ADBFF02BF4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68</TotalTime>
  <Words>709</Words>
  <Application>Microsoft Office PowerPoint</Application>
  <PresentationFormat>Widescreen</PresentationFormat>
  <Paragraphs>34</Paragraphs>
  <Slides>5</Slides>
  <Notes>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5</vt:i4>
      </vt:variant>
    </vt:vector>
  </HeadingPairs>
  <TitlesOfParts>
    <vt:vector size="9" baseType="lpstr">
      <vt:lpstr>Aptos</vt:lpstr>
      <vt:lpstr>Aptos Display</vt:lpstr>
      <vt:lpstr>Arial</vt:lpstr>
      <vt:lpstr>Office Theme</vt:lpstr>
      <vt:lpstr>Einführung in ESG und die ESG‑Berichterstattung 49990</vt:lpstr>
      <vt:lpstr>Dilemma‑Diskussionen in Gruppen</vt:lpstr>
      <vt:lpstr>Dilemma‑Diskussionen in Gruppen</vt:lpstr>
      <vt:lpstr>Dilemma‑Diskussionen in Gruppen</vt:lpstr>
      <vt:lpstr>Dilemma‑Diskussionen in Gruppen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Mads Gorm Larsen - MGLA</dc:creator>
  <cp:lastModifiedBy>Camilla Hyldahl Grøn</cp:lastModifiedBy>
  <cp:revision>6</cp:revision>
  <dcterms:created xsi:type="dcterms:W3CDTF">2024-11-05T12:07:18Z</dcterms:created>
  <dcterms:modified xsi:type="dcterms:W3CDTF">2026-04-15T07:49:46Z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0x0101001E370A89F2B89042B49C1FC1D0915ED3</vt:lpwstr>
  </property>
</Properties>
</file>