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68" r:id="rId5"/>
    <p:sldId id="5393" r:id="rId6"/>
    <p:sldId id="5401" r:id="rId7"/>
    <p:sldId id="5402" r:id="rId8"/>
    <p:sldId id="5403" r:id="rId9"/>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178BC-5FDE-4C82-9EEA-F6ABD3A32D88}" v="5" dt="2026-04-15T07:51:38.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94641"/>
  </p:normalViewPr>
  <p:slideViewPr>
    <p:cSldViewPr snapToGrid="0">
      <p:cViewPr varScale="1">
        <p:scale>
          <a:sx n="62" d="100"/>
          <a:sy n="62" d="100"/>
        </p:scale>
        <p:origin x="808" y="268"/>
      </p:cViewPr>
      <p:guideLst/>
    </p:cSldViewPr>
  </p:slideViewPr>
  <p:notesTextViewPr>
    <p:cViewPr>
      <p:scale>
        <a:sx n="1" d="1"/>
        <a:sy n="1" d="1"/>
      </p:scale>
      <p:origin x="0" y="0"/>
    </p:cViewPr>
  </p:notesTextViewPr>
  <p:notesViewPr>
    <p:cSldViewPr snapToGrid="0">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undo custSel modSld">
      <pc:chgData name="Camilla Hyldahl Grøn" userId="a4ea85f2-bdd2-4d4a-855b-19ebe7fc7cda" providerId="ADAL" clId="{A57A787F-CB6B-42AB-B5C7-FE5EBB6E79DE}" dt="2026-04-15T07:51:43.268" v="11" actId="1076"/>
      <pc:docMkLst>
        <pc:docMk/>
      </pc:docMkLst>
      <pc:sldChg chg="addSp modSp mod">
        <pc:chgData name="Camilla Hyldahl Grøn" userId="a4ea85f2-bdd2-4d4a-855b-19ebe7fc7cda" providerId="ADAL" clId="{A57A787F-CB6B-42AB-B5C7-FE5EBB6E79DE}" dt="2026-04-15T07:51:00.258" v="1" actId="1076"/>
        <pc:sldMkLst>
          <pc:docMk/>
          <pc:sldMk cId="912933836" sldId="268"/>
        </pc:sldMkLst>
        <pc:spChg chg="add mod">
          <ac:chgData name="Camilla Hyldahl Grøn" userId="a4ea85f2-bdd2-4d4a-855b-19ebe7fc7cda" providerId="ADAL" clId="{A57A787F-CB6B-42AB-B5C7-FE5EBB6E79DE}" dt="2026-04-15T07:51:00.258" v="1" actId="1076"/>
          <ac:spMkLst>
            <pc:docMk/>
            <pc:sldMk cId="912933836" sldId="268"/>
            <ac:spMk id="2" creationId="{71C9CD93-7D55-02C4-04F0-6965005FE87F}"/>
          </ac:spMkLst>
        </pc:spChg>
      </pc:sldChg>
      <pc:sldChg chg="addSp modSp mod">
        <pc:chgData name="Camilla Hyldahl Grøn" userId="a4ea85f2-bdd2-4d4a-855b-19ebe7fc7cda" providerId="ADAL" clId="{A57A787F-CB6B-42AB-B5C7-FE5EBB6E79DE}" dt="2026-04-15T07:51:14.107" v="5" actId="1076"/>
        <pc:sldMkLst>
          <pc:docMk/>
          <pc:sldMk cId="3734317129" sldId="5393"/>
        </pc:sldMkLst>
        <pc:spChg chg="add mod">
          <ac:chgData name="Camilla Hyldahl Grøn" userId="a4ea85f2-bdd2-4d4a-855b-19ebe7fc7cda" providerId="ADAL" clId="{A57A787F-CB6B-42AB-B5C7-FE5EBB6E79DE}" dt="2026-04-15T07:51:14.107" v="5" actId="1076"/>
          <ac:spMkLst>
            <pc:docMk/>
            <pc:sldMk cId="3734317129" sldId="5393"/>
            <ac:spMk id="4" creationId="{71C9CD93-7D55-02C4-04F0-6965005FE87F}"/>
          </ac:spMkLst>
        </pc:spChg>
        <pc:picChg chg="mod">
          <ac:chgData name="Camilla Hyldahl Grøn" userId="a4ea85f2-bdd2-4d4a-855b-19ebe7fc7cda" providerId="ADAL" clId="{A57A787F-CB6B-42AB-B5C7-FE5EBB6E79DE}" dt="2026-04-15T07:51:09.423" v="4" actId="1076"/>
          <ac:picMkLst>
            <pc:docMk/>
            <pc:sldMk cId="3734317129" sldId="5393"/>
            <ac:picMk id="5" creationId="{D5265038-D716-B783-04AD-E0B6D92F0BFC}"/>
          </ac:picMkLst>
        </pc:picChg>
      </pc:sldChg>
      <pc:sldChg chg="addSp modSp mod">
        <pc:chgData name="Camilla Hyldahl Grøn" userId="a4ea85f2-bdd2-4d4a-855b-19ebe7fc7cda" providerId="ADAL" clId="{A57A787F-CB6B-42AB-B5C7-FE5EBB6E79DE}" dt="2026-04-15T07:51:27.942" v="7" actId="1076"/>
        <pc:sldMkLst>
          <pc:docMk/>
          <pc:sldMk cId="833409194" sldId="5401"/>
        </pc:sldMkLst>
        <pc:spChg chg="add mod">
          <ac:chgData name="Camilla Hyldahl Grøn" userId="a4ea85f2-bdd2-4d4a-855b-19ebe7fc7cda" providerId="ADAL" clId="{A57A787F-CB6B-42AB-B5C7-FE5EBB6E79DE}" dt="2026-04-15T07:51:27.942" v="7" actId="1076"/>
          <ac:spMkLst>
            <pc:docMk/>
            <pc:sldMk cId="833409194" sldId="5401"/>
            <ac:spMk id="3" creationId="{71C9CD93-7D55-02C4-04F0-6965005FE87F}"/>
          </ac:spMkLst>
        </pc:spChg>
      </pc:sldChg>
      <pc:sldChg chg="addSp modSp mod">
        <pc:chgData name="Camilla Hyldahl Grøn" userId="a4ea85f2-bdd2-4d4a-855b-19ebe7fc7cda" providerId="ADAL" clId="{A57A787F-CB6B-42AB-B5C7-FE5EBB6E79DE}" dt="2026-04-15T07:51:35.354" v="9" actId="1076"/>
        <pc:sldMkLst>
          <pc:docMk/>
          <pc:sldMk cId="985920391" sldId="5402"/>
        </pc:sldMkLst>
        <pc:spChg chg="add mod">
          <ac:chgData name="Camilla Hyldahl Grøn" userId="a4ea85f2-bdd2-4d4a-855b-19ebe7fc7cda" providerId="ADAL" clId="{A57A787F-CB6B-42AB-B5C7-FE5EBB6E79DE}" dt="2026-04-15T07:51:35.354" v="9" actId="1076"/>
          <ac:spMkLst>
            <pc:docMk/>
            <pc:sldMk cId="985920391" sldId="5402"/>
            <ac:spMk id="3" creationId="{71C9CD93-7D55-02C4-04F0-6965005FE87F}"/>
          </ac:spMkLst>
        </pc:spChg>
      </pc:sldChg>
      <pc:sldChg chg="addSp modSp mod">
        <pc:chgData name="Camilla Hyldahl Grøn" userId="a4ea85f2-bdd2-4d4a-855b-19ebe7fc7cda" providerId="ADAL" clId="{A57A787F-CB6B-42AB-B5C7-FE5EBB6E79DE}" dt="2026-04-15T07:51:43.268" v="11" actId="1076"/>
        <pc:sldMkLst>
          <pc:docMk/>
          <pc:sldMk cId="2583496989" sldId="5403"/>
        </pc:sldMkLst>
        <pc:spChg chg="add mod">
          <ac:chgData name="Camilla Hyldahl Grøn" userId="a4ea85f2-bdd2-4d4a-855b-19ebe7fc7cda" providerId="ADAL" clId="{A57A787F-CB6B-42AB-B5C7-FE5EBB6E79DE}" dt="2026-04-15T07:51:43.268" v="11" actId="1076"/>
          <ac:spMkLst>
            <pc:docMk/>
            <pc:sldMk cId="2583496989" sldId="5403"/>
            <ac:spMk id="4" creationId="{71C9CD93-7D55-02C4-04F0-6965005FE87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09A0C3FE-5A82-12CB-FC22-69263FA86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47A260C-7A71-89C5-AE9A-7F80AB910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F5CF4-C3DC-424A-9882-D9B8DC2555F0}" type="datetimeFigureOut">
              <a:rPr lang="da-DK" smtClean="0"/>
              <a:t>15-04-2026</a:t>
            </a:fld>
            <a:endParaRPr lang="da-DK"/>
          </a:p>
        </p:txBody>
      </p:sp>
      <p:sp>
        <p:nvSpPr>
          <p:cNvPr id="4" name="Pladsholder til sidefod 3">
            <a:extLst>
              <a:ext uri="{FF2B5EF4-FFF2-40B4-BE49-F238E27FC236}">
                <a16:creationId xmlns:a16="http://schemas.microsoft.com/office/drawing/2014/main" id="{247801A5-A75C-C123-76AB-DCD89DF49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CBBDE4CA-F25F-C096-40CA-322059900C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05BEE-CB2D-423B-9C8B-6554FF4E01F9}" type="slidenum">
              <a:rPr lang="da-DK" smtClean="0"/>
              <a:t>‹nr.›</a:t>
            </a:fld>
            <a:endParaRPr lang="da-DK"/>
          </a:p>
        </p:txBody>
      </p:sp>
    </p:spTree>
    <p:extLst>
      <p:ext uri="{BB962C8B-B14F-4D97-AF65-F5344CB8AC3E}">
        <p14:creationId xmlns:p14="http://schemas.microsoft.com/office/powerpoint/2010/main" val="360096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B67D-B734-48F5-B1D3-65663C5912F6}" type="datetimeFigureOut">
              <a:rPr lang="da-DK" smtClean="0"/>
              <a:t>15-04-2026</a:t>
            </a:fld>
            <a:endParaRPr lang="da-DK"/>
          </a:p>
        </p:txBody>
      </p:sp>
      <p:sp>
        <p:nvSpPr>
          <p:cNvPr id="4" name="Pladsholder til slidebillede 3"/>
          <p:cNvSpPr>
            <a:spLocks noGrp="1" noRot="1" noChangeAspect="1"/>
          </p:cNvSpPr>
          <p:nvPr>
            <p:ph type="sldImg" idx="2"/>
          </p:nvPr>
        </p:nvSpPr>
        <p:spPr>
          <a:xfrm>
            <a:off x="591208" y="1040524"/>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360C1-A5D4-48F4-9A18-E99F2F039D90}" type="slidenum">
              <a:rPr lang="da-DK" smtClean="0"/>
              <a:t>‹nr.›</a:t>
            </a:fld>
            <a:endParaRPr lang="da-DK"/>
          </a:p>
        </p:txBody>
      </p:sp>
    </p:spTree>
    <p:extLst>
      <p:ext uri="{BB962C8B-B14F-4D97-AF65-F5344CB8AC3E}">
        <p14:creationId xmlns:p14="http://schemas.microsoft.com/office/powerpoint/2010/main" val="405715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6A80C7-ACED-DCAA-CB5C-9219DDD1C58D}"/>
              </a:ext>
            </a:extLst>
          </p:cNvPr>
          <p:cNvSpPr>
            <a:spLocks noGrp="1"/>
          </p:cNvSpPr>
          <p:nvPr>
            <p:ph type="title"/>
          </p:nvPr>
        </p:nvSpPr>
        <p:spPr>
          <a:xfrm>
            <a:off x="838200" y="365125"/>
            <a:ext cx="10515600" cy="1325563"/>
          </a:xfrm>
        </p:spPr>
        <p:txBody>
          <a:bodyPr anchor="ctr">
            <a:normAutofit/>
          </a:bodyPr>
          <a:lstStyle/>
          <a:p>
            <a:pPr algn="ctr"/>
            <a:r>
              <a:rPr lang="de-DE" dirty="0"/>
              <a:t>Die ESG‑Berichterstattung des Unternehmens</a:t>
            </a:r>
            <a:endParaRPr lang="da-DK" dirty="0"/>
          </a:p>
        </p:txBody>
      </p:sp>
      <p:pic>
        <p:nvPicPr>
          <p:cNvPr id="3" name="Picture 4" descr="Grønne og tørrede arealer">
            <a:extLst>
              <a:ext uri="{FF2B5EF4-FFF2-40B4-BE49-F238E27FC236}">
                <a16:creationId xmlns:a16="http://schemas.microsoft.com/office/drawing/2014/main" id="{E8B1D30A-16BD-9E48-7338-34996D72E32B}"/>
              </a:ext>
            </a:extLst>
          </p:cNvPr>
          <p:cNvPicPr>
            <a:picLocks noChangeAspect="1"/>
          </p:cNvPicPr>
          <p:nvPr/>
        </p:nvPicPr>
        <p:blipFill>
          <a:blip r:embed="rId2"/>
          <a:srcRect l="17394" r="24853" b="2"/>
          <a:stretch/>
        </p:blipFill>
        <p:spPr>
          <a:xfrm>
            <a:off x="838200" y="1825625"/>
            <a:ext cx="5181600" cy="4351338"/>
          </a:xfrm>
          <a:prstGeom prst="rect">
            <a:avLst/>
          </a:prstGeom>
          <a:noFill/>
          <a:effectLst>
            <a:outerShdw blurRad="127000" dist="50800" dir="10800000" sx="99000" sy="99000" algn="r" rotWithShape="0">
              <a:prstClr val="black">
                <a:alpha val="40000"/>
              </a:prstClr>
            </a:outerShdw>
          </a:effectLst>
        </p:spPr>
      </p:pic>
      <p:sp>
        <p:nvSpPr>
          <p:cNvPr id="6" name="Undertitel 5">
            <a:extLst>
              <a:ext uri="{FF2B5EF4-FFF2-40B4-BE49-F238E27FC236}">
                <a16:creationId xmlns:a16="http://schemas.microsoft.com/office/drawing/2014/main" id="{54FC964D-48BC-30EA-E828-E27BB8BAC453}"/>
              </a:ext>
            </a:extLst>
          </p:cNvPr>
          <p:cNvSpPr>
            <a:spLocks noGrp="1"/>
          </p:cNvSpPr>
          <p:nvPr>
            <p:ph sz="half" idx="2"/>
          </p:nvPr>
        </p:nvSpPr>
        <p:spPr>
          <a:xfrm>
            <a:off x="6172200" y="1825625"/>
            <a:ext cx="5181600" cy="4351338"/>
          </a:xfrm>
        </p:spPr>
        <p:txBody>
          <a:bodyPr>
            <a:normAutofit/>
          </a:bodyPr>
          <a:lstStyle/>
          <a:p>
            <a:pPr marL="0" indent="0">
              <a:buNone/>
            </a:pPr>
            <a:r>
              <a:rPr lang="de-DE" dirty="0"/>
              <a:t>Teilmodul des oben genannten Kurses.</a:t>
            </a:r>
          </a:p>
          <a:p>
            <a:pPr marL="0" indent="0">
              <a:buNone/>
            </a:pPr>
            <a:br>
              <a:rPr lang="de-DE" dirty="0"/>
            </a:br>
            <a:r>
              <a:rPr lang="de-DE" b="1" dirty="0"/>
              <a:t>Thema: </a:t>
            </a:r>
            <a:r>
              <a:rPr lang="de-DE" dirty="0"/>
              <a:t>Beratungsüberlegungen im Zusammenhang mit der Erstellung der ESG‑Berichterstattung für ein Unternehmen.</a:t>
            </a:r>
            <a:endParaRPr lang="da-DK" dirty="0"/>
          </a:p>
          <a:p>
            <a:pPr marL="0" indent="0">
              <a:buNone/>
            </a:pPr>
            <a:endParaRPr lang="da-DK" dirty="0"/>
          </a:p>
          <a:p>
            <a:pPr marL="0" indent="0">
              <a:buNone/>
            </a:pPr>
            <a:endParaRPr lang="da-DK" dirty="0"/>
          </a:p>
        </p:txBody>
      </p:sp>
      <p:sp>
        <p:nvSpPr>
          <p:cNvPr id="2" name="Tekstfelt 2">
            <a:extLst>
              <a:ext uri="{FF2B5EF4-FFF2-40B4-BE49-F238E27FC236}">
                <a16:creationId xmlns:a16="http://schemas.microsoft.com/office/drawing/2014/main" id="{71C9CD93-7D55-02C4-04F0-6965005FE87F}"/>
              </a:ext>
            </a:extLst>
          </p:cNvPr>
          <p:cNvSpPr txBox="1"/>
          <p:nvPr/>
        </p:nvSpPr>
        <p:spPr>
          <a:xfrm>
            <a:off x="963276" y="6308209"/>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Quelle: Das Bild wurde mit Hilfe von KI erstellt.</a:t>
            </a:r>
            <a:endParaRPr lang="da-DK" dirty="0"/>
          </a:p>
        </p:txBody>
      </p:sp>
    </p:spTree>
    <p:extLst>
      <p:ext uri="{BB962C8B-B14F-4D97-AF65-F5344CB8AC3E}">
        <p14:creationId xmlns:p14="http://schemas.microsoft.com/office/powerpoint/2010/main" val="912933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E05E0E-D9EB-8894-5D3F-DE446DA3561D}"/>
              </a:ext>
            </a:extLst>
          </p:cNvPr>
          <p:cNvSpPr>
            <a:spLocks noGrp="1"/>
          </p:cNvSpPr>
          <p:nvPr>
            <p:ph type="title"/>
          </p:nvPr>
        </p:nvSpPr>
        <p:spPr>
          <a:xfrm>
            <a:off x="426204" y="357376"/>
            <a:ext cx="6159259" cy="928983"/>
          </a:xfrm>
        </p:spPr>
        <p:txBody>
          <a:bodyPr>
            <a:normAutofit fontScale="90000"/>
          </a:bodyPr>
          <a:lstStyle/>
          <a:p>
            <a:pPr algn="ctr"/>
            <a:r>
              <a:rPr lang="da-DK" sz="4000" dirty="0"/>
              <a:t>ESG‑</a:t>
            </a:r>
            <a:r>
              <a:rPr lang="da-DK" sz="4000" dirty="0" err="1"/>
              <a:t>Berater</a:t>
            </a:r>
            <a:r>
              <a:rPr lang="da-DK" sz="4000" dirty="0"/>
              <a:t> – </a:t>
            </a:r>
            <a:r>
              <a:rPr lang="da-DK" sz="4000" dirty="0" err="1"/>
              <a:t>Gruppenarbeit</a:t>
            </a:r>
            <a:br>
              <a:rPr lang="da-DK" sz="4100" dirty="0"/>
            </a:br>
            <a:endParaRPr lang="da-DK" sz="4100" dirty="0"/>
          </a:p>
        </p:txBody>
      </p:sp>
      <p:sp>
        <p:nvSpPr>
          <p:cNvPr id="3" name="Pladsholder til indhold 2">
            <a:extLst>
              <a:ext uri="{FF2B5EF4-FFF2-40B4-BE49-F238E27FC236}">
                <a16:creationId xmlns:a16="http://schemas.microsoft.com/office/drawing/2014/main" id="{9D71709F-6F52-1054-E803-E560F3891C7A}"/>
              </a:ext>
            </a:extLst>
          </p:cNvPr>
          <p:cNvSpPr>
            <a:spLocks noGrp="1"/>
          </p:cNvSpPr>
          <p:nvPr>
            <p:ph idx="1"/>
          </p:nvPr>
        </p:nvSpPr>
        <p:spPr>
          <a:xfrm>
            <a:off x="838200" y="1635071"/>
            <a:ext cx="4619621" cy="3921071"/>
          </a:xfrm>
        </p:spPr>
        <p:txBody>
          <a:bodyPr>
            <a:normAutofit/>
          </a:bodyPr>
          <a:lstStyle/>
          <a:p>
            <a:pPr marL="0" indent="0">
              <a:buNone/>
            </a:pPr>
            <a:r>
              <a:rPr lang="de-DE" sz="1800" dirty="0"/>
              <a:t>Ihr seid ein Team privater ESG‑Berater mit einem eigenen Unternehmen (ESG Consulting), das von einem IT‑Unternehmen (Witek) beauftragt wurde, dessen ersten ESG‑Bericht zu erstellen. Das Unternehmen möchte sein Nachhaltigkeitsprofil stärken und über relevante ESG‑Themen in seinem ESG‑Bericht berichten.</a:t>
            </a:r>
          </a:p>
          <a:p>
            <a:pPr marL="0" indent="0">
              <a:buNone/>
            </a:pPr>
            <a:endParaRPr lang="de-DE" sz="1800" dirty="0"/>
          </a:p>
          <a:p>
            <a:pPr marL="0" indent="0">
              <a:buNone/>
            </a:pPr>
            <a:r>
              <a:rPr lang="de-DE" sz="1800" dirty="0"/>
              <a:t>Ihr sollt den gesamten Prozess von Anfang bis Ende planen und beschreiben – von den ersten Gesprächen mit der Geschäftsführung bis zur abschließenden Präsentation des Berichts.</a:t>
            </a:r>
          </a:p>
          <a:p>
            <a:pPr marL="0" indent="0">
              <a:buNone/>
            </a:pPr>
            <a:endParaRPr lang="da-DK" sz="1700" dirty="0"/>
          </a:p>
          <a:p>
            <a:pPr marL="0" indent="0">
              <a:buNone/>
            </a:pPr>
            <a:endParaRPr lang="da-DK" sz="1700" dirty="0"/>
          </a:p>
          <a:p>
            <a:endParaRPr lang="da-DK" sz="1700" dirty="0"/>
          </a:p>
        </p:txBody>
      </p:sp>
      <p:pic>
        <p:nvPicPr>
          <p:cNvPr id="5" name="Billede 4" descr="Et billede, der indeholder person, Ansigt, smil, tøj&#10;&#10;Automatisk genereret beskrivelse">
            <a:extLst>
              <a:ext uri="{FF2B5EF4-FFF2-40B4-BE49-F238E27FC236}">
                <a16:creationId xmlns:a16="http://schemas.microsoft.com/office/drawing/2014/main" id="{D5265038-D716-B783-04AD-E0B6D92F0BFC}"/>
              </a:ext>
            </a:extLst>
          </p:cNvPr>
          <p:cNvPicPr>
            <a:picLocks noChangeAspect="1"/>
          </p:cNvPicPr>
          <p:nvPr/>
        </p:nvPicPr>
        <p:blipFill>
          <a:blip r:embed="rId2"/>
          <a:srcRect l="5240" r="7814"/>
          <a:stretch/>
        </p:blipFill>
        <p:spPr>
          <a:xfrm>
            <a:off x="6229215" y="-673947"/>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kstfelt 2">
            <a:extLst>
              <a:ext uri="{FF2B5EF4-FFF2-40B4-BE49-F238E27FC236}">
                <a16:creationId xmlns:a16="http://schemas.microsoft.com/office/drawing/2014/main" id="{71C9CD93-7D55-02C4-04F0-6965005FE87F}"/>
              </a:ext>
            </a:extLst>
          </p:cNvPr>
          <p:cNvSpPr txBox="1"/>
          <p:nvPr/>
        </p:nvSpPr>
        <p:spPr>
          <a:xfrm>
            <a:off x="3182145" y="6315958"/>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Quelle: Das Bild wurde mit Hilfe von KI erstellt.</a:t>
            </a:r>
            <a:endParaRPr lang="da-DK" dirty="0"/>
          </a:p>
        </p:txBody>
      </p:sp>
    </p:spTree>
    <p:extLst>
      <p:ext uri="{BB962C8B-B14F-4D97-AF65-F5344CB8AC3E}">
        <p14:creationId xmlns:p14="http://schemas.microsoft.com/office/powerpoint/2010/main" val="3734317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A18DC7-DFE2-C002-83F4-EFD92C1B82EB}"/>
              </a:ext>
            </a:extLst>
          </p:cNvPr>
          <p:cNvSpPr>
            <a:spLocks noGrp="1"/>
          </p:cNvSpPr>
          <p:nvPr>
            <p:ph type="title"/>
          </p:nvPr>
        </p:nvSpPr>
        <p:spPr>
          <a:xfrm>
            <a:off x="838200" y="365125"/>
            <a:ext cx="10515600" cy="1325563"/>
          </a:xfrm>
        </p:spPr>
        <p:txBody>
          <a:bodyPr anchor="ctr">
            <a:normAutofit/>
          </a:bodyPr>
          <a:lstStyle/>
          <a:p>
            <a:pPr algn="ctr"/>
            <a:r>
              <a:rPr lang="da-DK" dirty="0"/>
              <a:t>ESG‑</a:t>
            </a:r>
            <a:r>
              <a:rPr lang="da-DK" dirty="0" err="1"/>
              <a:t>Berater</a:t>
            </a:r>
            <a:r>
              <a:rPr lang="da-DK" dirty="0"/>
              <a:t> – </a:t>
            </a:r>
            <a:r>
              <a:rPr lang="da-DK" dirty="0" err="1"/>
              <a:t>Gruppenarbeit</a:t>
            </a:r>
            <a:endParaRPr lang="da-DK" dirty="0"/>
          </a:p>
        </p:txBody>
      </p:sp>
      <p:pic>
        <p:nvPicPr>
          <p:cNvPr id="5" name="Billede 4" descr="Et billede, der indeholder person, Ansigt, smil, tøj&#10;&#10;Automatisk genereret beskrivelse">
            <a:extLst>
              <a:ext uri="{FF2B5EF4-FFF2-40B4-BE49-F238E27FC236}">
                <a16:creationId xmlns:a16="http://schemas.microsoft.com/office/drawing/2014/main" id="{1D3F6F8E-1F40-4256-7DC9-3100E6FE20E4}"/>
              </a:ext>
            </a:extLst>
          </p:cNvPr>
          <p:cNvPicPr>
            <a:picLocks noChangeAspect="1"/>
          </p:cNvPicPr>
          <p:nvPr/>
        </p:nvPicPr>
        <p:blipFill>
          <a:blip r:embed="rId2"/>
          <a:srcRect b="16023"/>
          <a:stretch/>
        </p:blipFill>
        <p:spPr>
          <a:xfrm>
            <a:off x="838200" y="1825625"/>
            <a:ext cx="5181600" cy="4351338"/>
          </a:xfrm>
          <a:prstGeom prst="rect">
            <a:avLst/>
          </a:prstGeom>
          <a:noFill/>
        </p:spPr>
      </p:pic>
      <p:sp>
        <p:nvSpPr>
          <p:cNvPr id="4" name="Rectangle 1">
            <a:extLst>
              <a:ext uri="{FF2B5EF4-FFF2-40B4-BE49-F238E27FC236}">
                <a16:creationId xmlns:a16="http://schemas.microsoft.com/office/drawing/2014/main" id="{764C34E8-C459-B161-6B56-D5A87B95C9AF}"/>
              </a:ext>
            </a:extLst>
          </p:cNvPr>
          <p:cNvSpPr>
            <a:spLocks noGrp="1" noChangeArrowheads="1"/>
          </p:cNvSpPr>
          <p:nvPr>
            <p:ph sz="half" idx="2"/>
          </p:nvPr>
        </p:nvSpPr>
        <p:spPr bwMode="auto">
          <a:xfrm>
            <a:off x="6172199" y="1825625"/>
            <a:ext cx="5776993" cy="43513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indent="0">
              <a:buNone/>
            </a:pPr>
            <a:r>
              <a:rPr lang="de-DE" sz="1400" b="1" dirty="0"/>
              <a:t>Einleitendes Treffen mit der Geschäftsführung:</a:t>
            </a:r>
            <a:br>
              <a:rPr lang="de-DE" sz="1400" dirty="0"/>
            </a:br>
            <a:r>
              <a:rPr lang="de-DE" sz="1400" dirty="0"/>
              <a:t>Wie gelingt es euch am besten, die Geschäftsführung dazu zu bringen, ihre Wünsche für den Bericht zu formulieren?</a:t>
            </a:r>
            <a:br>
              <a:rPr lang="de-DE" sz="1400" dirty="0"/>
            </a:br>
            <a:r>
              <a:rPr lang="de-DE" sz="1400" dirty="0"/>
              <a:t>Welche ESG‑Bereiche haltet ihr für das Unternehmen im Vorfeld des Gesprächs mit der Geschäftsführung für besonders relevant? (Umwelt, soziale Aspekte, Unternehmensführung)</a:t>
            </a:r>
          </a:p>
          <a:p>
            <a:pPr marL="0" indent="0">
              <a:buNone/>
            </a:pPr>
            <a:r>
              <a:rPr lang="de-DE" sz="1400" b="1" dirty="0"/>
              <a:t>Wesentlichkeitsanalyse:</a:t>
            </a:r>
            <a:br>
              <a:rPr lang="de-DE" sz="1400" dirty="0"/>
            </a:br>
            <a:r>
              <a:rPr lang="de-DE" sz="1400" dirty="0"/>
              <a:t>Wie würdet ihr eine Wesentlichkeitsanalyse durchführen, um die wichtigsten ESG‑Faktoren für das Unternehmen zu identifizieren?</a:t>
            </a:r>
            <a:br>
              <a:rPr lang="de-DE" sz="1400" dirty="0"/>
            </a:br>
            <a:r>
              <a:rPr lang="de-DE" sz="1400" dirty="0"/>
              <a:t>Mit wem würdet ihr innerhalb der Organisation sprechen, um relevante Inputs zu erhalten? (z. B. Mitarbeitende, Aufsichtsrat, Geschäftsführung, Stakeholder)</a:t>
            </a:r>
          </a:p>
          <a:p>
            <a:pPr marL="0" indent="0">
              <a:buNone/>
            </a:pPr>
            <a:r>
              <a:rPr lang="de-DE" sz="1400" b="1" dirty="0"/>
              <a:t>Datenerhebung:</a:t>
            </a:r>
            <a:br>
              <a:rPr lang="de-DE" sz="1400" dirty="0"/>
            </a:br>
            <a:r>
              <a:rPr lang="de-DE" sz="1400" dirty="0"/>
              <a:t>Wie würdet ihr Daten zu den ESG‑Leistungen sammeln? (aus internen Systemen des Unternehmens, durch Interviews, Fragebögen)</a:t>
            </a:r>
            <a:br>
              <a:rPr lang="de-DE" sz="1400" dirty="0"/>
            </a:br>
            <a:r>
              <a:rPr lang="de-DE" sz="1400" dirty="0"/>
              <a:t>Wie würdet ihr Daten von Lieferanten einholen, z. B. zu deren Energieverbrauch oder sozialen Bedingungen?</a:t>
            </a:r>
            <a:br>
              <a:rPr lang="de-DE" sz="1400" dirty="0"/>
            </a:br>
            <a:r>
              <a:rPr lang="de-DE" sz="1400" dirty="0"/>
              <a:t>Wie geht ihr mit sensiblen Daten um und stellt sicher, dass alles korrekt dokumentiert wird?</a:t>
            </a:r>
          </a:p>
          <a:p>
            <a:pPr marL="0" marR="0" lvl="0" indent="0" defTabSz="914400" rtl="0" eaLnBrk="0" fontAlgn="base" latinLnBrk="0" hangingPunct="0">
              <a:spcBef>
                <a:spcPct val="0"/>
              </a:spcBef>
              <a:spcAft>
                <a:spcPts val="600"/>
              </a:spcAft>
              <a:buClrTx/>
              <a:buSzTx/>
              <a:buFontTx/>
              <a:buNone/>
              <a:tabLst/>
            </a:pPr>
            <a:endParaRPr kumimoji="0" lang="da-DK" altLang="da-DK" sz="1300" b="0" i="0" u="none" strike="noStrike" cap="none" normalizeH="0" baseline="0" dirty="0">
              <a:ln>
                <a:noFill/>
              </a:ln>
              <a:effectLst/>
            </a:endParaRPr>
          </a:p>
        </p:txBody>
      </p:sp>
      <p:sp>
        <p:nvSpPr>
          <p:cNvPr id="3" name="Tekstfelt 2">
            <a:extLst>
              <a:ext uri="{FF2B5EF4-FFF2-40B4-BE49-F238E27FC236}">
                <a16:creationId xmlns:a16="http://schemas.microsoft.com/office/drawing/2014/main" id="{71C9CD93-7D55-02C4-04F0-6965005FE87F}"/>
              </a:ext>
            </a:extLst>
          </p:cNvPr>
          <p:cNvSpPr txBox="1"/>
          <p:nvPr/>
        </p:nvSpPr>
        <p:spPr>
          <a:xfrm>
            <a:off x="1158485" y="6308209"/>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Quelle: Das Bild wurde mit Hilfe von KI erstellt.</a:t>
            </a:r>
            <a:endParaRPr lang="da-DK" dirty="0"/>
          </a:p>
        </p:txBody>
      </p:sp>
    </p:spTree>
    <p:extLst>
      <p:ext uri="{BB962C8B-B14F-4D97-AF65-F5344CB8AC3E}">
        <p14:creationId xmlns:p14="http://schemas.microsoft.com/office/powerpoint/2010/main" val="83340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0AA094-22F5-B908-19EB-C3D15E8076F4}"/>
              </a:ext>
            </a:extLst>
          </p:cNvPr>
          <p:cNvSpPr>
            <a:spLocks noGrp="1"/>
          </p:cNvSpPr>
          <p:nvPr>
            <p:ph type="title"/>
          </p:nvPr>
        </p:nvSpPr>
        <p:spPr>
          <a:xfrm>
            <a:off x="838200" y="365125"/>
            <a:ext cx="10515600" cy="1325563"/>
          </a:xfrm>
        </p:spPr>
        <p:txBody>
          <a:bodyPr anchor="ctr">
            <a:normAutofit/>
          </a:bodyPr>
          <a:lstStyle/>
          <a:p>
            <a:pPr algn="ctr"/>
            <a:r>
              <a:rPr lang="da-DK" dirty="0"/>
              <a:t>ESG‑</a:t>
            </a:r>
            <a:r>
              <a:rPr lang="da-DK" dirty="0" err="1"/>
              <a:t>Berater</a:t>
            </a:r>
            <a:r>
              <a:rPr lang="da-DK" dirty="0"/>
              <a:t> – </a:t>
            </a:r>
            <a:r>
              <a:rPr lang="da-DK" dirty="0" err="1"/>
              <a:t>Gruppenarbeit</a:t>
            </a:r>
            <a:endParaRPr lang="da-DK" dirty="0"/>
          </a:p>
        </p:txBody>
      </p:sp>
      <p:sp>
        <p:nvSpPr>
          <p:cNvPr id="4" name="Rectangle 1">
            <a:extLst>
              <a:ext uri="{FF2B5EF4-FFF2-40B4-BE49-F238E27FC236}">
                <a16:creationId xmlns:a16="http://schemas.microsoft.com/office/drawing/2014/main" id="{E568E090-258A-A1E3-78CA-EBBCA965E2FB}"/>
              </a:ext>
            </a:extLst>
          </p:cNvPr>
          <p:cNvSpPr>
            <a:spLocks noGrp="1" noChangeArrowheads="1"/>
          </p:cNvSpPr>
          <p:nvPr>
            <p:ph sz="half" idx="1"/>
          </p:nvPr>
        </p:nvSpPr>
        <p:spPr bwMode="auto">
          <a:xfrm>
            <a:off x="838200" y="1825625"/>
            <a:ext cx="5181600" cy="435133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indent="0">
              <a:buNone/>
            </a:pPr>
            <a:r>
              <a:rPr lang="de-DE" sz="1400" b="1" dirty="0"/>
              <a:t>Pendeln und Mobilität:</a:t>
            </a:r>
            <a:br>
              <a:rPr lang="de-DE" sz="1400" dirty="0"/>
            </a:br>
            <a:r>
              <a:rPr lang="de-DE" sz="1400" dirty="0"/>
              <a:t>Wie würdet ihr Daten über das Pendelverhalten der Mitarbeitenden einbeziehen?</a:t>
            </a:r>
            <a:br>
              <a:rPr lang="de-DE" sz="1400" dirty="0"/>
            </a:br>
            <a:r>
              <a:rPr lang="de-DE" sz="1400" dirty="0"/>
              <a:t>Wie würdet ihr diese Informationen erheben?</a:t>
            </a:r>
          </a:p>
          <a:p>
            <a:pPr marL="0" indent="0">
              <a:buNone/>
            </a:pPr>
            <a:r>
              <a:rPr lang="de-DE" sz="1400" b="1" dirty="0"/>
              <a:t>Erstellung des Berichts:</a:t>
            </a:r>
            <a:br>
              <a:rPr lang="de-DE" sz="1400" dirty="0"/>
            </a:br>
            <a:r>
              <a:rPr lang="de-DE" sz="1400" dirty="0"/>
              <a:t>Wie würdet ihr den Bericht strukturieren?</a:t>
            </a:r>
            <a:br>
              <a:rPr lang="de-DE" sz="1400" dirty="0"/>
            </a:br>
            <a:r>
              <a:rPr lang="de-DE" sz="1400" dirty="0"/>
              <a:t>Welche Schlüsselindikatoren (KPIs) würdet ihr empfehlen aufzunehmen – und auf wie viele würdet ihr euch letztlich festlegen?</a:t>
            </a:r>
            <a:br>
              <a:rPr lang="de-DE" sz="1400" dirty="0"/>
            </a:br>
            <a:r>
              <a:rPr lang="de-DE" sz="1400" dirty="0"/>
              <a:t>Wie präsentiert ihr die Ergebnisse so, dass sie sowohl für die Geschäftsführung als auch für die Stakeholder verständlich und sinnvoll sind?</a:t>
            </a:r>
          </a:p>
          <a:p>
            <a:pPr marL="0" indent="0">
              <a:buNone/>
            </a:pPr>
            <a:r>
              <a:rPr lang="de-DE" sz="1400" b="1" dirty="0"/>
              <a:t>Präsentation des Berichts:</a:t>
            </a:r>
            <a:br>
              <a:rPr lang="de-DE" sz="1400" dirty="0"/>
            </a:br>
            <a:r>
              <a:rPr lang="de-DE" sz="1400" dirty="0"/>
              <a:t>Wem im Unternehmen würdet ihr den Bericht präsentieren (wenn ihr das selbst bestimmen könntet)?</a:t>
            </a:r>
            <a:br>
              <a:rPr lang="de-DE" sz="1400" dirty="0"/>
            </a:br>
            <a:r>
              <a:rPr lang="de-DE" sz="1400" dirty="0"/>
              <a:t>Wie würdet ihr die Empfehlungen sowie potenzielle Risiken und Chancen in der ESG‑Strategie erläutern?</a:t>
            </a:r>
            <a:br>
              <a:rPr lang="de-DE" sz="1400" dirty="0"/>
            </a:br>
            <a:r>
              <a:rPr lang="de-DE" sz="1400" dirty="0"/>
              <a:t>Was wäre eure Empfehlung für die Vermarktung bzw. Kommunikation des ESG‑Berichts?</a:t>
            </a:r>
          </a:p>
          <a:p>
            <a:pPr marL="0" marR="0" lvl="0" indent="0" defTabSz="914400" rtl="0" eaLnBrk="0" fontAlgn="base" latinLnBrk="0" hangingPunct="0">
              <a:spcBef>
                <a:spcPct val="0"/>
              </a:spcBef>
              <a:spcAft>
                <a:spcPts val="600"/>
              </a:spcAft>
              <a:buClrTx/>
              <a:buSzTx/>
              <a:buFontTx/>
              <a:buNone/>
              <a:tabLst/>
            </a:pPr>
            <a:endParaRPr kumimoji="0" lang="da-DK" altLang="da-DK" sz="1300" b="0" i="0" u="none" strike="noStrike" cap="none" normalizeH="0" baseline="0" dirty="0">
              <a:ln>
                <a:noFill/>
              </a:ln>
              <a:effectLst/>
            </a:endParaRPr>
          </a:p>
        </p:txBody>
      </p:sp>
      <p:pic>
        <p:nvPicPr>
          <p:cNvPr id="5" name="Billede 4" descr="Et billede, der indeholder person, Ansigt, smil, tøj&#10;&#10;Automatisk genereret beskrivelse">
            <a:extLst>
              <a:ext uri="{FF2B5EF4-FFF2-40B4-BE49-F238E27FC236}">
                <a16:creationId xmlns:a16="http://schemas.microsoft.com/office/drawing/2014/main" id="{258182C5-BFE2-F70F-7CDC-A419235F5BA9}"/>
              </a:ext>
            </a:extLst>
          </p:cNvPr>
          <p:cNvPicPr>
            <a:picLocks noChangeAspect="1"/>
          </p:cNvPicPr>
          <p:nvPr/>
        </p:nvPicPr>
        <p:blipFill>
          <a:blip r:embed="rId2"/>
          <a:srcRect b="16023"/>
          <a:stretch/>
        </p:blipFill>
        <p:spPr>
          <a:xfrm>
            <a:off x="6172200" y="1825625"/>
            <a:ext cx="5181600" cy="4351338"/>
          </a:xfrm>
          <a:prstGeom prst="rect">
            <a:avLst/>
          </a:prstGeom>
          <a:noFill/>
        </p:spPr>
      </p:pic>
      <p:sp>
        <p:nvSpPr>
          <p:cNvPr id="3" name="Tekstfelt 2">
            <a:extLst>
              <a:ext uri="{FF2B5EF4-FFF2-40B4-BE49-F238E27FC236}">
                <a16:creationId xmlns:a16="http://schemas.microsoft.com/office/drawing/2014/main" id="{71C9CD93-7D55-02C4-04F0-6965005FE87F}"/>
              </a:ext>
            </a:extLst>
          </p:cNvPr>
          <p:cNvSpPr txBox="1"/>
          <p:nvPr/>
        </p:nvSpPr>
        <p:spPr>
          <a:xfrm>
            <a:off x="3125130" y="6308209"/>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Quelle: Das Bild wurde mit Hilfe von KI erstellt.</a:t>
            </a:r>
            <a:endParaRPr lang="da-DK" dirty="0"/>
          </a:p>
        </p:txBody>
      </p:sp>
    </p:spTree>
    <p:extLst>
      <p:ext uri="{BB962C8B-B14F-4D97-AF65-F5344CB8AC3E}">
        <p14:creationId xmlns:p14="http://schemas.microsoft.com/office/powerpoint/2010/main" val="98592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49F821-5588-7B3A-574D-8B1ED6BFF767}"/>
              </a:ext>
            </a:extLst>
          </p:cNvPr>
          <p:cNvSpPr>
            <a:spLocks noGrp="1"/>
          </p:cNvSpPr>
          <p:nvPr>
            <p:ph type="title"/>
          </p:nvPr>
        </p:nvSpPr>
        <p:spPr/>
        <p:txBody>
          <a:bodyPr/>
          <a:lstStyle/>
          <a:p>
            <a:pPr algn="ctr"/>
            <a:r>
              <a:rPr lang="da-DK" dirty="0"/>
              <a:t>ESG‑</a:t>
            </a:r>
            <a:r>
              <a:rPr lang="da-DK" dirty="0" err="1"/>
              <a:t>Berater</a:t>
            </a:r>
            <a:r>
              <a:rPr lang="da-DK" dirty="0"/>
              <a:t> – </a:t>
            </a:r>
            <a:r>
              <a:rPr lang="da-DK" dirty="0" err="1"/>
              <a:t>Gruppenarbeit</a:t>
            </a:r>
            <a:endParaRPr lang="da-DK" dirty="0"/>
          </a:p>
        </p:txBody>
      </p:sp>
      <p:sp>
        <p:nvSpPr>
          <p:cNvPr id="3" name="Pladsholder til indhold 2">
            <a:extLst>
              <a:ext uri="{FF2B5EF4-FFF2-40B4-BE49-F238E27FC236}">
                <a16:creationId xmlns:a16="http://schemas.microsoft.com/office/drawing/2014/main" id="{3F314A1D-9257-73EB-2501-C4CCF3DCAE6B}"/>
              </a:ext>
            </a:extLst>
          </p:cNvPr>
          <p:cNvSpPr>
            <a:spLocks noGrp="1"/>
          </p:cNvSpPr>
          <p:nvPr>
            <p:ph sz="half" idx="1"/>
          </p:nvPr>
        </p:nvSpPr>
        <p:spPr/>
        <p:txBody>
          <a:bodyPr/>
          <a:lstStyle/>
          <a:p>
            <a:pPr marL="0" indent="0">
              <a:buNone/>
            </a:pPr>
            <a:r>
              <a:rPr lang="de-DE" dirty="0"/>
              <a:t>Besprecht alle Fragen.</a:t>
            </a:r>
          </a:p>
          <a:p>
            <a:pPr marL="0" indent="0">
              <a:buNone/>
            </a:pPr>
            <a:r>
              <a:rPr lang="de-DE" dirty="0"/>
              <a:t>Erstellt eine Präsentation im Plenum über eure Überlegungen.</a:t>
            </a:r>
          </a:p>
        </p:txBody>
      </p:sp>
      <p:pic>
        <p:nvPicPr>
          <p:cNvPr id="5" name="Pladsholder til indhold 4" descr="Et billede, der indeholder person, Ansigt, smil, tøj&#10;&#10;Automatisk genereret beskrivelse">
            <a:extLst>
              <a:ext uri="{FF2B5EF4-FFF2-40B4-BE49-F238E27FC236}">
                <a16:creationId xmlns:a16="http://schemas.microsoft.com/office/drawing/2014/main" id="{B0701D9D-55DF-F7C2-A704-31BE63CAFCE1}"/>
              </a:ext>
            </a:extLst>
          </p:cNvPr>
          <p:cNvPicPr>
            <a:picLocks noGrp="1" noChangeAspect="1"/>
          </p:cNvPicPr>
          <p:nvPr>
            <p:ph sz="half" idx="2"/>
          </p:nvPr>
        </p:nvPicPr>
        <p:blipFill>
          <a:blip r:embed="rId2"/>
          <a:srcRect b="16023"/>
          <a:stretch/>
        </p:blipFill>
        <p:spPr>
          <a:xfrm>
            <a:off x="6172209" y="1825625"/>
            <a:ext cx="5181582" cy="4351338"/>
          </a:xfrm>
          <a:prstGeom prst="rect">
            <a:avLst/>
          </a:prstGeom>
          <a:noFill/>
        </p:spPr>
      </p:pic>
      <p:sp>
        <p:nvSpPr>
          <p:cNvPr id="4" name="Tekstfelt 2">
            <a:extLst>
              <a:ext uri="{FF2B5EF4-FFF2-40B4-BE49-F238E27FC236}">
                <a16:creationId xmlns:a16="http://schemas.microsoft.com/office/drawing/2014/main" id="{71C9CD93-7D55-02C4-04F0-6965005FE87F}"/>
              </a:ext>
            </a:extLst>
          </p:cNvPr>
          <p:cNvSpPr txBox="1"/>
          <p:nvPr/>
        </p:nvSpPr>
        <p:spPr>
          <a:xfrm>
            <a:off x="3125139" y="6311900"/>
            <a:ext cx="6094140" cy="369332"/>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Quelle: Das Bild wurde mit Hilfe von KI erstellt.</a:t>
            </a:r>
            <a:endParaRPr lang="da-DK" dirty="0"/>
          </a:p>
        </p:txBody>
      </p:sp>
    </p:spTree>
    <p:extLst>
      <p:ext uri="{BB962C8B-B14F-4D97-AF65-F5344CB8AC3E}">
        <p14:creationId xmlns:p14="http://schemas.microsoft.com/office/powerpoint/2010/main" val="2583496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0A8DAF-A611-4AFA-B33A-F3844A108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f98be5f7-c26b-40b1-8165-6f48d908995f"/>
    <ds:schemaRef ds:uri="66bd60ff-9289-488e-8b38-68681f307e9f"/>
  </ds:schemaRefs>
</ds:datastoreItem>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TotalTime>
  <Words>508</Words>
  <Application>Microsoft Office PowerPoint</Application>
  <PresentationFormat>Widescreen</PresentationFormat>
  <Paragraphs>24</Paragraphs>
  <Slides>5</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5</vt:i4>
      </vt:variant>
    </vt:vector>
  </HeadingPairs>
  <TitlesOfParts>
    <vt:vector size="9" baseType="lpstr">
      <vt:lpstr>Aptos</vt:lpstr>
      <vt:lpstr>Aptos Display</vt:lpstr>
      <vt:lpstr>Arial</vt:lpstr>
      <vt:lpstr>Office Theme</vt:lpstr>
      <vt:lpstr>Die ESG‑Berichterstattung des Unternehmens</vt:lpstr>
      <vt:lpstr>ESG‑Berater – Gruppenarbeit </vt:lpstr>
      <vt:lpstr>ESG‑Berater – Gruppenarbeit</vt:lpstr>
      <vt:lpstr>ESG‑Berater – Gruppenarbeit</vt:lpstr>
      <vt:lpstr>ESG‑Berater – Gruppenarbeit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8</cp:revision>
  <dcterms:created xsi:type="dcterms:W3CDTF">2024-11-05T12:07:18Z</dcterms:created>
  <dcterms:modified xsi:type="dcterms:W3CDTF">2026-04-15T07:51:44Z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