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62" r:id="rId7"/>
    <p:sldId id="258" r:id="rId8"/>
    <p:sldId id="263" r:id="rId9"/>
    <p:sldId id="260" r:id="rId10"/>
    <p:sldId id="261" r:id="rId11"/>
    <p:sldId id="264" r:id="rId12"/>
    <p:sldId id="265" r:id="rId13"/>
  </p:sldIdLst>
  <p:sldSz cx="12192000" cy="6858000"/>
  <p:notesSz cx="6858000" cy="9144000"/>
  <p:defaultText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4DAFC6-11A5-4E5E-B2FE-52F7328F8ECC}" v="22" dt="2026-05-19T14:41:14.636"/>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2"/>
    <p:restoredTop sz="94641"/>
  </p:normalViewPr>
  <p:slideViewPr>
    <p:cSldViewPr snapToGrid="0">
      <p:cViewPr varScale="1">
        <p:scale>
          <a:sx n="99" d="100"/>
          <a:sy n="99" d="100"/>
        </p:scale>
        <p:origin x="108"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rike Ingeborg Elfriede Jakobsen Patzke" userId="2d51d60a-78f1-4501-b459-576e6f7c5e93" providerId="ADAL" clId="{11CE1A47-CAC0-4637-BEC7-94C749B92224}"/>
    <pc:docChg chg="undo custSel delSld modSld">
      <pc:chgData name="Ulrike Ingeborg Elfriede Jakobsen Patzke" userId="2d51d60a-78f1-4501-b459-576e6f7c5e93" providerId="ADAL" clId="{11CE1A47-CAC0-4637-BEC7-94C749B92224}" dt="2026-05-12T13:33:30.603" v="153" actId="6549"/>
      <pc:docMkLst>
        <pc:docMk/>
      </pc:docMkLst>
      <pc:sldChg chg="modSp mod">
        <pc:chgData name="Ulrike Ingeborg Elfriede Jakobsen Patzke" userId="2d51d60a-78f1-4501-b459-576e6f7c5e93" providerId="ADAL" clId="{11CE1A47-CAC0-4637-BEC7-94C749B92224}" dt="2026-05-12T13:27:22.076" v="0" actId="27636"/>
        <pc:sldMkLst>
          <pc:docMk/>
          <pc:sldMk cId="151555493" sldId="256"/>
        </pc:sldMkLst>
        <pc:spChg chg="mod">
          <ac:chgData name="Ulrike Ingeborg Elfriede Jakobsen Patzke" userId="2d51d60a-78f1-4501-b459-576e6f7c5e93" providerId="ADAL" clId="{11CE1A47-CAC0-4637-BEC7-94C749B92224}" dt="2026-05-12T13:27:22.076" v="0" actId="27636"/>
          <ac:spMkLst>
            <pc:docMk/>
            <pc:sldMk cId="151555493" sldId="256"/>
            <ac:spMk id="2" creationId="{DBB4737A-EA7E-559E-BA94-B43E31BEF031}"/>
          </ac:spMkLst>
        </pc:spChg>
      </pc:sldChg>
      <pc:sldChg chg="modSp mod">
        <pc:chgData name="Ulrike Ingeborg Elfriede Jakobsen Patzke" userId="2d51d60a-78f1-4501-b459-576e6f7c5e93" providerId="ADAL" clId="{11CE1A47-CAC0-4637-BEC7-94C749B92224}" dt="2026-05-12T13:28:41.307" v="69" actId="6549"/>
        <pc:sldMkLst>
          <pc:docMk/>
          <pc:sldMk cId="464635066" sldId="257"/>
        </pc:sldMkLst>
        <pc:spChg chg="mod">
          <ac:chgData name="Ulrike Ingeborg Elfriede Jakobsen Patzke" userId="2d51d60a-78f1-4501-b459-576e6f7c5e93" providerId="ADAL" clId="{11CE1A47-CAC0-4637-BEC7-94C749B92224}" dt="2026-05-12T13:28:41.307" v="69" actId="6549"/>
          <ac:spMkLst>
            <pc:docMk/>
            <pc:sldMk cId="464635066" sldId="257"/>
            <ac:spMk id="3" creationId="{82A14F67-F22C-F315-9CA3-BBD80ABB764C}"/>
          </ac:spMkLst>
        </pc:spChg>
      </pc:sldChg>
      <pc:sldChg chg="modSp mod">
        <pc:chgData name="Ulrike Ingeborg Elfriede Jakobsen Patzke" userId="2d51d60a-78f1-4501-b459-576e6f7c5e93" providerId="ADAL" clId="{11CE1A47-CAC0-4637-BEC7-94C749B92224}" dt="2026-05-12T13:30:09.700" v="75" actId="14734"/>
        <pc:sldMkLst>
          <pc:docMk/>
          <pc:sldMk cId="242462774" sldId="258"/>
        </pc:sldMkLst>
        <pc:graphicFrameChg chg="modGraphic">
          <ac:chgData name="Ulrike Ingeborg Elfriede Jakobsen Patzke" userId="2d51d60a-78f1-4501-b459-576e6f7c5e93" providerId="ADAL" clId="{11CE1A47-CAC0-4637-BEC7-94C749B92224}" dt="2026-05-12T13:30:09.700" v="75" actId="14734"/>
          <ac:graphicFrameMkLst>
            <pc:docMk/>
            <pc:sldMk cId="242462774" sldId="258"/>
            <ac:graphicFrameMk id="6" creationId="{42C3D289-C4E5-7194-1F06-B22AAAC831B0}"/>
          </ac:graphicFrameMkLst>
        </pc:graphicFrameChg>
      </pc:sldChg>
      <pc:sldChg chg="modSp">
        <pc:chgData name="Ulrike Ingeborg Elfriede Jakobsen Patzke" userId="2d51d60a-78f1-4501-b459-576e6f7c5e93" providerId="ADAL" clId="{11CE1A47-CAC0-4637-BEC7-94C749B92224}" dt="2026-05-12T13:32:03.537" v="119"/>
        <pc:sldMkLst>
          <pc:docMk/>
          <pc:sldMk cId="293140524" sldId="260"/>
        </pc:sldMkLst>
        <pc:spChg chg="mod">
          <ac:chgData name="Ulrike Ingeborg Elfriede Jakobsen Patzke" userId="2d51d60a-78f1-4501-b459-576e6f7c5e93" providerId="ADAL" clId="{11CE1A47-CAC0-4637-BEC7-94C749B92224}" dt="2026-05-12T13:32:03.537" v="119"/>
          <ac:spMkLst>
            <pc:docMk/>
            <pc:sldMk cId="293140524" sldId="260"/>
            <ac:spMk id="8" creationId="{6B0D477D-89F9-0808-C517-7C9C67346374}"/>
          </ac:spMkLst>
        </pc:spChg>
      </pc:sldChg>
      <pc:sldChg chg="modSp mod">
        <pc:chgData name="Ulrike Ingeborg Elfriede Jakobsen Patzke" userId="2d51d60a-78f1-4501-b459-576e6f7c5e93" providerId="ADAL" clId="{11CE1A47-CAC0-4637-BEC7-94C749B92224}" dt="2026-05-12T13:32:34.592" v="121"/>
        <pc:sldMkLst>
          <pc:docMk/>
          <pc:sldMk cId="3314695114" sldId="261"/>
        </pc:sldMkLst>
        <pc:spChg chg="mod">
          <ac:chgData name="Ulrike Ingeborg Elfriede Jakobsen Patzke" userId="2d51d60a-78f1-4501-b459-576e6f7c5e93" providerId="ADAL" clId="{11CE1A47-CAC0-4637-BEC7-94C749B92224}" dt="2026-05-12T13:32:34.592" v="121"/>
          <ac:spMkLst>
            <pc:docMk/>
            <pc:sldMk cId="3314695114" sldId="261"/>
            <ac:spMk id="5" creationId="{2D9C61B5-C325-EA92-24D6-5FA9D89E8423}"/>
          </ac:spMkLst>
        </pc:spChg>
      </pc:sldChg>
      <pc:sldChg chg="modSp mod">
        <pc:chgData name="Ulrike Ingeborg Elfriede Jakobsen Patzke" userId="2d51d60a-78f1-4501-b459-576e6f7c5e93" providerId="ADAL" clId="{11CE1A47-CAC0-4637-BEC7-94C749B92224}" dt="2026-05-12T13:31:19.719" v="117" actId="20577"/>
        <pc:sldMkLst>
          <pc:docMk/>
          <pc:sldMk cId="1975093080" sldId="263"/>
        </pc:sldMkLst>
        <pc:spChg chg="mod">
          <ac:chgData name="Ulrike Ingeborg Elfriede Jakobsen Patzke" userId="2d51d60a-78f1-4501-b459-576e6f7c5e93" providerId="ADAL" clId="{11CE1A47-CAC0-4637-BEC7-94C749B92224}" dt="2026-05-12T13:31:19.719" v="117" actId="20577"/>
          <ac:spMkLst>
            <pc:docMk/>
            <pc:sldMk cId="1975093080" sldId="263"/>
            <ac:spMk id="2" creationId="{5123228E-75AD-2FEA-2C66-96D2C179DFB7}"/>
          </ac:spMkLst>
        </pc:spChg>
        <pc:spChg chg="mod">
          <ac:chgData name="Ulrike Ingeborg Elfriede Jakobsen Patzke" userId="2d51d60a-78f1-4501-b459-576e6f7c5e93" providerId="ADAL" clId="{11CE1A47-CAC0-4637-BEC7-94C749B92224}" dt="2026-05-12T13:31:03.102" v="116" actId="1076"/>
          <ac:spMkLst>
            <pc:docMk/>
            <pc:sldMk cId="1975093080" sldId="263"/>
            <ac:spMk id="16" creationId="{374AA184-7ACD-7CE5-0B7D-5543D36E256B}"/>
          </ac:spMkLst>
        </pc:spChg>
      </pc:sldChg>
      <pc:sldChg chg="modSp mod">
        <pc:chgData name="Ulrike Ingeborg Elfriede Jakobsen Patzke" userId="2d51d60a-78f1-4501-b459-576e6f7c5e93" providerId="ADAL" clId="{11CE1A47-CAC0-4637-BEC7-94C749B92224}" dt="2026-05-12T13:33:30.603" v="153" actId="6549"/>
        <pc:sldMkLst>
          <pc:docMk/>
          <pc:sldMk cId="364081994" sldId="264"/>
        </pc:sldMkLst>
        <pc:spChg chg="mod">
          <ac:chgData name="Ulrike Ingeborg Elfriede Jakobsen Patzke" userId="2d51d60a-78f1-4501-b459-576e6f7c5e93" providerId="ADAL" clId="{11CE1A47-CAC0-4637-BEC7-94C749B92224}" dt="2026-05-12T13:33:30.603" v="153" actId="6549"/>
          <ac:spMkLst>
            <pc:docMk/>
            <pc:sldMk cId="364081994" sldId="264"/>
            <ac:spMk id="3" creationId="{56989975-40F5-C149-BA2A-4F5BCB809330}"/>
          </ac:spMkLst>
        </pc:spChg>
      </pc:sldChg>
    </pc:docChg>
  </pc:docChgLst>
  <pc:docChgLst>
    <pc:chgData name="Ulrike Ingeborg Elfriede Jakobsen Patzke" userId="S::uip_eucsyd.dk#ext#@ibco365.onmicrosoft.com::0127a150-fcac-4403-932e-d007ce9af399" providerId="AD" clId="Web-{0D4DAFC6-11A5-4E5E-B2FE-52F7328F8ECC}"/>
    <pc:docChg chg="modSld">
      <pc:chgData name="Ulrike Ingeborg Elfriede Jakobsen Patzke" userId="S::uip_eucsyd.dk#ext#@ibco365.onmicrosoft.com::0127a150-fcac-4403-932e-d007ce9af399" providerId="AD" clId="Web-{0D4DAFC6-11A5-4E5E-B2FE-52F7328F8ECC}" dt="2026-05-19T14:41:14.636" v="14" actId="20577"/>
      <pc:docMkLst>
        <pc:docMk/>
      </pc:docMkLst>
      <pc:sldChg chg="modSp">
        <pc:chgData name="Ulrike Ingeborg Elfriede Jakobsen Patzke" userId="S::uip_eucsyd.dk#ext#@ibco365.onmicrosoft.com::0127a150-fcac-4403-932e-d007ce9af399" providerId="AD" clId="Web-{0D4DAFC6-11A5-4E5E-B2FE-52F7328F8ECC}" dt="2026-05-19T14:41:14.636" v="14" actId="20577"/>
        <pc:sldMkLst>
          <pc:docMk/>
          <pc:sldMk cId="293140524" sldId="260"/>
        </pc:sldMkLst>
        <pc:spChg chg="mod">
          <ac:chgData name="Ulrike Ingeborg Elfriede Jakobsen Patzke" userId="S::uip_eucsyd.dk#ext#@ibco365.onmicrosoft.com::0127a150-fcac-4403-932e-d007ce9af399" providerId="AD" clId="Web-{0D4DAFC6-11A5-4E5E-B2FE-52F7328F8ECC}" dt="2026-05-19T14:41:14.636" v="14" actId="20577"/>
          <ac:spMkLst>
            <pc:docMk/>
            <pc:sldMk cId="293140524" sldId="260"/>
            <ac:spMk id="8" creationId="{6B0D477D-89F9-0808-C517-7C9C6734637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8C817-1E00-22BB-0DE5-A8CC5A4F9A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da-DK"/>
          </a:p>
        </p:txBody>
      </p:sp>
      <p:sp>
        <p:nvSpPr>
          <p:cNvPr id="3" name="Subtitle 2">
            <a:extLst>
              <a:ext uri="{FF2B5EF4-FFF2-40B4-BE49-F238E27FC236}">
                <a16:creationId xmlns:a16="http://schemas.microsoft.com/office/drawing/2014/main" id="{3387295D-F0D5-02BD-F5C9-8C5FE4E6C6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da-DK"/>
          </a:p>
        </p:txBody>
      </p:sp>
      <p:sp>
        <p:nvSpPr>
          <p:cNvPr id="4" name="Date Placeholder 3">
            <a:extLst>
              <a:ext uri="{FF2B5EF4-FFF2-40B4-BE49-F238E27FC236}">
                <a16:creationId xmlns:a16="http://schemas.microsoft.com/office/drawing/2014/main" id="{7B6E7919-AE59-5C25-FA9F-5477BA81582C}"/>
              </a:ext>
            </a:extLst>
          </p:cNvPr>
          <p:cNvSpPr>
            <a:spLocks noGrp="1"/>
          </p:cNvSpPr>
          <p:nvPr>
            <p:ph type="dt" sz="half" idx="10"/>
          </p:nvPr>
        </p:nvSpPr>
        <p:spPr/>
        <p:txBody>
          <a:bodyPr/>
          <a:lstStyle/>
          <a:p>
            <a:fld id="{936D4B70-3F4C-CA4D-A791-A4D193DBA7C9}" type="datetimeFigureOut">
              <a:rPr lang="da-DK" smtClean="0"/>
              <a:t>19-05-2026</a:t>
            </a:fld>
            <a:endParaRPr lang="da-DK"/>
          </a:p>
        </p:txBody>
      </p:sp>
      <p:sp>
        <p:nvSpPr>
          <p:cNvPr id="5" name="Footer Placeholder 4">
            <a:extLst>
              <a:ext uri="{FF2B5EF4-FFF2-40B4-BE49-F238E27FC236}">
                <a16:creationId xmlns:a16="http://schemas.microsoft.com/office/drawing/2014/main" id="{3554A2C3-BF78-3D4E-C178-975BB13B41DD}"/>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D5579A5-7FFC-107F-F52E-61ABCFEAD63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260390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2F6D-073C-F11D-F112-CC50E490A084}"/>
              </a:ext>
            </a:extLst>
          </p:cNvPr>
          <p:cNvSpPr>
            <a:spLocks noGrp="1"/>
          </p:cNvSpPr>
          <p:nvPr>
            <p:ph type="title"/>
          </p:nvPr>
        </p:nvSpPr>
        <p:spPr/>
        <p:txBody>
          <a:bodyPr/>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50F810D0-EACA-C0F9-289B-65F989D14A8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2E4CFAE-AD49-C03F-AF33-1D211F03D85D}"/>
              </a:ext>
            </a:extLst>
          </p:cNvPr>
          <p:cNvSpPr>
            <a:spLocks noGrp="1"/>
          </p:cNvSpPr>
          <p:nvPr>
            <p:ph type="dt" sz="half" idx="10"/>
          </p:nvPr>
        </p:nvSpPr>
        <p:spPr/>
        <p:txBody>
          <a:bodyPr/>
          <a:lstStyle/>
          <a:p>
            <a:fld id="{936D4B70-3F4C-CA4D-A791-A4D193DBA7C9}" type="datetimeFigureOut">
              <a:rPr lang="da-DK" smtClean="0"/>
              <a:t>19-05-2026</a:t>
            </a:fld>
            <a:endParaRPr lang="da-DK"/>
          </a:p>
        </p:txBody>
      </p:sp>
      <p:sp>
        <p:nvSpPr>
          <p:cNvPr id="5" name="Footer Placeholder 4">
            <a:extLst>
              <a:ext uri="{FF2B5EF4-FFF2-40B4-BE49-F238E27FC236}">
                <a16:creationId xmlns:a16="http://schemas.microsoft.com/office/drawing/2014/main" id="{7B121F93-5ADC-2B7E-F0D5-75886BFD4E9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F2FBCD0D-7733-23CF-CF74-074237A6E36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8017867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D9B78D-FB6E-9E51-18C7-254FE3DCD30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da-DK"/>
          </a:p>
        </p:txBody>
      </p:sp>
      <p:sp>
        <p:nvSpPr>
          <p:cNvPr id="3" name="Vertical Text Placeholder 2">
            <a:extLst>
              <a:ext uri="{FF2B5EF4-FFF2-40B4-BE49-F238E27FC236}">
                <a16:creationId xmlns:a16="http://schemas.microsoft.com/office/drawing/2014/main" id="{005CF2F6-C7F5-32F6-97DD-738C9AF073D8}"/>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B32C1547-504E-CDC0-4AF3-99398213EF11}"/>
              </a:ext>
            </a:extLst>
          </p:cNvPr>
          <p:cNvSpPr>
            <a:spLocks noGrp="1"/>
          </p:cNvSpPr>
          <p:nvPr>
            <p:ph type="dt" sz="half" idx="10"/>
          </p:nvPr>
        </p:nvSpPr>
        <p:spPr/>
        <p:txBody>
          <a:bodyPr/>
          <a:lstStyle/>
          <a:p>
            <a:fld id="{936D4B70-3F4C-CA4D-A791-A4D193DBA7C9}" type="datetimeFigureOut">
              <a:rPr lang="da-DK" smtClean="0"/>
              <a:t>19-05-2026</a:t>
            </a:fld>
            <a:endParaRPr lang="da-DK"/>
          </a:p>
        </p:txBody>
      </p:sp>
      <p:sp>
        <p:nvSpPr>
          <p:cNvPr id="5" name="Footer Placeholder 4">
            <a:extLst>
              <a:ext uri="{FF2B5EF4-FFF2-40B4-BE49-F238E27FC236}">
                <a16:creationId xmlns:a16="http://schemas.microsoft.com/office/drawing/2014/main" id="{F3E4F609-F319-E021-115C-D981C604420E}"/>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71FAEEE4-7A3D-374A-2194-0FC20F8EF2C5}"/>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76991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6D2B-989B-36D1-90FB-9CF6F55AF17D}"/>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9C73D4A4-0A08-DC72-138C-4ACEB331C64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8F77D9A1-B990-4E67-2B48-EA12756DFA78}"/>
              </a:ext>
            </a:extLst>
          </p:cNvPr>
          <p:cNvSpPr>
            <a:spLocks noGrp="1"/>
          </p:cNvSpPr>
          <p:nvPr>
            <p:ph type="dt" sz="half" idx="10"/>
          </p:nvPr>
        </p:nvSpPr>
        <p:spPr/>
        <p:txBody>
          <a:bodyPr/>
          <a:lstStyle/>
          <a:p>
            <a:fld id="{936D4B70-3F4C-CA4D-A791-A4D193DBA7C9}" type="datetimeFigureOut">
              <a:rPr lang="da-DK" smtClean="0"/>
              <a:t>19-05-2026</a:t>
            </a:fld>
            <a:endParaRPr lang="da-DK"/>
          </a:p>
        </p:txBody>
      </p:sp>
      <p:sp>
        <p:nvSpPr>
          <p:cNvPr id="5" name="Footer Placeholder 4">
            <a:extLst>
              <a:ext uri="{FF2B5EF4-FFF2-40B4-BE49-F238E27FC236}">
                <a16:creationId xmlns:a16="http://schemas.microsoft.com/office/drawing/2014/main" id="{F0191152-A778-2B92-F2BD-E9C0E5899D02}"/>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51CEB792-BA4F-FE6F-6A94-F1625C66CAD3}"/>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378919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94681-4387-396C-BCA5-D0BDAAF24B3D}"/>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da-DK"/>
          </a:p>
        </p:txBody>
      </p:sp>
      <p:sp>
        <p:nvSpPr>
          <p:cNvPr id="3" name="Text Placeholder 2">
            <a:extLst>
              <a:ext uri="{FF2B5EF4-FFF2-40B4-BE49-F238E27FC236}">
                <a16:creationId xmlns:a16="http://schemas.microsoft.com/office/drawing/2014/main" id="{FA557340-00E5-7E08-5754-65BAB142BDD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EED1AF9-F73E-0707-7FCA-824A9691CB35}"/>
              </a:ext>
            </a:extLst>
          </p:cNvPr>
          <p:cNvSpPr>
            <a:spLocks noGrp="1"/>
          </p:cNvSpPr>
          <p:nvPr>
            <p:ph type="dt" sz="half" idx="10"/>
          </p:nvPr>
        </p:nvSpPr>
        <p:spPr/>
        <p:txBody>
          <a:bodyPr/>
          <a:lstStyle/>
          <a:p>
            <a:fld id="{936D4B70-3F4C-CA4D-A791-A4D193DBA7C9}" type="datetimeFigureOut">
              <a:rPr lang="da-DK" smtClean="0"/>
              <a:t>19-05-2026</a:t>
            </a:fld>
            <a:endParaRPr lang="da-DK"/>
          </a:p>
        </p:txBody>
      </p:sp>
      <p:sp>
        <p:nvSpPr>
          <p:cNvPr id="5" name="Footer Placeholder 4">
            <a:extLst>
              <a:ext uri="{FF2B5EF4-FFF2-40B4-BE49-F238E27FC236}">
                <a16:creationId xmlns:a16="http://schemas.microsoft.com/office/drawing/2014/main" id="{2C9C5B62-3CE0-79EC-2247-6AED13D5B946}"/>
              </a:ext>
            </a:extLst>
          </p:cNvPr>
          <p:cNvSpPr>
            <a:spLocks noGrp="1"/>
          </p:cNvSpPr>
          <p:nvPr>
            <p:ph type="ftr" sz="quarter" idx="11"/>
          </p:nvPr>
        </p:nvSpPr>
        <p:spPr/>
        <p:txBody>
          <a:bodyPr/>
          <a:lstStyle/>
          <a:p>
            <a:endParaRPr lang="da-DK"/>
          </a:p>
        </p:txBody>
      </p:sp>
      <p:sp>
        <p:nvSpPr>
          <p:cNvPr id="6" name="Slide Number Placeholder 5">
            <a:extLst>
              <a:ext uri="{FF2B5EF4-FFF2-40B4-BE49-F238E27FC236}">
                <a16:creationId xmlns:a16="http://schemas.microsoft.com/office/drawing/2014/main" id="{12D65DC9-F8E1-AF9C-5F69-8AEB0BB49110}"/>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76030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7D602-D1E8-1C01-09C0-E4F2EAF484F8}"/>
              </a:ext>
            </a:extLst>
          </p:cNvPr>
          <p:cNvSpPr>
            <a:spLocks noGrp="1"/>
          </p:cNvSpPr>
          <p:nvPr>
            <p:ph type="title"/>
          </p:nvPr>
        </p:nvSpPr>
        <p:spPr/>
        <p:txBody>
          <a:bodyPr/>
          <a:lstStyle/>
          <a:p>
            <a:r>
              <a:rPr lang="en-GB"/>
              <a:t>Click to edit Master title style</a:t>
            </a:r>
            <a:endParaRPr lang="da-DK"/>
          </a:p>
        </p:txBody>
      </p:sp>
      <p:sp>
        <p:nvSpPr>
          <p:cNvPr id="3" name="Content Placeholder 2">
            <a:extLst>
              <a:ext uri="{FF2B5EF4-FFF2-40B4-BE49-F238E27FC236}">
                <a16:creationId xmlns:a16="http://schemas.microsoft.com/office/drawing/2014/main" id="{F2AB0347-0A0A-4DBA-F63D-0D5FDC6B619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Content Placeholder 3">
            <a:extLst>
              <a:ext uri="{FF2B5EF4-FFF2-40B4-BE49-F238E27FC236}">
                <a16:creationId xmlns:a16="http://schemas.microsoft.com/office/drawing/2014/main" id="{E8C8008A-8FF5-1FAC-4AEA-4D9ED49832D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Date Placeholder 4">
            <a:extLst>
              <a:ext uri="{FF2B5EF4-FFF2-40B4-BE49-F238E27FC236}">
                <a16:creationId xmlns:a16="http://schemas.microsoft.com/office/drawing/2014/main" id="{6639AE75-7258-31BA-F748-4CABBD2C1775}"/>
              </a:ext>
            </a:extLst>
          </p:cNvPr>
          <p:cNvSpPr>
            <a:spLocks noGrp="1"/>
          </p:cNvSpPr>
          <p:nvPr>
            <p:ph type="dt" sz="half" idx="10"/>
          </p:nvPr>
        </p:nvSpPr>
        <p:spPr/>
        <p:txBody>
          <a:bodyPr/>
          <a:lstStyle/>
          <a:p>
            <a:fld id="{936D4B70-3F4C-CA4D-A791-A4D193DBA7C9}" type="datetimeFigureOut">
              <a:rPr lang="da-DK" smtClean="0"/>
              <a:t>19-05-2026</a:t>
            </a:fld>
            <a:endParaRPr lang="da-DK"/>
          </a:p>
        </p:txBody>
      </p:sp>
      <p:sp>
        <p:nvSpPr>
          <p:cNvPr id="6" name="Footer Placeholder 5">
            <a:extLst>
              <a:ext uri="{FF2B5EF4-FFF2-40B4-BE49-F238E27FC236}">
                <a16:creationId xmlns:a16="http://schemas.microsoft.com/office/drawing/2014/main" id="{26B7D2DB-0013-E8E6-DAEC-1889B9FFF92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20C08824-355E-CDFA-ADBA-BF5BEC305049}"/>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632566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DAFAD-86A0-0883-7F0F-F4A31CF38B23}"/>
              </a:ext>
            </a:extLst>
          </p:cNvPr>
          <p:cNvSpPr>
            <a:spLocks noGrp="1"/>
          </p:cNvSpPr>
          <p:nvPr>
            <p:ph type="title"/>
          </p:nvPr>
        </p:nvSpPr>
        <p:spPr>
          <a:xfrm>
            <a:off x="839788" y="365125"/>
            <a:ext cx="10515600" cy="1325563"/>
          </a:xfrm>
        </p:spPr>
        <p:txBody>
          <a:bodyPr/>
          <a:lstStyle/>
          <a:p>
            <a:r>
              <a:rPr lang="en-GB"/>
              <a:t>Click to edit Master title style</a:t>
            </a:r>
            <a:endParaRPr lang="da-DK"/>
          </a:p>
        </p:txBody>
      </p:sp>
      <p:sp>
        <p:nvSpPr>
          <p:cNvPr id="3" name="Text Placeholder 2">
            <a:extLst>
              <a:ext uri="{FF2B5EF4-FFF2-40B4-BE49-F238E27FC236}">
                <a16:creationId xmlns:a16="http://schemas.microsoft.com/office/drawing/2014/main" id="{7E6B7F78-5EA7-DD1D-C5B2-DA73861E7C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98E3296-28BF-0432-7A08-B55F50793EC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5" name="Text Placeholder 4">
            <a:extLst>
              <a:ext uri="{FF2B5EF4-FFF2-40B4-BE49-F238E27FC236}">
                <a16:creationId xmlns:a16="http://schemas.microsoft.com/office/drawing/2014/main" id="{1C0C87AD-7D80-314A-1B9C-EE0A69D151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B5E62AE-7E52-DC0C-B102-CB682509B90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7" name="Date Placeholder 6">
            <a:extLst>
              <a:ext uri="{FF2B5EF4-FFF2-40B4-BE49-F238E27FC236}">
                <a16:creationId xmlns:a16="http://schemas.microsoft.com/office/drawing/2014/main" id="{11DE3544-D184-D4BE-03FF-00AF57938139}"/>
              </a:ext>
            </a:extLst>
          </p:cNvPr>
          <p:cNvSpPr>
            <a:spLocks noGrp="1"/>
          </p:cNvSpPr>
          <p:nvPr>
            <p:ph type="dt" sz="half" idx="10"/>
          </p:nvPr>
        </p:nvSpPr>
        <p:spPr/>
        <p:txBody>
          <a:bodyPr/>
          <a:lstStyle/>
          <a:p>
            <a:fld id="{936D4B70-3F4C-CA4D-A791-A4D193DBA7C9}" type="datetimeFigureOut">
              <a:rPr lang="da-DK" smtClean="0"/>
              <a:t>19-05-2026</a:t>
            </a:fld>
            <a:endParaRPr lang="da-DK"/>
          </a:p>
        </p:txBody>
      </p:sp>
      <p:sp>
        <p:nvSpPr>
          <p:cNvPr id="8" name="Footer Placeholder 7">
            <a:extLst>
              <a:ext uri="{FF2B5EF4-FFF2-40B4-BE49-F238E27FC236}">
                <a16:creationId xmlns:a16="http://schemas.microsoft.com/office/drawing/2014/main" id="{89998E51-15CE-8CE4-63E7-1118BE5C2C4B}"/>
              </a:ext>
            </a:extLst>
          </p:cNvPr>
          <p:cNvSpPr>
            <a:spLocks noGrp="1"/>
          </p:cNvSpPr>
          <p:nvPr>
            <p:ph type="ftr" sz="quarter" idx="11"/>
          </p:nvPr>
        </p:nvSpPr>
        <p:spPr/>
        <p:txBody>
          <a:bodyPr/>
          <a:lstStyle/>
          <a:p>
            <a:endParaRPr lang="da-DK"/>
          </a:p>
        </p:txBody>
      </p:sp>
      <p:sp>
        <p:nvSpPr>
          <p:cNvPr id="9" name="Slide Number Placeholder 8">
            <a:extLst>
              <a:ext uri="{FF2B5EF4-FFF2-40B4-BE49-F238E27FC236}">
                <a16:creationId xmlns:a16="http://schemas.microsoft.com/office/drawing/2014/main" id="{77A16678-B8C0-5117-20DA-BC61C1CC81DB}"/>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48632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B0AB-8237-C761-7181-D55AF8017E87}"/>
              </a:ext>
            </a:extLst>
          </p:cNvPr>
          <p:cNvSpPr>
            <a:spLocks noGrp="1"/>
          </p:cNvSpPr>
          <p:nvPr>
            <p:ph type="title"/>
          </p:nvPr>
        </p:nvSpPr>
        <p:spPr/>
        <p:txBody>
          <a:bodyPr/>
          <a:lstStyle/>
          <a:p>
            <a:r>
              <a:rPr lang="en-GB"/>
              <a:t>Click to edit Master title style</a:t>
            </a:r>
            <a:endParaRPr lang="da-DK"/>
          </a:p>
        </p:txBody>
      </p:sp>
      <p:sp>
        <p:nvSpPr>
          <p:cNvPr id="3" name="Date Placeholder 2">
            <a:extLst>
              <a:ext uri="{FF2B5EF4-FFF2-40B4-BE49-F238E27FC236}">
                <a16:creationId xmlns:a16="http://schemas.microsoft.com/office/drawing/2014/main" id="{23744056-0627-1B24-0228-3F3DF58F3AAA}"/>
              </a:ext>
            </a:extLst>
          </p:cNvPr>
          <p:cNvSpPr>
            <a:spLocks noGrp="1"/>
          </p:cNvSpPr>
          <p:nvPr>
            <p:ph type="dt" sz="half" idx="10"/>
          </p:nvPr>
        </p:nvSpPr>
        <p:spPr/>
        <p:txBody>
          <a:bodyPr/>
          <a:lstStyle/>
          <a:p>
            <a:fld id="{936D4B70-3F4C-CA4D-A791-A4D193DBA7C9}" type="datetimeFigureOut">
              <a:rPr lang="da-DK" smtClean="0"/>
              <a:t>19-05-2026</a:t>
            </a:fld>
            <a:endParaRPr lang="da-DK"/>
          </a:p>
        </p:txBody>
      </p:sp>
      <p:sp>
        <p:nvSpPr>
          <p:cNvPr id="4" name="Footer Placeholder 3">
            <a:extLst>
              <a:ext uri="{FF2B5EF4-FFF2-40B4-BE49-F238E27FC236}">
                <a16:creationId xmlns:a16="http://schemas.microsoft.com/office/drawing/2014/main" id="{E212FD70-1773-323B-1A11-6F74C455BCFB}"/>
              </a:ext>
            </a:extLst>
          </p:cNvPr>
          <p:cNvSpPr>
            <a:spLocks noGrp="1"/>
          </p:cNvSpPr>
          <p:nvPr>
            <p:ph type="ftr" sz="quarter" idx="11"/>
          </p:nvPr>
        </p:nvSpPr>
        <p:spPr/>
        <p:txBody>
          <a:bodyPr/>
          <a:lstStyle/>
          <a:p>
            <a:endParaRPr lang="da-DK"/>
          </a:p>
        </p:txBody>
      </p:sp>
      <p:sp>
        <p:nvSpPr>
          <p:cNvPr id="5" name="Slide Number Placeholder 4">
            <a:extLst>
              <a:ext uri="{FF2B5EF4-FFF2-40B4-BE49-F238E27FC236}">
                <a16:creationId xmlns:a16="http://schemas.microsoft.com/office/drawing/2014/main" id="{1D4C2E1A-C2EA-FA0D-42B3-4B9241661B1C}"/>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1214936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32377B-B8F6-9930-53CF-3ACA978A6113}"/>
              </a:ext>
            </a:extLst>
          </p:cNvPr>
          <p:cNvSpPr>
            <a:spLocks noGrp="1"/>
          </p:cNvSpPr>
          <p:nvPr>
            <p:ph type="dt" sz="half" idx="10"/>
          </p:nvPr>
        </p:nvSpPr>
        <p:spPr/>
        <p:txBody>
          <a:bodyPr/>
          <a:lstStyle/>
          <a:p>
            <a:fld id="{936D4B70-3F4C-CA4D-A791-A4D193DBA7C9}" type="datetimeFigureOut">
              <a:rPr lang="da-DK" smtClean="0"/>
              <a:t>19-05-2026</a:t>
            </a:fld>
            <a:endParaRPr lang="da-DK"/>
          </a:p>
        </p:txBody>
      </p:sp>
      <p:sp>
        <p:nvSpPr>
          <p:cNvPr id="3" name="Footer Placeholder 2">
            <a:extLst>
              <a:ext uri="{FF2B5EF4-FFF2-40B4-BE49-F238E27FC236}">
                <a16:creationId xmlns:a16="http://schemas.microsoft.com/office/drawing/2014/main" id="{1A580F21-FFDF-74F0-4A8E-4A4657A74DDA}"/>
              </a:ext>
            </a:extLst>
          </p:cNvPr>
          <p:cNvSpPr>
            <a:spLocks noGrp="1"/>
          </p:cNvSpPr>
          <p:nvPr>
            <p:ph type="ftr" sz="quarter" idx="11"/>
          </p:nvPr>
        </p:nvSpPr>
        <p:spPr/>
        <p:txBody>
          <a:bodyPr/>
          <a:lstStyle/>
          <a:p>
            <a:endParaRPr lang="da-DK"/>
          </a:p>
        </p:txBody>
      </p:sp>
      <p:sp>
        <p:nvSpPr>
          <p:cNvPr id="4" name="Slide Number Placeholder 3">
            <a:extLst>
              <a:ext uri="{FF2B5EF4-FFF2-40B4-BE49-F238E27FC236}">
                <a16:creationId xmlns:a16="http://schemas.microsoft.com/office/drawing/2014/main" id="{295450F4-92CA-F21E-0CB5-041B24951271}"/>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33565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561BD-45C9-590C-1A14-6D570FD174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Content Placeholder 2">
            <a:extLst>
              <a:ext uri="{FF2B5EF4-FFF2-40B4-BE49-F238E27FC236}">
                <a16:creationId xmlns:a16="http://schemas.microsoft.com/office/drawing/2014/main" id="{E487A595-2FE6-6D02-6BB9-2B518302D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Text Placeholder 3">
            <a:extLst>
              <a:ext uri="{FF2B5EF4-FFF2-40B4-BE49-F238E27FC236}">
                <a16:creationId xmlns:a16="http://schemas.microsoft.com/office/drawing/2014/main" id="{0BAD0922-73C5-26DE-41F5-80E0A5374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5CE266A-8D92-6329-0968-ED9C70A8043F}"/>
              </a:ext>
            </a:extLst>
          </p:cNvPr>
          <p:cNvSpPr>
            <a:spLocks noGrp="1"/>
          </p:cNvSpPr>
          <p:nvPr>
            <p:ph type="dt" sz="half" idx="10"/>
          </p:nvPr>
        </p:nvSpPr>
        <p:spPr/>
        <p:txBody>
          <a:bodyPr/>
          <a:lstStyle/>
          <a:p>
            <a:fld id="{936D4B70-3F4C-CA4D-A791-A4D193DBA7C9}" type="datetimeFigureOut">
              <a:rPr lang="da-DK" smtClean="0"/>
              <a:t>19-05-2026</a:t>
            </a:fld>
            <a:endParaRPr lang="da-DK"/>
          </a:p>
        </p:txBody>
      </p:sp>
      <p:sp>
        <p:nvSpPr>
          <p:cNvPr id="6" name="Footer Placeholder 5">
            <a:extLst>
              <a:ext uri="{FF2B5EF4-FFF2-40B4-BE49-F238E27FC236}">
                <a16:creationId xmlns:a16="http://schemas.microsoft.com/office/drawing/2014/main" id="{23F11420-67A3-ACD7-DB44-53B1FD648C9D}"/>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F1D9D40B-3F5A-48AE-FB92-0362CC0DE63A}"/>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2841092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764D2-88AB-33DF-B0EC-9789BC468F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da-DK"/>
          </a:p>
        </p:txBody>
      </p:sp>
      <p:sp>
        <p:nvSpPr>
          <p:cNvPr id="3" name="Picture Placeholder 2">
            <a:extLst>
              <a:ext uri="{FF2B5EF4-FFF2-40B4-BE49-F238E27FC236}">
                <a16:creationId xmlns:a16="http://schemas.microsoft.com/office/drawing/2014/main" id="{D6B16EB2-A2DF-DFAE-DB73-40C80EF390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Text Placeholder 3">
            <a:extLst>
              <a:ext uri="{FF2B5EF4-FFF2-40B4-BE49-F238E27FC236}">
                <a16:creationId xmlns:a16="http://schemas.microsoft.com/office/drawing/2014/main" id="{1221489B-416C-D805-E26B-769207D07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68BEF5-E1E6-225B-5141-667AE422934B}"/>
              </a:ext>
            </a:extLst>
          </p:cNvPr>
          <p:cNvSpPr>
            <a:spLocks noGrp="1"/>
          </p:cNvSpPr>
          <p:nvPr>
            <p:ph type="dt" sz="half" idx="10"/>
          </p:nvPr>
        </p:nvSpPr>
        <p:spPr/>
        <p:txBody>
          <a:bodyPr/>
          <a:lstStyle/>
          <a:p>
            <a:fld id="{936D4B70-3F4C-CA4D-A791-A4D193DBA7C9}" type="datetimeFigureOut">
              <a:rPr lang="da-DK" smtClean="0"/>
              <a:t>19-05-2026</a:t>
            </a:fld>
            <a:endParaRPr lang="da-DK"/>
          </a:p>
        </p:txBody>
      </p:sp>
      <p:sp>
        <p:nvSpPr>
          <p:cNvPr id="6" name="Footer Placeholder 5">
            <a:extLst>
              <a:ext uri="{FF2B5EF4-FFF2-40B4-BE49-F238E27FC236}">
                <a16:creationId xmlns:a16="http://schemas.microsoft.com/office/drawing/2014/main" id="{7769377C-E50B-ABC7-D4DF-AE91DA86E313}"/>
              </a:ext>
            </a:extLst>
          </p:cNvPr>
          <p:cNvSpPr>
            <a:spLocks noGrp="1"/>
          </p:cNvSpPr>
          <p:nvPr>
            <p:ph type="ftr" sz="quarter" idx="11"/>
          </p:nvPr>
        </p:nvSpPr>
        <p:spPr/>
        <p:txBody>
          <a:bodyPr/>
          <a:lstStyle/>
          <a:p>
            <a:endParaRPr lang="da-DK"/>
          </a:p>
        </p:txBody>
      </p:sp>
      <p:sp>
        <p:nvSpPr>
          <p:cNvPr id="7" name="Slide Number Placeholder 6">
            <a:extLst>
              <a:ext uri="{FF2B5EF4-FFF2-40B4-BE49-F238E27FC236}">
                <a16:creationId xmlns:a16="http://schemas.microsoft.com/office/drawing/2014/main" id="{3CBFA4AB-4ECF-6151-3F62-C971FBD914D4}"/>
              </a:ext>
            </a:extLst>
          </p:cNvPr>
          <p:cNvSpPr>
            <a:spLocks noGrp="1"/>
          </p:cNvSpPr>
          <p:nvPr>
            <p:ph type="sldNum" sz="quarter" idx="12"/>
          </p:nvPr>
        </p:nvSpPr>
        <p:spPr/>
        <p:txBody>
          <a:bodyPr/>
          <a:lstStyle/>
          <a:p>
            <a:fld id="{73BABC8F-9E7B-8F43-A587-FD2334353986}" type="slidenum">
              <a:rPr lang="da-DK" smtClean="0"/>
              <a:t>‹nr.›</a:t>
            </a:fld>
            <a:endParaRPr lang="da-DK"/>
          </a:p>
        </p:txBody>
      </p:sp>
    </p:spTree>
    <p:extLst>
      <p:ext uri="{BB962C8B-B14F-4D97-AF65-F5344CB8AC3E}">
        <p14:creationId xmlns:p14="http://schemas.microsoft.com/office/powerpoint/2010/main" val="35248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DA18AB-4DC8-5003-387B-AE0B6E13C9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da-DK"/>
          </a:p>
        </p:txBody>
      </p:sp>
      <p:sp>
        <p:nvSpPr>
          <p:cNvPr id="3" name="Text Placeholder 2">
            <a:extLst>
              <a:ext uri="{FF2B5EF4-FFF2-40B4-BE49-F238E27FC236}">
                <a16:creationId xmlns:a16="http://schemas.microsoft.com/office/drawing/2014/main" id="{8DE5ABD5-455F-8F05-55BF-4472B8184C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a-DK"/>
          </a:p>
        </p:txBody>
      </p:sp>
      <p:sp>
        <p:nvSpPr>
          <p:cNvPr id="4" name="Date Placeholder 3">
            <a:extLst>
              <a:ext uri="{FF2B5EF4-FFF2-40B4-BE49-F238E27FC236}">
                <a16:creationId xmlns:a16="http://schemas.microsoft.com/office/drawing/2014/main" id="{F901E046-8EE0-1223-6B0A-3F501F4AAA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36D4B70-3F4C-CA4D-A791-A4D193DBA7C9}" type="datetimeFigureOut">
              <a:rPr lang="da-DK" smtClean="0"/>
              <a:t>19-05-2026</a:t>
            </a:fld>
            <a:endParaRPr lang="da-DK"/>
          </a:p>
        </p:txBody>
      </p:sp>
      <p:sp>
        <p:nvSpPr>
          <p:cNvPr id="5" name="Footer Placeholder 4">
            <a:extLst>
              <a:ext uri="{FF2B5EF4-FFF2-40B4-BE49-F238E27FC236}">
                <a16:creationId xmlns:a16="http://schemas.microsoft.com/office/drawing/2014/main" id="{1477610B-55E0-97EE-15AB-FEA54E135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a-DK"/>
          </a:p>
        </p:txBody>
      </p:sp>
      <p:sp>
        <p:nvSpPr>
          <p:cNvPr id="6" name="Slide Number Placeholder 5">
            <a:extLst>
              <a:ext uri="{FF2B5EF4-FFF2-40B4-BE49-F238E27FC236}">
                <a16:creationId xmlns:a16="http://schemas.microsoft.com/office/drawing/2014/main" id="{A4E54E56-9801-051D-A5C4-B8A5F321D0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3BABC8F-9E7B-8F43-A587-FD2334353986}" type="slidenum">
              <a:rPr lang="da-DK" smtClean="0"/>
              <a:t>‹nr.›</a:t>
            </a:fld>
            <a:endParaRPr lang="da-DK"/>
          </a:p>
        </p:txBody>
      </p:sp>
      <p:pic>
        <p:nvPicPr>
          <p:cNvPr id="7" name="Picture 6" descr="A blue and white flag with yellow stars&#10;&#10;Description automatically generated">
            <a:extLst>
              <a:ext uri="{FF2B5EF4-FFF2-40B4-BE49-F238E27FC236}">
                <a16:creationId xmlns:a16="http://schemas.microsoft.com/office/drawing/2014/main" id="{DEF0B005-E63E-134F-C419-F4D3AE6D0029}"/>
              </a:ext>
            </a:extLst>
          </p:cNvPr>
          <p:cNvPicPr>
            <a:picLocks noChangeAspect="1"/>
          </p:cNvPicPr>
          <p:nvPr userDrawn="1"/>
        </p:nvPicPr>
        <p:blipFill>
          <a:blip r:embed="rId13"/>
          <a:stretch>
            <a:fillRect/>
          </a:stretch>
        </p:blipFill>
        <p:spPr>
          <a:xfrm>
            <a:off x="8552429" y="6176964"/>
            <a:ext cx="2801372" cy="544512"/>
          </a:xfrm>
          <a:prstGeom prst="rect">
            <a:avLst/>
          </a:prstGeom>
        </p:spPr>
      </p:pic>
    </p:spTree>
    <p:extLst>
      <p:ext uri="{BB962C8B-B14F-4D97-AF65-F5344CB8AC3E}">
        <p14:creationId xmlns:p14="http://schemas.microsoft.com/office/powerpoint/2010/main" val="2895463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4737A-EA7E-559E-BA94-B43E31BEF031}"/>
              </a:ext>
            </a:extLst>
          </p:cNvPr>
          <p:cNvSpPr>
            <a:spLocks noGrp="1"/>
          </p:cNvSpPr>
          <p:nvPr>
            <p:ph type="title"/>
          </p:nvPr>
        </p:nvSpPr>
        <p:spPr>
          <a:xfrm>
            <a:off x="838200" y="365125"/>
            <a:ext cx="10515600" cy="1325563"/>
          </a:xfrm>
        </p:spPr>
        <p:txBody>
          <a:bodyPr anchor="ctr">
            <a:normAutofit fontScale="90000"/>
          </a:bodyPr>
          <a:lstStyle/>
          <a:p>
            <a:r>
              <a:rPr lang="de-DE" b="1" dirty="0"/>
              <a:t>Modellierung im Zusammenhang mit dem Erwerb der akademischen Kompetenzen des Schülers</a:t>
            </a:r>
            <a:endParaRPr lang="da-DK" b="1" dirty="0"/>
          </a:p>
        </p:txBody>
      </p:sp>
      <p:sp>
        <p:nvSpPr>
          <p:cNvPr id="3" name="Subtitle 2">
            <a:extLst>
              <a:ext uri="{FF2B5EF4-FFF2-40B4-BE49-F238E27FC236}">
                <a16:creationId xmlns:a16="http://schemas.microsoft.com/office/drawing/2014/main" id="{63C4FA37-AF04-ECC7-40CD-631FB174CE1A}"/>
              </a:ext>
            </a:extLst>
          </p:cNvPr>
          <p:cNvSpPr>
            <a:spLocks noGrp="1"/>
          </p:cNvSpPr>
          <p:nvPr>
            <p:ph idx="1"/>
          </p:nvPr>
        </p:nvSpPr>
        <p:spPr>
          <a:xfrm>
            <a:off x="838200" y="1825625"/>
            <a:ext cx="10515600" cy="4351338"/>
          </a:xfrm>
        </p:spPr>
        <p:txBody>
          <a:bodyPr>
            <a:normAutofit/>
          </a:bodyPr>
          <a:lstStyle/>
          <a:p>
            <a:pPr marL="0" indent="0">
              <a:buNone/>
            </a:pPr>
            <a:r>
              <a:rPr lang="de-DE" b="1" dirty="0"/>
              <a:t>Aktives Modellieren im Unterrichten
Matilde Bøgelund
Grundfachlehrer an der EUC Syd
Präsentation am 11. November 2025</a:t>
            </a:r>
            <a:endParaRPr lang="da-DK" dirty="0"/>
          </a:p>
        </p:txBody>
      </p:sp>
    </p:spTree>
    <p:extLst>
      <p:ext uri="{BB962C8B-B14F-4D97-AF65-F5344CB8AC3E}">
        <p14:creationId xmlns:p14="http://schemas.microsoft.com/office/powerpoint/2010/main" val="151555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6A06C0-7298-DE3E-157C-4E944C4CAEAC}"/>
              </a:ext>
            </a:extLst>
          </p:cNvPr>
          <p:cNvSpPr>
            <a:spLocks noGrp="1"/>
          </p:cNvSpPr>
          <p:nvPr>
            <p:ph type="title"/>
          </p:nvPr>
        </p:nvSpPr>
        <p:spPr/>
        <p:txBody>
          <a:bodyPr/>
          <a:lstStyle/>
          <a:p>
            <a:r>
              <a:rPr lang="da-DK" dirty="0" err="1"/>
              <a:t>Kontext</a:t>
            </a:r>
            <a:r>
              <a:rPr lang="da-DK" dirty="0"/>
              <a:t> </a:t>
            </a:r>
            <a:r>
              <a:rPr lang="da-DK" dirty="0" err="1"/>
              <a:t>für</a:t>
            </a:r>
            <a:r>
              <a:rPr lang="da-DK" dirty="0"/>
              <a:t> </a:t>
            </a:r>
            <a:r>
              <a:rPr lang="da-DK" dirty="0" err="1"/>
              <a:t>Lernhilfe</a:t>
            </a:r>
            <a:endParaRPr lang="da-DK" dirty="0"/>
          </a:p>
        </p:txBody>
      </p:sp>
      <p:sp>
        <p:nvSpPr>
          <p:cNvPr id="3" name="Pladsholder til indhold 2">
            <a:extLst>
              <a:ext uri="{FF2B5EF4-FFF2-40B4-BE49-F238E27FC236}">
                <a16:creationId xmlns:a16="http://schemas.microsoft.com/office/drawing/2014/main" id="{82A14F67-F22C-F315-9CA3-BBD80ABB764C}"/>
              </a:ext>
            </a:extLst>
          </p:cNvPr>
          <p:cNvSpPr>
            <a:spLocks noGrp="1"/>
          </p:cNvSpPr>
          <p:nvPr>
            <p:ph idx="1"/>
          </p:nvPr>
        </p:nvSpPr>
        <p:spPr/>
        <p:txBody>
          <a:bodyPr/>
          <a:lstStyle/>
          <a:p>
            <a:r>
              <a:rPr lang="de-DE" dirty="0"/>
              <a:t>Das Thema: Nachhaltiges Bauen und Gesellschaft.
Empfänger: Zimmerleute haben diese Lernziele bei H1 und H2, wo eine Endnote ohne Prüfung vergeben wird.
"Nachhaltigkeit" ist ein neuer Teil des Themas.
Anzahl der Lektionen: 4x4 Stunden – 1 </a:t>
            </a:r>
            <a:r>
              <a:rPr lang="de-DE" dirty="0" err="1"/>
              <a:t>lektion</a:t>
            </a:r>
            <a:r>
              <a:rPr lang="de-DE" dirty="0"/>
              <a:t> = 50 Min.</a:t>
            </a:r>
            <a:endParaRPr lang="da-DK" dirty="0"/>
          </a:p>
        </p:txBody>
      </p:sp>
    </p:spTree>
    <p:extLst>
      <p:ext uri="{BB962C8B-B14F-4D97-AF65-F5344CB8AC3E}">
        <p14:creationId xmlns:p14="http://schemas.microsoft.com/office/powerpoint/2010/main" val="464635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F8BB44-C8EA-F1CE-3F21-0B733DFBFECF}"/>
              </a:ext>
            </a:extLst>
          </p:cNvPr>
          <p:cNvSpPr>
            <a:spLocks noGrp="1"/>
          </p:cNvSpPr>
          <p:nvPr>
            <p:ph type="title"/>
          </p:nvPr>
        </p:nvSpPr>
        <p:spPr>
          <a:xfrm>
            <a:off x="0" y="70338"/>
            <a:ext cx="10515600" cy="749911"/>
          </a:xfrm>
        </p:spPr>
        <p:txBody>
          <a:bodyPr/>
          <a:lstStyle/>
          <a:p>
            <a:r>
              <a:rPr lang="da-DK" dirty="0"/>
              <a:t>Fagets målpinde på det afsluttende modul</a:t>
            </a:r>
          </a:p>
        </p:txBody>
      </p:sp>
      <p:sp>
        <p:nvSpPr>
          <p:cNvPr id="3" name="Pladsholder til indhold 2">
            <a:extLst>
              <a:ext uri="{FF2B5EF4-FFF2-40B4-BE49-F238E27FC236}">
                <a16:creationId xmlns:a16="http://schemas.microsoft.com/office/drawing/2014/main" id="{49E81BD0-E932-C5BC-A959-0237BC717F6C}"/>
              </a:ext>
            </a:extLst>
          </p:cNvPr>
          <p:cNvSpPr>
            <a:spLocks noGrp="1"/>
          </p:cNvSpPr>
          <p:nvPr>
            <p:ph idx="1"/>
          </p:nvPr>
        </p:nvSpPr>
        <p:spPr>
          <a:xfrm>
            <a:off x="143608" y="820249"/>
            <a:ext cx="5131777" cy="4351338"/>
          </a:xfrm>
        </p:spPr>
        <p:txBody>
          <a:bodyPr>
            <a:normAutofit fontScale="25000" lnSpcReduction="20000"/>
          </a:bodyPr>
          <a:lstStyle/>
          <a:p>
            <a:pPr marL="0" indent="0">
              <a:buNone/>
            </a:pPr>
            <a:r>
              <a:rPr lang="da-DK" b="1" i="1" dirty="0"/>
              <a:t>”1</a:t>
            </a:r>
            <a:r>
              <a:rPr lang="da-DK" b="1" i="1" dirty="0">
                <a:highlight>
                  <a:srgbClr val="FFFF00"/>
                </a:highlight>
              </a:rPr>
              <a:t>. Lærlingen har forståelse for de officielle definitioner for bæredygtigt byggeri i Danmark, byggeriets bidrag til Danmarks CO2 regnskab og FN’s verdensmål i hovedtræk.</a:t>
            </a:r>
            <a:br>
              <a:rPr lang="da-DK" dirty="0">
                <a:highlight>
                  <a:srgbClr val="FFFF00"/>
                </a:highlight>
              </a:rPr>
            </a:br>
            <a:endParaRPr lang="da-DK" dirty="0">
              <a:highlight>
                <a:srgbClr val="FFFF00"/>
              </a:highlight>
            </a:endParaRPr>
          </a:p>
          <a:p>
            <a:r>
              <a:rPr lang="da-DK" dirty="0">
                <a:highlight>
                  <a:srgbClr val="FFFF00"/>
                </a:highlight>
              </a:rPr>
              <a:t>Du får viden om tre grundkvaliteter: miljømæssig, social og økonomisk i bæredygtigt byggeri i Danmark.</a:t>
            </a:r>
          </a:p>
          <a:p>
            <a:r>
              <a:rPr lang="da-DK" dirty="0"/>
              <a:t>Du bliver introduceret til, hvordan og hvorfor byggeriet står for en stor del af samlede danske udledning af CO2ggerier – </a:t>
            </a:r>
          </a:p>
          <a:p>
            <a:r>
              <a:rPr lang="da-DK" dirty="0"/>
              <a:t>Du får kendskab til energieffektivitet og moderne teknologier, udledning fra byggematerialer og bliver introduceret til hele byggematerialets livscyklus, herunder fremstilling, brug, bortskaffelse og genanvendelse.</a:t>
            </a:r>
          </a:p>
          <a:p>
            <a:r>
              <a:rPr lang="da-DK" dirty="0"/>
              <a:t>Du bliver introduceret til FN’s verdensmål for bæredygtig udvikling.</a:t>
            </a:r>
          </a:p>
          <a:p>
            <a:pPr marL="0" indent="0">
              <a:buNone/>
            </a:pPr>
            <a:r>
              <a:rPr lang="da-DK" b="1" i="1" dirty="0"/>
              <a:t>2. Lærlingen har kendskab til begrebet </a:t>
            </a:r>
            <a:r>
              <a:rPr lang="da-DK" b="1" i="1" dirty="0" err="1"/>
              <a:t>greenwashing</a:t>
            </a:r>
            <a:r>
              <a:rPr lang="da-DK" b="1" i="1" dirty="0"/>
              <a:t>.</a:t>
            </a:r>
            <a:br>
              <a:rPr lang="da-DK" dirty="0"/>
            </a:br>
            <a:endParaRPr lang="da-DK" dirty="0"/>
          </a:p>
          <a:p>
            <a:r>
              <a:rPr lang="da-DK" dirty="0"/>
              <a:t>Du får viden om, hvordan du kan identificere </a:t>
            </a:r>
            <a:r>
              <a:rPr lang="da-DK" dirty="0" err="1"/>
              <a:t>greenwashing</a:t>
            </a:r>
            <a:r>
              <a:rPr lang="da-DK" dirty="0"/>
              <a:t>, og hvilken betydning det har for byggebranchen.</a:t>
            </a:r>
          </a:p>
          <a:p>
            <a:pPr marL="0" indent="0">
              <a:buNone/>
            </a:pPr>
            <a:r>
              <a:rPr lang="da-DK" b="1" i="1" dirty="0"/>
              <a:t>3. Lærlingen har kendskab til de klimapolitiske mål, og hvilken betydning de har for byggeriet nu og i fremtiden.</a:t>
            </a:r>
            <a:endParaRPr lang="da-DK" b="1" dirty="0"/>
          </a:p>
          <a:p>
            <a:r>
              <a:rPr lang="da-DK" dirty="0"/>
              <a:t>Du får viden om de klimapolitiske mål, som er fastsat i klimaloven i 2020.</a:t>
            </a:r>
          </a:p>
          <a:p>
            <a:r>
              <a:rPr lang="da-DK" dirty="0"/>
              <a:t>Du får viden om de centrale mål og deres betydning for byggeriet.</a:t>
            </a:r>
          </a:p>
          <a:p>
            <a:pPr marL="0" indent="0">
              <a:buNone/>
            </a:pPr>
            <a:r>
              <a:rPr lang="da-DK" b="1" i="1" dirty="0">
                <a:highlight>
                  <a:srgbClr val="FFFF00"/>
                </a:highlight>
              </a:rPr>
              <a:t>4. Lærlingen kan gengive enkle eksempler på, hvilken betydning de sociale, politiske og teknologiske kræfter har for den aktuelle udvikling i bygge- og anlægsbranchen.</a:t>
            </a:r>
            <a:endParaRPr lang="da-DK" b="1" dirty="0">
              <a:highlight>
                <a:srgbClr val="FFFF00"/>
              </a:highlight>
            </a:endParaRPr>
          </a:p>
          <a:p>
            <a:r>
              <a:rPr lang="da-DK" dirty="0"/>
              <a:t>Du får viden om de sociale kræfter, som handler om:</a:t>
            </a:r>
          </a:p>
          <a:p>
            <a:pPr lvl="1"/>
            <a:r>
              <a:rPr lang="da-DK" dirty="0"/>
              <a:t>Befolkningstilvækst og urbanisering: Stigende befolkning og urbanisering skaber behov for flere boliger og infrastrukturprojekter.</a:t>
            </a:r>
          </a:p>
          <a:p>
            <a:pPr lvl="1"/>
            <a:r>
              <a:rPr lang="da-DK" dirty="0"/>
              <a:t>Øget fokus på bæredygtighed: Bevidstheden om klimaforandringer og miljøpåvirkning driver efterspørgslen efter bæredygtige bygninger og materialer.</a:t>
            </a:r>
          </a:p>
          <a:p>
            <a:pPr lvl="1"/>
            <a:r>
              <a:rPr lang="da-DK" dirty="0"/>
              <a:t>Arbejdskraft og kompetencer: Manglen på kvalificeret arbejdskraft og teknisk knowhow påvirker branchens udvikling.</a:t>
            </a:r>
          </a:p>
          <a:p>
            <a:r>
              <a:rPr lang="da-DK" dirty="0"/>
              <a:t>Du får viden om de politiske kræfter, som handler om:</a:t>
            </a:r>
          </a:p>
          <a:p>
            <a:pPr lvl="1"/>
            <a:r>
              <a:rPr lang="da-DK" dirty="0"/>
              <a:t>Klimapolitik og regulering: Nationale og internationale klimamål påvirker byggeriets CO2-udledning og energiforbrug.</a:t>
            </a:r>
          </a:p>
          <a:p>
            <a:pPr lvl="1"/>
            <a:r>
              <a:rPr lang="da-DK" dirty="0"/>
              <a:t>Støtteordninger og incitamenter: Politiske incitamenter til grøn omstilling, som tilskud til energirenovering, påvirker investeringer i bæredygtige projekter.</a:t>
            </a:r>
          </a:p>
          <a:p>
            <a:r>
              <a:rPr lang="da-DK" dirty="0"/>
              <a:t>Du får viden om de teknologiske kræfter, som handler om:</a:t>
            </a:r>
          </a:p>
          <a:p>
            <a:pPr lvl="1"/>
            <a:r>
              <a:rPr lang="da-DK" dirty="0"/>
              <a:t>Digitalisering og automatisering forbedrer projektstyring og effektivitet.</a:t>
            </a:r>
          </a:p>
          <a:p>
            <a:pPr lvl="1"/>
            <a:r>
              <a:rPr lang="da-DK" dirty="0"/>
              <a:t>Materialer og konstruktionsteknikker: Avancerede materialer og metoder reducerer miljøpåvirkningen og øger holdbarheden.</a:t>
            </a:r>
          </a:p>
          <a:p>
            <a:pPr marL="0" indent="0">
              <a:buNone/>
            </a:pPr>
            <a:r>
              <a:rPr lang="da-DK" b="1" i="1" dirty="0"/>
              <a:t>5. Lærlingen har kendskab til konkrete eksempler på bæredygtigt byggeri og anlæg i det omgivende samfund.</a:t>
            </a:r>
            <a:endParaRPr lang="da-DK" b="1" dirty="0"/>
          </a:p>
          <a:p>
            <a:r>
              <a:rPr lang="da-DK" dirty="0"/>
              <a:t>Du får kendskab til forskellige typer af bæredygtigt byggeri og anlæg fx: </a:t>
            </a:r>
          </a:p>
          <a:p>
            <a:pPr lvl="1"/>
            <a:r>
              <a:rPr lang="da-DK" dirty="0"/>
              <a:t>Bygget i træ og strå: Nogle bygninger er opført med træ og strå som primære materialer. Dette reducerer CO2-udledningen og fremmer cirkulær økonomi. </a:t>
            </a:r>
          </a:p>
          <a:p>
            <a:pPr lvl="1"/>
            <a:r>
              <a:rPr lang="da-DK" dirty="0"/>
              <a:t>Store solenergipaneler: Solpaneler integreret i bygningers tagflader genererer vedvarende energi og bidrager til selvforsyning.</a:t>
            </a:r>
          </a:p>
          <a:p>
            <a:pPr lvl="1"/>
            <a:r>
              <a:rPr lang="da-DK" dirty="0"/>
              <a:t>Energieffektiv belysning: Brug af LED-lys og sensorstyring minimerer energiforbruget i bygninger.</a:t>
            </a:r>
          </a:p>
          <a:p>
            <a:pPr lvl="1"/>
            <a:r>
              <a:rPr lang="da-DK" dirty="0"/>
              <a:t>Cirkulært byggeri: Genbrug af materialer og fokus på levetidsforlængelse gør byggeprojekter mere bæredygtige</a:t>
            </a:r>
          </a:p>
          <a:p>
            <a:pPr marL="0" indent="0">
              <a:buNone/>
            </a:pPr>
            <a:endParaRPr lang="da-DK" dirty="0"/>
          </a:p>
        </p:txBody>
      </p:sp>
      <p:sp>
        <p:nvSpPr>
          <p:cNvPr id="5" name="Tekstfelt 4">
            <a:extLst>
              <a:ext uri="{FF2B5EF4-FFF2-40B4-BE49-F238E27FC236}">
                <a16:creationId xmlns:a16="http://schemas.microsoft.com/office/drawing/2014/main" id="{9485D67C-D213-A719-45C6-253F6D1A27EE}"/>
              </a:ext>
            </a:extLst>
          </p:cNvPr>
          <p:cNvSpPr txBox="1"/>
          <p:nvPr/>
        </p:nvSpPr>
        <p:spPr>
          <a:xfrm>
            <a:off x="5563332" y="820249"/>
            <a:ext cx="6220558" cy="5262979"/>
          </a:xfrm>
          <a:prstGeom prst="rect">
            <a:avLst/>
          </a:prstGeom>
          <a:noFill/>
        </p:spPr>
        <p:txBody>
          <a:bodyPr wrap="square">
            <a:spAutoFit/>
          </a:bodyPr>
          <a:lstStyle/>
          <a:p>
            <a:r>
              <a:rPr lang="da-DK" sz="700" b="1" dirty="0"/>
              <a:t>6. Lærlingen har kendskab til samarbejdsformer i virksomheden og på byggepladsen, herunder LEAN/Trimmet byggeri.</a:t>
            </a:r>
          </a:p>
          <a:p>
            <a:endParaRPr lang="da-DK" sz="700" b="1" dirty="0"/>
          </a:p>
          <a:p>
            <a:pPr marL="171450" indent="-171450">
              <a:buFont typeface="Arial" panose="020B0604020202020204" pitchFamily="34" charset="0"/>
              <a:buChar char="•"/>
            </a:pPr>
            <a:r>
              <a:rPr lang="da-DK" sz="700" dirty="0"/>
              <a:t>Du får kendskab til forskellige typer af samarbejde fx:</a:t>
            </a:r>
          </a:p>
          <a:p>
            <a:r>
              <a:rPr lang="da-DK" sz="700" dirty="0"/>
              <a:t>Samarbejdsaftaler, som formaliserer samarbejdet mellem parterne og definerer rettigheder og forpligtelser. De kan omfatte økonomi, projektomfang og leverancer. Fx en samarbejdsaftale mellem to virksomheder, der ønsker at starte et fælles projekt.</a:t>
            </a:r>
          </a:p>
          <a:p>
            <a:r>
              <a:rPr lang="da-DK" sz="700" dirty="0"/>
              <a:t>Arbejdsmiljøarbejde, som handler om sikkerhed og arbejdsmiljø på byggepladser. Det kan fx være sikkerhedsmøder, dialog om risici og samarbejde om at forbedre arbejdsmiljøet.</a:t>
            </a:r>
          </a:p>
          <a:p>
            <a:endParaRPr lang="da-DK" sz="700" dirty="0"/>
          </a:p>
          <a:p>
            <a:pPr marL="171450" indent="-171450">
              <a:buFont typeface="Arial" panose="020B0604020202020204" pitchFamily="34" charset="0"/>
              <a:buChar char="•"/>
            </a:pPr>
            <a:r>
              <a:rPr lang="da-DK" sz="700" dirty="0"/>
              <a:t> Du får også viden om LEAN/Trimmet byggeri:</a:t>
            </a:r>
          </a:p>
          <a:p>
            <a:r>
              <a:rPr lang="da-DK" sz="700" dirty="0"/>
              <a:t>LEAN-principper fokuserer på at minimere spild og optimere processer. Trimmet byggeri anvender disse principper i byggeprojekter.</a:t>
            </a:r>
          </a:p>
          <a:p>
            <a:r>
              <a:rPr lang="da-DK" sz="700" dirty="0"/>
              <a:t>Fx effektiv planlægning, just-in-time leverancer og kontinuerlig forbedring af arbejdsgang.</a:t>
            </a:r>
          </a:p>
          <a:p>
            <a:endParaRPr lang="da-DK" sz="700" dirty="0"/>
          </a:p>
          <a:p>
            <a:r>
              <a:rPr lang="da-DK" sz="700" b="1" dirty="0"/>
              <a:t>7.  Lærlingen har kendskab til den danske model, herunder overenskomster, det fagretslige system samt mulighederne for efteruddannelse og livslang læring.</a:t>
            </a:r>
          </a:p>
          <a:p>
            <a:endParaRPr lang="da-DK" sz="700" b="1" dirty="0"/>
          </a:p>
          <a:p>
            <a:pPr marL="171450" indent="-171450">
              <a:buFont typeface="Arial" panose="020B0604020202020204" pitchFamily="34" charset="0"/>
              <a:buChar char="•"/>
            </a:pPr>
            <a:r>
              <a:rPr lang="da-DK" sz="700" dirty="0"/>
              <a:t> Du får viden om at:</a:t>
            </a:r>
          </a:p>
          <a:p>
            <a:r>
              <a:rPr lang="da-DK" sz="700" dirty="0"/>
              <a:t>Overenskomster fastsætter løn, arbejdstid, pension og andre arbejdsvilkår.</a:t>
            </a:r>
          </a:p>
          <a:p>
            <a:r>
              <a:rPr lang="da-DK" sz="700" dirty="0"/>
              <a:t>Arbejdsgivere og fagforeninger forhandler om disse aftaler.</a:t>
            </a:r>
            <a:br>
              <a:rPr lang="da-DK" sz="700" dirty="0"/>
            </a:br>
            <a:endParaRPr lang="da-DK" sz="700" dirty="0"/>
          </a:p>
          <a:p>
            <a:r>
              <a:rPr lang="da-DK" sz="700" dirty="0"/>
              <a:t>Overenskomster gælder for forskellige brancher og erhverv</a:t>
            </a:r>
          </a:p>
          <a:p>
            <a:r>
              <a:rPr lang="da-DK" sz="700" dirty="0"/>
              <a:t>Danmark har en arbejdsret, der håndhæver overenskomster og løser tvister (uenigheder) mellem parterne.</a:t>
            </a:r>
          </a:p>
          <a:p>
            <a:r>
              <a:rPr lang="da-DK" sz="700" dirty="0"/>
              <a:t> Arbejdsretten består af faglige domstole og nævn.</a:t>
            </a:r>
          </a:p>
          <a:p>
            <a:r>
              <a:rPr lang="da-DK" sz="700" dirty="0"/>
              <a:t>Du får også viden om efteruddannelse og livslang læring, som handler om:</a:t>
            </a:r>
            <a:br>
              <a:rPr lang="da-DK" sz="700" dirty="0"/>
            </a:br>
            <a:endParaRPr lang="da-DK" sz="700" dirty="0"/>
          </a:p>
          <a:p>
            <a:r>
              <a:rPr lang="da-DK" sz="700" dirty="0"/>
              <a:t>At lære nye ting hjælper dig med at vokse som person og udvikle nye færdigheder.</a:t>
            </a:r>
            <a:br>
              <a:rPr lang="da-DK" sz="700" dirty="0"/>
            </a:br>
            <a:endParaRPr lang="da-DK" sz="700" dirty="0"/>
          </a:p>
          <a:p>
            <a:r>
              <a:rPr lang="da-DK" sz="700" dirty="0"/>
              <a:t>At konstant læring kan åbne døre til nye jobmuligheder og karrierefremskridt.</a:t>
            </a:r>
            <a:br>
              <a:rPr lang="da-DK" sz="700" dirty="0"/>
            </a:br>
            <a:endParaRPr lang="da-DK" sz="700" dirty="0"/>
          </a:p>
          <a:p>
            <a:r>
              <a:rPr lang="da-DK" sz="700" dirty="0"/>
              <a:t>At deltagelse i kurser og workshops kan hjælpe dig med at møde nye mennesker og udvide dit netværk.</a:t>
            </a:r>
          </a:p>
          <a:p>
            <a:endParaRPr lang="da-DK" sz="700" dirty="0"/>
          </a:p>
          <a:p>
            <a:r>
              <a:rPr lang="da-DK" sz="700" b="1" dirty="0">
                <a:highlight>
                  <a:srgbClr val="FFFF00"/>
                </a:highlight>
              </a:rPr>
              <a:t>8. Lærlingen har kendskab til rettigheder og pligter i en uddannelses- og ansættelsesretslig sammenhæng.</a:t>
            </a:r>
          </a:p>
          <a:p>
            <a:endParaRPr lang="da-DK" sz="700" dirty="0"/>
          </a:p>
          <a:p>
            <a:pPr marL="171450" indent="-171450">
              <a:buFont typeface="Arial" panose="020B0604020202020204" pitchFamily="34" charset="0"/>
              <a:buChar char="•"/>
            </a:pPr>
            <a:r>
              <a:rPr lang="da-DK" sz="700" dirty="0"/>
              <a:t>Du får viden om, hvilke rettigheder, du har som studerende. Du har fx ret til:</a:t>
            </a:r>
          </a:p>
          <a:p>
            <a:r>
              <a:rPr lang="da-DK" sz="700" dirty="0"/>
              <a:t>At modtage undervisning og vejledning af høj kvalitet.</a:t>
            </a:r>
          </a:p>
          <a:p>
            <a:r>
              <a:rPr lang="da-DK" sz="700" dirty="0"/>
              <a:t>At deltage i eksaminer og få feedback.</a:t>
            </a:r>
          </a:p>
          <a:p>
            <a:r>
              <a:rPr lang="da-DK" sz="700" dirty="0"/>
              <a:t>At organisere sig og deltage i studenterforeninger.</a:t>
            </a:r>
          </a:p>
          <a:p>
            <a:r>
              <a:rPr lang="da-DK" sz="700" dirty="0"/>
              <a:t>At klage over uretmæssige forhold.</a:t>
            </a:r>
          </a:p>
          <a:p>
            <a:r>
              <a:rPr lang="da-DK" sz="700" dirty="0"/>
              <a:t>Som ansat har du ret til en skriftlig ansættelseskontrakt, som beskriver.</a:t>
            </a:r>
          </a:p>
          <a:p>
            <a:r>
              <a:rPr lang="da-DK" sz="700" dirty="0"/>
              <a:t>Løn, ferie og pension i henhold til overenskomst eller aftale.</a:t>
            </a:r>
          </a:p>
          <a:p>
            <a:r>
              <a:rPr lang="da-DK" sz="700" dirty="0"/>
              <a:t>Et sundt og sikkert arbejdsmiljø.</a:t>
            </a:r>
          </a:p>
          <a:p>
            <a:r>
              <a:rPr lang="da-DK" sz="700" dirty="0"/>
              <a:t>At organisere sig i fagforeninger.</a:t>
            </a:r>
          </a:p>
          <a:p>
            <a:r>
              <a:rPr lang="da-DK" sz="700" dirty="0"/>
              <a:t>Som studerende har du pligt til:</a:t>
            </a:r>
          </a:p>
          <a:p>
            <a:r>
              <a:rPr lang="da-DK" sz="700" dirty="0"/>
              <a:t>At møde op til undervisning og eksaminer.</a:t>
            </a:r>
          </a:p>
          <a:p>
            <a:r>
              <a:rPr lang="da-DK" sz="700" dirty="0"/>
              <a:t>At overholde studieordninger og regler.</a:t>
            </a:r>
          </a:p>
          <a:p>
            <a:r>
              <a:rPr lang="da-DK" sz="700" dirty="0"/>
              <a:t>At respektere ophavsret og plagiatregler.</a:t>
            </a:r>
          </a:p>
          <a:p>
            <a:pPr marL="171450" indent="-171450">
              <a:buFont typeface="Arial" panose="020B0604020202020204" pitchFamily="34" charset="0"/>
              <a:buChar char="•"/>
            </a:pPr>
            <a:r>
              <a:rPr lang="da-DK" sz="700" dirty="0"/>
              <a:t>Som ansat har du pligt til:</a:t>
            </a:r>
          </a:p>
          <a:p>
            <a:r>
              <a:rPr lang="da-DK" sz="700" dirty="0"/>
              <a:t>At udføre deres arbejde omhyggeligt og ansvarsfuldt.</a:t>
            </a:r>
          </a:p>
          <a:p>
            <a:r>
              <a:rPr lang="da-DK" sz="700" dirty="0"/>
              <a:t>At bidrage til et godt arbejdsmiljø.”</a:t>
            </a:r>
          </a:p>
        </p:txBody>
      </p:sp>
      <p:sp>
        <p:nvSpPr>
          <p:cNvPr id="4" name="Tekstfelt 3">
            <a:extLst>
              <a:ext uri="{FF2B5EF4-FFF2-40B4-BE49-F238E27FC236}">
                <a16:creationId xmlns:a16="http://schemas.microsoft.com/office/drawing/2014/main" id="{1626ED89-8F72-BA3A-4B98-BD25923E4C9E}"/>
              </a:ext>
            </a:extLst>
          </p:cNvPr>
          <p:cNvSpPr txBox="1"/>
          <p:nvPr/>
        </p:nvSpPr>
        <p:spPr>
          <a:xfrm>
            <a:off x="5563332" y="6217920"/>
            <a:ext cx="2686050" cy="369332"/>
          </a:xfrm>
          <a:prstGeom prst="rect">
            <a:avLst/>
          </a:prstGeom>
          <a:noFill/>
        </p:spPr>
        <p:txBody>
          <a:bodyPr wrap="square" rtlCol="0">
            <a:spAutoFit/>
          </a:bodyPr>
          <a:lstStyle/>
          <a:p>
            <a:r>
              <a:rPr lang="da-DK" dirty="0">
                <a:solidFill>
                  <a:srgbClr val="FF0000"/>
                </a:solidFill>
              </a:rPr>
              <a:t>(hentdata.stil.dk, 25)</a:t>
            </a:r>
          </a:p>
        </p:txBody>
      </p:sp>
    </p:spTree>
    <p:extLst>
      <p:ext uri="{BB962C8B-B14F-4D97-AF65-F5344CB8AC3E}">
        <p14:creationId xmlns:p14="http://schemas.microsoft.com/office/powerpoint/2010/main" val="2073687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E9FD67-62C4-1132-5F27-D038291B4679}"/>
              </a:ext>
            </a:extLst>
          </p:cNvPr>
          <p:cNvSpPr>
            <a:spLocks noGrp="1"/>
          </p:cNvSpPr>
          <p:nvPr>
            <p:ph type="title"/>
          </p:nvPr>
        </p:nvSpPr>
        <p:spPr>
          <a:xfrm>
            <a:off x="6934200" y="151078"/>
            <a:ext cx="10515600" cy="1325563"/>
          </a:xfrm>
        </p:spPr>
        <p:txBody>
          <a:bodyPr/>
          <a:lstStyle/>
          <a:p>
            <a:r>
              <a:rPr lang="da-DK" dirty="0"/>
              <a:t>Spil - modellering</a:t>
            </a:r>
          </a:p>
        </p:txBody>
      </p:sp>
      <p:pic>
        <p:nvPicPr>
          <p:cNvPr id="4" name="Pladsholder til indhold 3">
            <a:extLst>
              <a:ext uri="{FF2B5EF4-FFF2-40B4-BE49-F238E27FC236}">
                <a16:creationId xmlns:a16="http://schemas.microsoft.com/office/drawing/2014/main" id="{E5365E94-DD86-E727-B88F-9E5779902780}"/>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388" r="16360" b="-25"/>
          <a:stretch>
            <a:fillRect/>
          </a:stretch>
        </p:blipFill>
        <p:spPr bwMode="auto">
          <a:xfrm>
            <a:off x="6619845" y="1458444"/>
            <a:ext cx="4891560" cy="3941112"/>
          </a:xfrm>
          <a:prstGeom prst="rect">
            <a:avLst/>
          </a:prstGeom>
          <a:noFill/>
          <a:ln>
            <a:noFill/>
          </a:ln>
          <a:extLst>
            <a:ext uri="{53640926-AAD7-44D8-BBD7-CCE9431645EC}">
              <a14:shadowObscured xmlns:a14="http://schemas.microsoft.com/office/drawing/2010/main"/>
            </a:ext>
          </a:extLst>
        </p:spPr>
      </p:pic>
      <p:graphicFrame>
        <p:nvGraphicFramePr>
          <p:cNvPr id="6" name="Tabel 5">
            <a:extLst>
              <a:ext uri="{FF2B5EF4-FFF2-40B4-BE49-F238E27FC236}">
                <a16:creationId xmlns:a16="http://schemas.microsoft.com/office/drawing/2014/main" id="{42C3D289-C4E5-7194-1F06-B22AAAC831B0}"/>
              </a:ext>
            </a:extLst>
          </p:cNvPr>
          <p:cNvGraphicFramePr>
            <a:graphicFrameLocks noGrp="1"/>
          </p:cNvGraphicFramePr>
          <p:nvPr>
            <p:extLst>
              <p:ext uri="{D42A27DB-BD31-4B8C-83A1-F6EECF244321}">
                <p14:modId xmlns:p14="http://schemas.microsoft.com/office/powerpoint/2010/main" val="2904290649"/>
              </p:ext>
            </p:extLst>
          </p:nvPr>
        </p:nvGraphicFramePr>
        <p:xfrm>
          <a:off x="0" y="509552"/>
          <a:ext cx="5063067" cy="6348448"/>
        </p:xfrm>
        <a:graphic>
          <a:graphicData uri="http://schemas.openxmlformats.org/drawingml/2006/table">
            <a:tbl>
              <a:tblPr firstRow="1" firstCol="1" bandRow="1">
                <a:tableStyleId>{5C22544A-7EE6-4342-B048-85BDC9FD1C3A}</a:tableStyleId>
              </a:tblPr>
              <a:tblGrid>
                <a:gridCol w="1687563">
                  <a:extLst>
                    <a:ext uri="{9D8B030D-6E8A-4147-A177-3AD203B41FA5}">
                      <a16:colId xmlns:a16="http://schemas.microsoft.com/office/drawing/2014/main" val="512741916"/>
                    </a:ext>
                  </a:extLst>
                </a:gridCol>
                <a:gridCol w="1687563">
                  <a:extLst>
                    <a:ext uri="{9D8B030D-6E8A-4147-A177-3AD203B41FA5}">
                      <a16:colId xmlns:a16="http://schemas.microsoft.com/office/drawing/2014/main" val="2302899834"/>
                    </a:ext>
                  </a:extLst>
                </a:gridCol>
                <a:gridCol w="1687941">
                  <a:extLst>
                    <a:ext uri="{9D8B030D-6E8A-4147-A177-3AD203B41FA5}">
                      <a16:colId xmlns:a16="http://schemas.microsoft.com/office/drawing/2014/main" val="328171947"/>
                    </a:ext>
                  </a:extLst>
                </a:gridCol>
              </a:tblGrid>
              <a:tr h="851698">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Bedre indeklima</a:t>
                      </a:r>
                    </a:p>
                    <a:p>
                      <a:pPr>
                        <a:lnSpc>
                          <a:spcPct val="107000"/>
                        </a:lnSpc>
                        <a:spcAft>
                          <a:spcPts val="800"/>
                        </a:spcAft>
                        <a:buNone/>
                      </a:pPr>
                      <a:r>
                        <a:rPr lang="da-DK" sz="1050" b="1">
                          <a:solidFill>
                            <a:schemeClr val="tx1"/>
                          </a:solidFill>
                        </a:rPr>
                        <a:t> </a:t>
                      </a:r>
                      <a:endParaRPr lang="da-DK" sz="1050" b="1" dirty="0">
                        <a:solidFill>
                          <a:schemeClr val="tx1"/>
                        </a:solidFill>
                      </a:endParaRPr>
                    </a:p>
                  </a:txBody>
                  <a:tcPr marL="45169" marR="45169" marT="0" marB="0">
                    <a:solidFill>
                      <a:schemeClr val="bg2"/>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Dyr samlet løsning for den private</a:t>
                      </a:r>
                      <a:endParaRPr lang="da-DK" sz="1050" b="1" dirty="0">
                        <a:solidFill>
                          <a:schemeClr val="tx1"/>
                        </a:solidFill>
                      </a:endParaRPr>
                    </a:p>
                  </a:txBody>
                  <a:tcPr marL="45169" marR="45169" marT="0" marB="0">
                    <a:solidFill>
                      <a:schemeClr val="bg2"/>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Ny produceret materialer</a:t>
                      </a:r>
                      <a:endParaRPr lang="da-DK" sz="1050" b="1" dirty="0">
                        <a:solidFill>
                          <a:schemeClr val="tx1"/>
                        </a:solidFill>
                      </a:endParaRPr>
                    </a:p>
                  </a:txBody>
                  <a:tcPr marL="45169" marR="45169" marT="0" marB="0">
                    <a:solidFill>
                      <a:schemeClr val="bg2"/>
                    </a:solidFill>
                  </a:tcPr>
                </a:tc>
                <a:extLst>
                  <a:ext uri="{0D108BD9-81ED-4DB2-BD59-A6C34878D82A}">
                    <a16:rowId xmlns:a16="http://schemas.microsoft.com/office/drawing/2014/main" val="2761074591"/>
                  </a:ext>
                </a:extLst>
              </a:tr>
              <a:tr h="1034538">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Mindre energiforbrug for den private</a:t>
                      </a:r>
                    </a:p>
                    <a:p>
                      <a:pPr>
                        <a:lnSpc>
                          <a:spcPct val="107000"/>
                        </a:lnSpc>
                        <a:spcAft>
                          <a:spcPts val="800"/>
                        </a:spcAft>
                        <a:buNone/>
                      </a:pPr>
                      <a:r>
                        <a:rPr lang="da-DK" sz="1050" b="1">
                          <a:solidFill>
                            <a:schemeClr val="tx1"/>
                          </a:solidFill>
                        </a:rPr>
                        <a:t> </a:t>
                      </a:r>
                      <a:endParaRPr lang="da-DK" sz="1050" b="1" dirty="0">
                        <a:solidFill>
                          <a:schemeClr val="tx1"/>
                        </a:solidFill>
                      </a:endParaRPr>
                    </a:p>
                  </a:txBody>
                  <a:tcPr marL="45169" marR="45169" marT="0" marB="0">
                    <a:solidFill>
                      <a:schemeClr val="bg2">
                        <a:lumMod val="75000"/>
                      </a:schemeClr>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Ingen genbrugsmaterialer</a:t>
                      </a:r>
                    </a:p>
                    <a:p>
                      <a:pPr>
                        <a:lnSpc>
                          <a:spcPct val="107000"/>
                        </a:lnSpc>
                        <a:spcAft>
                          <a:spcPts val="800"/>
                        </a:spcAft>
                        <a:buNone/>
                      </a:pPr>
                      <a:r>
                        <a:rPr lang="da-DK" sz="1050" b="1">
                          <a:solidFill>
                            <a:schemeClr val="tx1"/>
                          </a:solidFill>
                        </a:rPr>
                        <a:t> </a:t>
                      </a:r>
                    </a:p>
                  </a:txBody>
                  <a:tcPr marL="45169" marR="45169" marT="0" marB="0">
                    <a:solidFill>
                      <a:schemeClr val="bg2">
                        <a:lumMod val="75000"/>
                      </a:schemeClr>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Jobskabelse</a:t>
                      </a:r>
                      <a:endParaRPr lang="da-DK" sz="1050" b="1" dirty="0">
                        <a:solidFill>
                          <a:schemeClr val="tx1"/>
                        </a:solidFill>
                      </a:endParaRPr>
                    </a:p>
                  </a:txBody>
                  <a:tcPr marL="45169" marR="45169" marT="0" marB="0">
                    <a:solidFill>
                      <a:schemeClr val="bg2">
                        <a:lumMod val="75000"/>
                      </a:schemeClr>
                    </a:solidFill>
                  </a:tcPr>
                </a:tc>
                <a:extLst>
                  <a:ext uri="{0D108BD9-81ED-4DB2-BD59-A6C34878D82A}">
                    <a16:rowId xmlns:a16="http://schemas.microsoft.com/office/drawing/2014/main" val="2670610103"/>
                  </a:ext>
                </a:extLst>
              </a:tr>
              <a:tr h="971244">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Flot æstetisk </a:t>
                      </a:r>
                    </a:p>
                    <a:p>
                      <a:pPr>
                        <a:lnSpc>
                          <a:spcPct val="107000"/>
                        </a:lnSpc>
                        <a:spcAft>
                          <a:spcPts val="800"/>
                        </a:spcAft>
                        <a:buNone/>
                      </a:pPr>
                      <a:r>
                        <a:rPr lang="da-DK" sz="1050" b="1">
                          <a:solidFill>
                            <a:schemeClr val="tx1"/>
                          </a:solidFill>
                        </a:rPr>
                        <a:t> </a:t>
                      </a:r>
                    </a:p>
                  </a:txBody>
                  <a:tcPr marL="45169" marR="45169" marT="0" marB="0">
                    <a:solidFill>
                      <a:schemeClr val="bg2"/>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Man får personlig skræddersyet løsning</a:t>
                      </a:r>
                      <a:endParaRPr lang="da-DK" sz="1050" b="1" dirty="0">
                        <a:solidFill>
                          <a:schemeClr val="tx1"/>
                        </a:solidFill>
                      </a:endParaRPr>
                    </a:p>
                  </a:txBody>
                  <a:tcPr marL="45169" marR="45169" marT="0" marB="0">
                    <a:solidFill>
                      <a:schemeClr val="bg2"/>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Risiko for socialopdeling</a:t>
                      </a:r>
                      <a:endParaRPr lang="da-DK" sz="1050" b="1" dirty="0">
                        <a:solidFill>
                          <a:schemeClr val="tx1"/>
                        </a:solidFill>
                      </a:endParaRPr>
                    </a:p>
                  </a:txBody>
                  <a:tcPr marL="45169" marR="45169" marT="0" marB="0">
                    <a:solidFill>
                      <a:schemeClr val="bg2"/>
                    </a:solidFill>
                  </a:tcPr>
                </a:tc>
                <a:extLst>
                  <a:ext uri="{0D108BD9-81ED-4DB2-BD59-A6C34878D82A}">
                    <a16:rowId xmlns:a16="http://schemas.microsoft.com/office/drawing/2014/main" val="2069265780"/>
                  </a:ext>
                </a:extLst>
              </a:tr>
              <a:tr h="668858">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Byggeaffald </a:t>
                      </a:r>
                    </a:p>
                    <a:p>
                      <a:pPr>
                        <a:lnSpc>
                          <a:spcPct val="107000"/>
                        </a:lnSpc>
                        <a:spcAft>
                          <a:spcPts val="800"/>
                        </a:spcAft>
                        <a:buNone/>
                      </a:pPr>
                      <a:r>
                        <a:rPr lang="da-DK" sz="1050" b="1">
                          <a:solidFill>
                            <a:schemeClr val="tx1"/>
                          </a:solidFill>
                        </a:rPr>
                        <a:t> </a:t>
                      </a:r>
                    </a:p>
                  </a:txBody>
                  <a:tcPr marL="45169" marR="45169" marT="0" marB="0">
                    <a:solidFill>
                      <a:schemeClr val="bg2">
                        <a:lumMod val="75000"/>
                      </a:schemeClr>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Risiko for tab - økonomisk</a:t>
                      </a:r>
                      <a:endParaRPr lang="da-DK" sz="1050" b="1" dirty="0">
                        <a:solidFill>
                          <a:schemeClr val="tx1"/>
                        </a:solidFill>
                      </a:endParaRPr>
                    </a:p>
                  </a:txBody>
                  <a:tcPr marL="45169" marR="45169" marT="0" marB="0">
                    <a:solidFill>
                      <a:schemeClr val="bg2">
                        <a:lumMod val="75000"/>
                      </a:schemeClr>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Valg af byggematerialer</a:t>
                      </a:r>
                      <a:endParaRPr lang="da-DK" sz="1050" b="1" dirty="0">
                        <a:solidFill>
                          <a:schemeClr val="tx1"/>
                        </a:solidFill>
                      </a:endParaRPr>
                    </a:p>
                  </a:txBody>
                  <a:tcPr marL="45169" marR="45169" marT="0" marB="0">
                    <a:solidFill>
                      <a:schemeClr val="bg2">
                        <a:lumMod val="75000"/>
                      </a:schemeClr>
                    </a:solidFill>
                  </a:tcPr>
                </a:tc>
                <a:extLst>
                  <a:ext uri="{0D108BD9-81ED-4DB2-BD59-A6C34878D82A}">
                    <a16:rowId xmlns:a16="http://schemas.microsoft.com/office/drawing/2014/main" val="3699130557"/>
                  </a:ext>
                </a:extLst>
              </a:tr>
              <a:tr h="1034538">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Svingende materialepriser</a:t>
                      </a:r>
                    </a:p>
                    <a:p>
                      <a:pPr>
                        <a:lnSpc>
                          <a:spcPct val="107000"/>
                        </a:lnSpc>
                        <a:spcAft>
                          <a:spcPts val="800"/>
                        </a:spcAft>
                        <a:buNone/>
                      </a:pPr>
                      <a:r>
                        <a:rPr lang="da-DK" sz="1050" b="1">
                          <a:solidFill>
                            <a:schemeClr val="tx1"/>
                          </a:solidFill>
                        </a:rPr>
                        <a:t> </a:t>
                      </a:r>
                    </a:p>
                  </a:txBody>
                  <a:tcPr marL="45169" marR="45169" marT="0" marB="0">
                    <a:solidFill>
                      <a:schemeClr val="bg2"/>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Nye fællesskaber </a:t>
                      </a:r>
                      <a:endParaRPr lang="da-DK" sz="1050" b="1" dirty="0">
                        <a:solidFill>
                          <a:schemeClr val="tx1"/>
                        </a:solidFill>
                      </a:endParaRPr>
                    </a:p>
                  </a:txBody>
                  <a:tcPr marL="45169" marR="45169" marT="0" marB="0">
                    <a:solidFill>
                      <a:schemeClr val="bg2"/>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Lokal identitet ændres</a:t>
                      </a:r>
                    </a:p>
                  </a:txBody>
                  <a:tcPr marL="45169" marR="45169" marT="0" marB="0">
                    <a:solidFill>
                      <a:schemeClr val="bg2"/>
                    </a:solidFill>
                  </a:tcPr>
                </a:tc>
                <a:extLst>
                  <a:ext uri="{0D108BD9-81ED-4DB2-BD59-A6C34878D82A}">
                    <a16:rowId xmlns:a16="http://schemas.microsoft.com/office/drawing/2014/main" val="3210409015"/>
                  </a:ext>
                </a:extLst>
              </a:tr>
              <a:tr h="1034538">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Værdistigning af huse i hele kvarteret</a:t>
                      </a:r>
                    </a:p>
                    <a:p>
                      <a:pPr>
                        <a:lnSpc>
                          <a:spcPct val="107000"/>
                        </a:lnSpc>
                        <a:spcAft>
                          <a:spcPts val="800"/>
                        </a:spcAft>
                        <a:buNone/>
                      </a:pPr>
                      <a:r>
                        <a:rPr lang="da-DK" sz="1050" b="1">
                          <a:solidFill>
                            <a:schemeClr val="tx1"/>
                          </a:solidFill>
                        </a:rPr>
                        <a:t> </a:t>
                      </a:r>
                    </a:p>
                  </a:txBody>
                  <a:tcPr marL="45169" marR="45169" marT="0" marB="0">
                    <a:solidFill>
                      <a:schemeClr val="bg2">
                        <a:lumMod val="75000"/>
                      </a:schemeClr>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Gener fra byggeriet – støj, støv, trafik</a:t>
                      </a:r>
                      <a:endParaRPr lang="da-DK" sz="1050" b="1" dirty="0">
                        <a:solidFill>
                          <a:schemeClr val="tx1"/>
                        </a:solidFill>
                      </a:endParaRPr>
                    </a:p>
                  </a:txBody>
                  <a:tcPr marL="45169" marR="45169" marT="0" marB="0">
                    <a:solidFill>
                      <a:schemeClr val="bg2">
                        <a:lumMod val="75000"/>
                      </a:schemeClr>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Arealforbrug – reducering af biodiversitet</a:t>
                      </a:r>
                      <a:endParaRPr lang="da-DK" sz="1050" b="1" dirty="0">
                        <a:solidFill>
                          <a:schemeClr val="tx1"/>
                        </a:solidFill>
                      </a:endParaRPr>
                    </a:p>
                  </a:txBody>
                  <a:tcPr marL="45169" marR="45169" marT="0" marB="0">
                    <a:solidFill>
                      <a:schemeClr val="bg2">
                        <a:lumMod val="75000"/>
                      </a:schemeClr>
                    </a:solidFill>
                  </a:tcPr>
                </a:tc>
                <a:extLst>
                  <a:ext uri="{0D108BD9-81ED-4DB2-BD59-A6C34878D82A}">
                    <a16:rowId xmlns:a16="http://schemas.microsoft.com/office/drawing/2014/main" val="2198242447"/>
                  </a:ext>
                </a:extLst>
              </a:tr>
              <a:tr h="668858">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Input fra dig:</a:t>
                      </a:r>
                    </a:p>
                    <a:p>
                      <a:pPr>
                        <a:lnSpc>
                          <a:spcPct val="107000"/>
                        </a:lnSpc>
                        <a:spcAft>
                          <a:spcPts val="800"/>
                        </a:spcAft>
                        <a:buNone/>
                      </a:pPr>
                      <a:r>
                        <a:rPr lang="da-DK" sz="1050" b="1">
                          <a:solidFill>
                            <a:schemeClr val="tx1"/>
                          </a:solidFill>
                        </a:rPr>
                        <a:t> </a:t>
                      </a:r>
                    </a:p>
                  </a:txBody>
                  <a:tcPr marL="45169" marR="45169" marT="0" marB="0">
                    <a:solidFill>
                      <a:schemeClr val="bg2"/>
                    </a:solidFill>
                  </a:tcPr>
                </a:tc>
                <a:tc>
                  <a:txBody>
                    <a:bodyPr/>
                    <a:lstStyle/>
                    <a:p>
                      <a:pPr>
                        <a:lnSpc>
                          <a:spcPct val="107000"/>
                        </a:lnSpc>
                        <a:spcAft>
                          <a:spcPts val="800"/>
                        </a:spcAft>
                        <a:buNone/>
                      </a:pPr>
                      <a:r>
                        <a:rPr lang="da-DK" sz="1050" b="1">
                          <a:solidFill>
                            <a:schemeClr val="tx1"/>
                          </a:solidFill>
                        </a:rPr>
                        <a:t> </a:t>
                      </a:r>
                    </a:p>
                    <a:p>
                      <a:pPr>
                        <a:lnSpc>
                          <a:spcPct val="107000"/>
                        </a:lnSpc>
                        <a:spcAft>
                          <a:spcPts val="800"/>
                        </a:spcAft>
                        <a:buNone/>
                      </a:pPr>
                      <a:r>
                        <a:rPr lang="da-DK" sz="1050" b="1">
                          <a:solidFill>
                            <a:schemeClr val="tx1"/>
                          </a:solidFill>
                        </a:rPr>
                        <a:t>Input fra dig:</a:t>
                      </a:r>
                      <a:endParaRPr lang="da-DK" sz="1050" b="1" dirty="0">
                        <a:solidFill>
                          <a:schemeClr val="tx1"/>
                        </a:solidFill>
                      </a:endParaRPr>
                    </a:p>
                  </a:txBody>
                  <a:tcPr marL="45169" marR="45169" marT="0" marB="0">
                    <a:solidFill>
                      <a:schemeClr val="bg2"/>
                    </a:solidFill>
                  </a:tcPr>
                </a:tc>
                <a:tc>
                  <a:txBody>
                    <a:bodyPr/>
                    <a:lstStyle/>
                    <a:p>
                      <a:pPr>
                        <a:lnSpc>
                          <a:spcPct val="107000"/>
                        </a:lnSpc>
                        <a:spcAft>
                          <a:spcPts val="800"/>
                        </a:spcAft>
                        <a:buNone/>
                      </a:pPr>
                      <a:r>
                        <a:rPr lang="da-DK" sz="1050" b="1" dirty="0">
                          <a:solidFill>
                            <a:schemeClr val="tx1"/>
                          </a:solidFill>
                        </a:rPr>
                        <a:t> </a:t>
                      </a:r>
                    </a:p>
                    <a:p>
                      <a:pPr>
                        <a:lnSpc>
                          <a:spcPct val="107000"/>
                        </a:lnSpc>
                        <a:spcAft>
                          <a:spcPts val="800"/>
                        </a:spcAft>
                        <a:buNone/>
                      </a:pPr>
                      <a:r>
                        <a:rPr lang="da-DK" sz="1050" b="1" dirty="0">
                          <a:solidFill>
                            <a:schemeClr val="tx1"/>
                          </a:solidFill>
                        </a:rPr>
                        <a:t>Input fra dig:</a:t>
                      </a:r>
                    </a:p>
                  </a:txBody>
                  <a:tcPr marL="45169" marR="45169" marT="0" marB="0">
                    <a:solidFill>
                      <a:schemeClr val="bg2"/>
                    </a:solidFill>
                  </a:tcPr>
                </a:tc>
                <a:extLst>
                  <a:ext uri="{0D108BD9-81ED-4DB2-BD59-A6C34878D82A}">
                    <a16:rowId xmlns:a16="http://schemas.microsoft.com/office/drawing/2014/main" val="2001785733"/>
                  </a:ext>
                </a:extLst>
              </a:tr>
            </a:tbl>
          </a:graphicData>
        </a:graphic>
      </p:graphicFrame>
      <p:sp>
        <p:nvSpPr>
          <p:cNvPr id="7" name="Rectangle 1">
            <a:extLst>
              <a:ext uri="{FF2B5EF4-FFF2-40B4-BE49-F238E27FC236}">
                <a16:creationId xmlns:a16="http://schemas.microsoft.com/office/drawing/2014/main" id="{0704EF12-3D52-E2C4-2FC0-91FB8AD9B646}"/>
              </a:ext>
            </a:extLst>
          </p:cNvPr>
          <p:cNvSpPr>
            <a:spLocks noChangeArrowheads="1"/>
          </p:cNvSpPr>
          <p:nvPr/>
        </p:nvSpPr>
        <p:spPr bwMode="auto">
          <a:xfrm>
            <a:off x="0" y="15107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2600" b="0" i="0" u="none" strike="noStrike" cap="none" normalizeH="0" baseline="0" dirty="0">
                <a:ln>
                  <a:noFill/>
                </a:ln>
                <a:solidFill>
                  <a:schemeClr val="tx1"/>
                </a:solidFill>
                <a:effectLst/>
                <a:latin typeface="Times New Roman" panose="02020603050405020304" pitchFamily="18" charset="0"/>
                <a:ea typeface="Aptos" panose="020B0004020202020204" pitchFamily="34" charset="0"/>
                <a:cs typeface="Times New Roman" panose="02020603050405020304" pitchFamily="18" charset="0"/>
              </a:rPr>
              <a:t>Case: Nybyggeri ved typehus</a:t>
            </a:r>
            <a:endParaRPr kumimoji="0" lang="da-DK" altLang="da-DK"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
        <p:nvSpPr>
          <p:cNvPr id="3" name="Tekstfelt 2">
            <a:extLst>
              <a:ext uri="{FF2B5EF4-FFF2-40B4-BE49-F238E27FC236}">
                <a16:creationId xmlns:a16="http://schemas.microsoft.com/office/drawing/2014/main" id="{47FD3AF6-0B0F-B0A9-E976-468F985B77C6}"/>
              </a:ext>
            </a:extLst>
          </p:cNvPr>
          <p:cNvSpPr txBox="1"/>
          <p:nvPr/>
        </p:nvSpPr>
        <p:spPr>
          <a:xfrm>
            <a:off x="9189720" y="5399556"/>
            <a:ext cx="2548890" cy="646331"/>
          </a:xfrm>
          <a:prstGeom prst="rect">
            <a:avLst/>
          </a:prstGeom>
          <a:noFill/>
        </p:spPr>
        <p:txBody>
          <a:bodyPr wrap="square" rtlCol="0">
            <a:spAutoFit/>
          </a:bodyPr>
          <a:lstStyle/>
          <a:p>
            <a:r>
              <a:rPr lang="da-DK" dirty="0">
                <a:solidFill>
                  <a:srgbClr val="FF0000"/>
                </a:solidFill>
              </a:rPr>
              <a:t>Kilde: (emu.dk, 2025)</a:t>
            </a:r>
          </a:p>
          <a:p>
            <a:endParaRPr lang="da-DK" dirty="0"/>
          </a:p>
        </p:txBody>
      </p:sp>
    </p:spTree>
    <p:extLst>
      <p:ext uri="{BB962C8B-B14F-4D97-AF65-F5344CB8AC3E}">
        <p14:creationId xmlns:p14="http://schemas.microsoft.com/office/powerpoint/2010/main" val="242462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23228E-75AD-2FEA-2C66-96D2C179DFB7}"/>
              </a:ext>
            </a:extLst>
          </p:cNvPr>
          <p:cNvSpPr>
            <a:spLocks noGrp="1"/>
          </p:cNvSpPr>
          <p:nvPr>
            <p:ph type="title"/>
          </p:nvPr>
        </p:nvSpPr>
        <p:spPr>
          <a:xfrm>
            <a:off x="7264774" y="277259"/>
            <a:ext cx="4275667" cy="1325563"/>
          </a:xfrm>
        </p:spPr>
        <p:txBody>
          <a:bodyPr/>
          <a:lstStyle/>
          <a:p>
            <a:r>
              <a:rPr lang="da-DK" dirty="0" err="1"/>
              <a:t>Spiel</a:t>
            </a:r>
            <a:r>
              <a:rPr lang="da-DK" dirty="0"/>
              <a:t> - modellering</a:t>
            </a:r>
          </a:p>
        </p:txBody>
      </p:sp>
      <p:graphicFrame>
        <p:nvGraphicFramePr>
          <p:cNvPr id="14" name="Tabel 13">
            <a:extLst>
              <a:ext uri="{FF2B5EF4-FFF2-40B4-BE49-F238E27FC236}">
                <a16:creationId xmlns:a16="http://schemas.microsoft.com/office/drawing/2014/main" id="{568E02D0-2FA3-E82F-8154-AA72DF9BA9C7}"/>
              </a:ext>
            </a:extLst>
          </p:cNvPr>
          <p:cNvGraphicFramePr>
            <a:graphicFrameLocks noGrp="1"/>
          </p:cNvGraphicFramePr>
          <p:nvPr>
            <p:extLst>
              <p:ext uri="{D42A27DB-BD31-4B8C-83A1-F6EECF244321}">
                <p14:modId xmlns:p14="http://schemas.microsoft.com/office/powerpoint/2010/main" val="729233787"/>
              </p:ext>
            </p:extLst>
          </p:nvPr>
        </p:nvGraphicFramePr>
        <p:xfrm>
          <a:off x="651559" y="1642632"/>
          <a:ext cx="5918574" cy="4652010"/>
        </p:xfrm>
        <a:graphic>
          <a:graphicData uri="http://schemas.openxmlformats.org/drawingml/2006/table">
            <a:tbl>
              <a:tblPr firstRow="1" firstCol="1" bandRow="1">
                <a:tableStyleId>{5C22544A-7EE6-4342-B048-85BDC9FD1C3A}</a:tableStyleId>
              </a:tblPr>
              <a:tblGrid>
                <a:gridCol w="1972711">
                  <a:extLst>
                    <a:ext uri="{9D8B030D-6E8A-4147-A177-3AD203B41FA5}">
                      <a16:colId xmlns:a16="http://schemas.microsoft.com/office/drawing/2014/main" val="377806700"/>
                    </a:ext>
                  </a:extLst>
                </a:gridCol>
                <a:gridCol w="1972711">
                  <a:extLst>
                    <a:ext uri="{9D8B030D-6E8A-4147-A177-3AD203B41FA5}">
                      <a16:colId xmlns:a16="http://schemas.microsoft.com/office/drawing/2014/main" val="1815707064"/>
                    </a:ext>
                  </a:extLst>
                </a:gridCol>
                <a:gridCol w="1973152">
                  <a:extLst>
                    <a:ext uri="{9D8B030D-6E8A-4147-A177-3AD203B41FA5}">
                      <a16:colId xmlns:a16="http://schemas.microsoft.com/office/drawing/2014/main" val="3437963020"/>
                    </a:ext>
                  </a:extLst>
                </a:gridCol>
              </a:tblGrid>
              <a:tr h="679847">
                <a:tc>
                  <a:txBody>
                    <a:bodyPr/>
                    <a:lstStyle/>
                    <a:p>
                      <a:pPr>
                        <a:lnSpc>
                          <a:spcPct val="107000"/>
                        </a:lnSpc>
                        <a:spcAft>
                          <a:spcPts val="800"/>
                        </a:spcAft>
                        <a:buNone/>
                      </a:pPr>
                      <a:r>
                        <a:rPr lang="da-DK" sz="800" kern="100" dirty="0">
                          <a:solidFill>
                            <a:schemeClr val="tx1"/>
                          </a:solidFill>
                          <a:effectLst/>
                        </a:rPr>
                        <a:t> </a:t>
                      </a:r>
                    </a:p>
                    <a:p>
                      <a:pPr>
                        <a:lnSpc>
                          <a:spcPct val="107000"/>
                        </a:lnSpc>
                        <a:spcAft>
                          <a:spcPts val="800"/>
                        </a:spcAft>
                        <a:buNone/>
                      </a:pPr>
                      <a:r>
                        <a:rPr lang="da-DK" sz="800" kern="100" dirty="0">
                          <a:solidFill>
                            <a:schemeClr val="tx1"/>
                          </a:solidFill>
                          <a:effectLst/>
                        </a:rPr>
                        <a:t>Effektiv planlægning og tidsstyring på byggeprojekter</a:t>
                      </a:r>
                    </a:p>
                    <a:p>
                      <a:pPr>
                        <a:lnSpc>
                          <a:spcPct val="107000"/>
                        </a:lnSpc>
                        <a:spcAft>
                          <a:spcPts val="800"/>
                        </a:spcAft>
                        <a:buNone/>
                      </a:pPr>
                      <a:r>
                        <a:rPr lang="da-DK" sz="800" kern="100" dirty="0">
                          <a:solidFill>
                            <a:schemeClr val="tx1"/>
                          </a:solidFill>
                          <a:effectLst/>
                        </a:rPr>
                        <a:t> </a:t>
                      </a:r>
                      <a:endParaRPr lang="da-DK"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tc>
                  <a:txBody>
                    <a:bodyPr/>
                    <a:lstStyle/>
                    <a:p>
                      <a:pPr>
                        <a:lnSpc>
                          <a:spcPct val="107000"/>
                        </a:lnSpc>
                        <a:spcAft>
                          <a:spcPts val="800"/>
                        </a:spcAft>
                        <a:buNone/>
                      </a:pPr>
                      <a:r>
                        <a:rPr lang="da-DK" sz="800" kern="100" dirty="0">
                          <a:solidFill>
                            <a:schemeClr val="tx1"/>
                          </a:solidFill>
                          <a:effectLst/>
                        </a:rPr>
                        <a:t> </a:t>
                      </a:r>
                    </a:p>
                    <a:p>
                      <a:pPr>
                        <a:lnSpc>
                          <a:spcPct val="107000"/>
                        </a:lnSpc>
                        <a:spcAft>
                          <a:spcPts val="800"/>
                        </a:spcAft>
                        <a:buNone/>
                      </a:pPr>
                      <a:r>
                        <a:rPr lang="da-DK" sz="800" kern="100" dirty="0">
                          <a:solidFill>
                            <a:schemeClr val="tx1"/>
                          </a:solidFill>
                          <a:effectLst/>
                        </a:rPr>
                        <a:t>Et godt arbejdsmiljø</a:t>
                      </a:r>
                      <a:endParaRPr lang="da-DK"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tc>
                  <a:txBody>
                    <a:bodyPr/>
                    <a:lstStyle/>
                    <a:p>
                      <a:pPr>
                        <a:lnSpc>
                          <a:spcPct val="107000"/>
                        </a:lnSpc>
                        <a:spcAft>
                          <a:spcPts val="800"/>
                        </a:spcAft>
                        <a:buNone/>
                      </a:pPr>
                      <a:r>
                        <a:rPr lang="da-DK" sz="800" kern="100" dirty="0">
                          <a:solidFill>
                            <a:schemeClr val="tx1"/>
                          </a:solidFill>
                          <a:effectLst/>
                        </a:rPr>
                        <a:t> </a:t>
                      </a:r>
                    </a:p>
                    <a:p>
                      <a:pPr>
                        <a:lnSpc>
                          <a:spcPct val="107000"/>
                        </a:lnSpc>
                        <a:spcAft>
                          <a:spcPts val="800"/>
                        </a:spcAft>
                        <a:buNone/>
                      </a:pPr>
                      <a:r>
                        <a:rPr lang="da-DK" sz="800" kern="100" dirty="0">
                          <a:solidFill>
                            <a:schemeClr val="tx1"/>
                          </a:solidFill>
                          <a:effectLst/>
                        </a:rPr>
                        <a:t>Bæredygtige valg af materialer</a:t>
                      </a:r>
                      <a:endParaRPr lang="da-DK"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extLst>
                  <a:ext uri="{0D108BD9-81ED-4DB2-BD59-A6C34878D82A}">
                    <a16:rowId xmlns:a16="http://schemas.microsoft.com/office/drawing/2014/main" val="2830078710"/>
                  </a:ext>
                </a:extLst>
              </a:tr>
              <a:tr h="679847">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Investering i værktøj og maskiner, der øger produktiviteten</a:t>
                      </a:r>
                    </a:p>
                    <a:p>
                      <a:pPr>
                        <a:lnSpc>
                          <a:spcPct val="107000"/>
                        </a:lnSpc>
                        <a:spcAft>
                          <a:spcPts val="800"/>
                        </a:spcAft>
                        <a:buNone/>
                      </a:pPr>
                      <a:r>
                        <a:rPr lang="da-DK" sz="800" kern="100">
                          <a:solidFill>
                            <a:schemeClr val="tx1"/>
                          </a:solidFill>
                          <a:effectLst/>
                        </a:rPr>
                        <a:t> </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40000"/>
                        <a:lumOff val="60000"/>
                      </a:schemeClr>
                    </a:solidFill>
                  </a:tcPr>
                </a:tc>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Gode ansættelsesforhold – løn, fleksibilitet og trivsel</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40000"/>
                        <a:lumOff val="60000"/>
                      </a:schemeClr>
                    </a:solidFill>
                  </a:tcPr>
                </a:tc>
                <a:tc>
                  <a:txBody>
                    <a:bodyPr/>
                    <a:lstStyle/>
                    <a:p>
                      <a:pPr>
                        <a:lnSpc>
                          <a:spcPct val="107000"/>
                        </a:lnSpc>
                        <a:spcAft>
                          <a:spcPts val="800"/>
                        </a:spcAft>
                        <a:buNone/>
                      </a:pPr>
                      <a:r>
                        <a:rPr lang="da-DK" sz="800" kern="100" dirty="0">
                          <a:solidFill>
                            <a:schemeClr val="tx1"/>
                          </a:solidFill>
                          <a:effectLst/>
                        </a:rPr>
                        <a:t> </a:t>
                      </a:r>
                    </a:p>
                    <a:p>
                      <a:pPr>
                        <a:lnSpc>
                          <a:spcPct val="107000"/>
                        </a:lnSpc>
                        <a:spcAft>
                          <a:spcPts val="800"/>
                        </a:spcAft>
                        <a:buNone/>
                      </a:pPr>
                      <a:r>
                        <a:rPr lang="da-DK" sz="800" kern="100" dirty="0">
                          <a:solidFill>
                            <a:schemeClr val="tx1"/>
                          </a:solidFill>
                          <a:effectLst/>
                        </a:rPr>
                        <a:t>Minimere spild af materialer</a:t>
                      </a:r>
                    </a:p>
                    <a:p>
                      <a:pPr>
                        <a:lnSpc>
                          <a:spcPct val="107000"/>
                        </a:lnSpc>
                        <a:spcAft>
                          <a:spcPts val="800"/>
                        </a:spcAft>
                        <a:buNone/>
                      </a:pPr>
                      <a:r>
                        <a:rPr lang="da-DK" sz="800" kern="100" dirty="0">
                          <a:solidFill>
                            <a:schemeClr val="tx1"/>
                          </a:solidFill>
                          <a:effectLst/>
                        </a:rPr>
                        <a:t> </a:t>
                      </a:r>
                      <a:endParaRPr lang="da-DK"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40000"/>
                        <a:lumOff val="60000"/>
                      </a:schemeClr>
                    </a:solidFill>
                  </a:tcPr>
                </a:tc>
                <a:extLst>
                  <a:ext uri="{0D108BD9-81ED-4DB2-BD59-A6C34878D82A}">
                    <a16:rowId xmlns:a16="http://schemas.microsoft.com/office/drawing/2014/main" val="42494529"/>
                  </a:ext>
                </a:extLst>
              </a:tr>
              <a:tr h="679847">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Langsigtede samarbejdsaftaler m. entreprenører og leverandører</a:t>
                      </a:r>
                    </a:p>
                    <a:p>
                      <a:pPr>
                        <a:lnSpc>
                          <a:spcPct val="107000"/>
                        </a:lnSpc>
                        <a:spcAft>
                          <a:spcPts val="800"/>
                        </a:spcAft>
                        <a:buNone/>
                      </a:pPr>
                      <a:r>
                        <a:rPr lang="da-DK" sz="800" kern="100">
                          <a:solidFill>
                            <a:schemeClr val="tx1"/>
                          </a:solidFill>
                          <a:effectLst/>
                        </a:rPr>
                        <a:t> </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Støtte lokalområdet</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tc>
                  <a:txBody>
                    <a:bodyPr/>
                    <a:lstStyle/>
                    <a:p>
                      <a:pPr>
                        <a:lnSpc>
                          <a:spcPct val="107000"/>
                        </a:lnSpc>
                        <a:spcAft>
                          <a:spcPts val="800"/>
                        </a:spcAft>
                        <a:buNone/>
                      </a:pPr>
                      <a:r>
                        <a:rPr lang="da-DK" sz="800" kern="100" dirty="0">
                          <a:solidFill>
                            <a:schemeClr val="tx1"/>
                          </a:solidFill>
                          <a:effectLst/>
                        </a:rPr>
                        <a:t> </a:t>
                      </a:r>
                    </a:p>
                    <a:p>
                      <a:pPr>
                        <a:lnSpc>
                          <a:spcPct val="107000"/>
                        </a:lnSpc>
                        <a:spcAft>
                          <a:spcPts val="800"/>
                        </a:spcAft>
                        <a:buNone/>
                      </a:pPr>
                      <a:r>
                        <a:rPr lang="da-DK" sz="800" kern="100" dirty="0">
                          <a:solidFill>
                            <a:schemeClr val="tx1"/>
                          </a:solidFill>
                          <a:effectLst/>
                        </a:rPr>
                        <a:t>Reducere transport gennem planlægning</a:t>
                      </a:r>
                      <a:endParaRPr lang="da-DK"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extLst>
                  <a:ext uri="{0D108BD9-81ED-4DB2-BD59-A6C34878D82A}">
                    <a16:rowId xmlns:a16="http://schemas.microsoft.com/office/drawing/2014/main" val="4143393258"/>
                  </a:ext>
                </a:extLst>
              </a:tr>
              <a:tr h="543983">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Fejlfrie afleveringer af produkter</a:t>
                      </a:r>
                    </a:p>
                    <a:p>
                      <a:pPr>
                        <a:lnSpc>
                          <a:spcPct val="107000"/>
                        </a:lnSpc>
                        <a:spcAft>
                          <a:spcPts val="800"/>
                        </a:spcAft>
                        <a:buNone/>
                      </a:pPr>
                      <a:r>
                        <a:rPr lang="da-DK" sz="800" kern="100">
                          <a:solidFill>
                            <a:schemeClr val="tx1"/>
                          </a:solidFill>
                          <a:effectLst/>
                        </a:rPr>
                        <a:t> </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40000"/>
                        <a:lumOff val="60000"/>
                      </a:schemeClr>
                    </a:solidFill>
                  </a:tcPr>
                </a:tc>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Gode relationer til kunderne</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40000"/>
                        <a:lumOff val="60000"/>
                      </a:schemeClr>
                    </a:solidFill>
                  </a:tcPr>
                </a:tc>
                <a:tc>
                  <a:txBody>
                    <a:bodyPr/>
                    <a:lstStyle/>
                    <a:p>
                      <a:pPr>
                        <a:lnSpc>
                          <a:spcPct val="107000"/>
                        </a:lnSpc>
                        <a:spcAft>
                          <a:spcPts val="800"/>
                        </a:spcAft>
                        <a:buNone/>
                      </a:pPr>
                      <a:r>
                        <a:rPr lang="da-DK" sz="800" kern="100" dirty="0">
                          <a:solidFill>
                            <a:schemeClr val="tx1"/>
                          </a:solidFill>
                          <a:effectLst/>
                        </a:rPr>
                        <a:t> </a:t>
                      </a:r>
                    </a:p>
                    <a:p>
                      <a:pPr>
                        <a:lnSpc>
                          <a:spcPct val="107000"/>
                        </a:lnSpc>
                        <a:spcAft>
                          <a:spcPts val="800"/>
                        </a:spcAft>
                        <a:buNone/>
                      </a:pPr>
                      <a:r>
                        <a:rPr lang="da-DK" sz="800" kern="100" dirty="0">
                          <a:solidFill>
                            <a:schemeClr val="tx1"/>
                          </a:solidFill>
                          <a:effectLst/>
                        </a:rPr>
                        <a:t>Energirenovering</a:t>
                      </a:r>
                      <a:endParaRPr lang="da-DK"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40000"/>
                        <a:lumOff val="60000"/>
                      </a:schemeClr>
                    </a:solidFill>
                  </a:tcPr>
                </a:tc>
                <a:extLst>
                  <a:ext uri="{0D108BD9-81ED-4DB2-BD59-A6C34878D82A}">
                    <a16:rowId xmlns:a16="http://schemas.microsoft.com/office/drawing/2014/main" val="2269612908"/>
                  </a:ext>
                </a:extLst>
              </a:tr>
              <a:tr h="679847">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Stabil bemanding uden for meget overarbejde</a:t>
                      </a:r>
                    </a:p>
                    <a:p>
                      <a:pPr>
                        <a:lnSpc>
                          <a:spcPct val="107000"/>
                        </a:lnSpc>
                        <a:spcAft>
                          <a:spcPts val="800"/>
                        </a:spcAft>
                        <a:buNone/>
                      </a:pPr>
                      <a:r>
                        <a:rPr lang="da-DK" sz="800" kern="100">
                          <a:solidFill>
                            <a:schemeClr val="tx1"/>
                          </a:solidFill>
                          <a:effectLst/>
                        </a:rPr>
                        <a:t> </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Tilbyde lærepladser</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tc>
                  <a:txBody>
                    <a:bodyPr/>
                    <a:lstStyle/>
                    <a:p>
                      <a:pPr>
                        <a:lnSpc>
                          <a:spcPct val="107000"/>
                        </a:lnSpc>
                        <a:spcAft>
                          <a:spcPts val="800"/>
                        </a:spcAft>
                        <a:buNone/>
                      </a:pPr>
                      <a:r>
                        <a:rPr lang="da-DK" sz="800" kern="100" dirty="0">
                          <a:solidFill>
                            <a:schemeClr val="tx1"/>
                          </a:solidFill>
                          <a:effectLst/>
                        </a:rPr>
                        <a:t> </a:t>
                      </a:r>
                    </a:p>
                    <a:p>
                      <a:pPr>
                        <a:lnSpc>
                          <a:spcPct val="107000"/>
                        </a:lnSpc>
                        <a:spcAft>
                          <a:spcPts val="800"/>
                        </a:spcAft>
                        <a:buNone/>
                      </a:pPr>
                      <a:r>
                        <a:rPr lang="da-DK" sz="800" kern="100" dirty="0">
                          <a:solidFill>
                            <a:schemeClr val="tx1"/>
                          </a:solidFill>
                          <a:effectLst/>
                        </a:rPr>
                        <a:t>Korrekt affaldssortering</a:t>
                      </a:r>
                      <a:endParaRPr lang="da-DK"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extLst>
                  <a:ext uri="{0D108BD9-81ED-4DB2-BD59-A6C34878D82A}">
                    <a16:rowId xmlns:a16="http://schemas.microsoft.com/office/drawing/2014/main" val="1209173946"/>
                  </a:ext>
                </a:extLst>
              </a:tr>
              <a:tr h="543983">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Betaling for udført arbejde</a:t>
                      </a:r>
                    </a:p>
                    <a:p>
                      <a:pPr>
                        <a:lnSpc>
                          <a:spcPct val="107000"/>
                        </a:lnSpc>
                        <a:spcAft>
                          <a:spcPts val="800"/>
                        </a:spcAft>
                        <a:buNone/>
                      </a:pPr>
                      <a:r>
                        <a:rPr lang="da-DK" sz="800" kern="100">
                          <a:solidFill>
                            <a:schemeClr val="tx1"/>
                          </a:solidFill>
                          <a:effectLst/>
                        </a:rPr>
                        <a:t> </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40000"/>
                        <a:lumOff val="60000"/>
                      </a:schemeClr>
                    </a:solidFill>
                  </a:tcPr>
                </a:tc>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Tilbyde videreuddannelse</a:t>
                      </a:r>
                    </a:p>
                    <a:p>
                      <a:pPr>
                        <a:lnSpc>
                          <a:spcPct val="107000"/>
                        </a:lnSpc>
                        <a:spcAft>
                          <a:spcPts val="800"/>
                        </a:spcAft>
                        <a:buNone/>
                      </a:pPr>
                      <a:r>
                        <a:rPr lang="da-DK" sz="800" kern="100">
                          <a:solidFill>
                            <a:schemeClr val="tx1"/>
                          </a:solidFill>
                          <a:effectLst/>
                        </a:rPr>
                        <a:t> </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40000"/>
                        <a:lumOff val="60000"/>
                      </a:schemeClr>
                    </a:solidFill>
                  </a:tcPr>
                </a:tc>
                <a:tc>
                  <a:txBody>
                    <a:bodyPr/>
                    <a:lstStyle/>
                    <a:p>
                      <a:pPr>
                        <a:lnSpc>
                          <a:spcPct val="107000"/>
                        </a:lnSpc>
                        <a:spcAft>
                          <a:spcPts val="800"/>
                        </a:spcAft>
                        <a:buNone/>
                      </a:pPr>
                      <a:r>
                        <a:rPr lang="da-DK" sz="800" kern="100" dirty="0">
                          <a:solidFill>
                            <a:schemeClr val="tx1"/>
                          </a:solidFill>
                          <a:effectLst/>
                        </a:rPr>
                        <a:t> </a:t>
                      </a:r>
                    </a:p>
                    <a:p>
                      <a:pPr>
                        <a:lnSpc>
                          <a:spcPct val="107000"/>
                        </a:lnSpc>
                        <a:spcAft>
                          <a:spcPts val="800"/>
                        </a:spcAft>
                        <a:buNone/>
                      </a:pPr>
                      <a:r>
                        <a:rPr lang="da-DK" sz="800" kern="100" dirty="0">
                          <a:solidFill>
                            <a:schemeClr val="tx1"/>
                          </a:solidFill>
                          <a:effectLst/>
                        </a:rPr>
                        <a:t>CO2 regnskaber</a:t>
                      </a:r>
                      <a:endParaRPr lang="da-DK"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40000"/>
                        <a:lumOff val="60000"/>
                      </a:schemeClr>
                    </a:solidFill>
                  </a:tcPr>
                </a:tc>
                <a:extLst>
                  <a:ext uri="{0D108BD9-81ED-4DB2-BD59-A6C34878D82A}">
                    <a16:rowId xmlns:a16="http://schemas.microsoft.com/office/drawing/2014/main" val="3589858501"/>
                  </a:ext>
                </a:extLst>
              </a:tr>
              <a:tr h="543983">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Dit input:</a:t>
                      </a:r>
                    </a:p>
                    <a:p>
                      <a:pPr>
                        <a:lnSpc>
                          <a:spcPct val="107000"/>
                        </a:lnSpc>
                        <a:spcAft>
                          <a:spcPts val="800"/>
                        </a:spcAft>
                        <a:buNone/>
                      </a:pPr>
                      <a:r>
                        <a:rPr lang="da-DK" sz="800" kern="100">
                          <a:solidFill>
                            <a:schemeClr val="tx1"/>
                          </a:solidFill>
                          <a:effectLst/>
                        </a:rPr>
                        <a:t> </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tc>
                  <a:txBody>
                    <a:bodyPr/>
                    <a:lstStyle/>
                    <a:p>
                      <a:pPr>
                        <a:lnSpc>
                          <a:spcPct val="107000"/>
                        </a:lnSpc>
                        <a:spcAft>
                          <a:spcPts val="800"/>
                        </a:spcAft>
                        <a:buNone/>
                      </a:pPr>
                      <a:r>
                        <a:rPr lang="da-DK" sz="800" kern="100">
                          <a:solidFill>
                            <a:schemeClr val="tx1"/>
                          </a:solidFill>
                          <a:effectLst/>
                        </a:rPr>
                        <a:t> </a:t>
                      </a:r>
                    </a:p>
                    <a:p>
                      <a:pPr>
                        <a:lnSpc>
                          <a:spcPct val="107000"/>
                        </a:lnSpc>
                        <a:spcAft>
                          <a:spcPts val="800"/>
                        </a:spcAft>
                        <a:buNone/>
                      </a:pPr>
                      <a:r>
                        <a:rPr lang="da-DK" sz="800" kern="100">
                          <a:solidFill>
                            <a:schemeClr val="tx1"/>
                          </a:solidFill>
                          <a:effectLst/>
                        </a:rPr>
                        <a:t>Dit input:</a:t>
                      </a:r>
                    </a:p>
                    <a:p>
                      <a:pPr>
                        <a:lnSpc>
                          <a:spcPct val="107000"/>
                        </a:lnSpc>
                        <a:spcAft>
                          <a:spcPts val="800"/>
                        </a:spcAft>
                        <a:buNone/>
                      </a:pPr>
                      <a:r>
                        <a:rPr lang="da-DK" sz="800" kern="100">
                          <a:solidFill>
                            <a:schemeClr val="tx1"/>
                          </a:solidFill>
                          <a:effectLst/>
                        </a:rPr>
                        <a:t> </a:t>
                      </a:r>
                      <a:endParaRPr lang="da-DK"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tc>
                  <a:txBody>
                    <a:bodyPr/>
                    <a:lstStyle/>
                    <a:p>
                      <a:pPr>
                        <a:lnSpc>
                          <a:spcPct val="107000"/>
                        </a:lnSpc>
                        <a:spcAft>
                          <a:spcPts val="800"/>
                        </a:spcAft>
                        <a:buNone/>
                      </a:pPr>
                      <a:r>
                        <a:rPr lang="da-DK" sz="800" kern="100" dirty="0">
                          <a:solidFill>
                            <a:schemeClr val="tx1"/>
                          </a:solidFill>
                          <a:effectLst/>
                        </a:rPr>
                        <a:t> </a:t>
                      </a:r>
                    </a:p>
                    <a:p>
                      <a:pPr>
                        <a:lnSpc>
                          <a:spcPct val="107000"/>
                        </a:lnSpc>
                        <a:spcAft>
                          <a:spcPts val="800"/>
                        </a:spcAft>
                        <a:buNone/>
                      </a:pPr>
                      <a:r>
                        <a:rPr lang="da-DK" sz="800" kern="100" dirty="0">
                          <a:solidFill>
                            <a:schemeClr val="tx1"/>
                          </a:solidFill>
                          <a:effectLst/>
                        </a:rPr>
                        <a:t>Dit input:</a:t>
                      </a:r>
                    </a:p>
                    <a:p>
                      <a:pPr>
                        <a:lnSpc>
                          <a:spcPct val="107000"/>
                        </a:lnSpc>
                        <a:spcAft>
                          <a:spcPts val="800"/>
                        </a:spcAft>
                        <a:buNone/>
                      </a:pPr>
                      <a:r>
                        <a:rPr lang="da-DK" sz="800" kern="100" dirty="0">
                          <a:solidFill>
                            <a:schemeClr val="tx1"/>
                          </a:solidFill>
                          <a:effectLst/>
                        </a:rPr>
                        <a:t> </a:t>
                      </a:r>
                      <a:endParaRPr lang="da-DK" sz="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47610" marR="47610" marT="0" marB="0">
                    <a:solidFill>
                      <a:schemeClr val="accent6">
                        <a:lumMod val="20000"/>
                        <a:lumOff val="80000"/>
                      </a:schemeClr>
                    </a:solidFill>
                  </a:tcPr>
                </a:tc>
                <a:extLst>
                  <a:ext uri="{0D108BD9-81ED-4DB2-BD59-A6C34878D82A}">
                    <a16:rowId xmlns:a16="http://schemas.microsoft.com/office/drawing/2014/main" val="363292680"/>
                  </a:ext>
                </a:extLst>
              </a:tr>
            </a:tbl>
          </a:graphicData>
        </a:graphic>
      </p:graphicFrame>
      <p:sp>
        <p:nvSpPr>
          <p:cNvPr id="16" name="Tekstfelt 15">
            <a:extLst>
              <a:ext uri="{FF2B5EF4-FFF2-40B4-BE49-F238E27FC236}">
                <a16:creationId xmlns:a16="http://schemas.microsoft.com/office/drawing/2014/main" id="{374AA184-7ACD-7CE5-0B7D-5543D36E256B}"/>
              </a:ext>
            </a:extLst>
          </p:cNvPr>
          <p:cNvSpPr txBox="1"/>
          <p:nvPr/>
        </p:nvSpPr>
        <p:spPr>
          <a:xfrm>
            <a:off x="471413" y="439168"/>
            <a:ext cx="6098720" cy="784958"/>
          </a:xfrm>
          <a:prstGeom prst="rect">
            <a:avLst/>
          </a:prstGeom>
          <a:noFill/>
        </p:spPr>
        <p:txBody>
          <a:bodyPr wrap="square">
            <a:spAutoFit/>
          </a:bodyPr>
          <a:lstStyle/>
          <a:p>
            <a:pPr>
              <a:lnSpc>
                <a:spcPct val="107000"/>
              </a:lnSpc>
              <a:spcAft>
                <a:spcPts val="800"/>
              </a:spcAft>
              <a:buNone/>
            </a:pPr>
            <a:r>
              <a:rPr lang="da-DK" sz="9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07000"/>
              </a:lnSpc>
              <a:spcAft>
                <a:spcPts val="800"/>
              </a:spcAft>
              <a:buNone/>
            </a:pPr>
            <a:r>
              <a:rPr lang="da-DK" sz="2800" b="1" kern="100" dirty="0" err="1">
                <a:effectLst/>
                <a:latin typeface="Aptos" panose="020B0004020202020204" pitchFamily="34" charset="0"/>
                <a:ea typeface="Aptos" panose="020B0004020202020204" pitchFamily="34" charset="0"/>
                <a:cs typeface="Times New Roman" panose="02020603050405020304" pitchFamily="18" charset="0"/>
              </a:rPr>
              <a:t>Fallbeispiel</a:t>
            </a:r>
            <a:r>
              <a:rPr lang="da-DK" sz="2800" b="1" kern="100" dirty="0">
                <a:effectLst/>
                <a:latin typeface="Aptos" panose="020B0004020202020204" pitchFamily="34" charset="0"/>
                <a:ea typeface="Aptos" panose="020B0004020202020204" pitchFamily="34" charset="0"/>
                <a:cs typeface="Times New Roman" panose="02020603050405020304" pitchFamily="18" charset="0"/>
              </a:rPr>
              <a:t>: </a:t>
            </a:r>
            <a:r>
              <a:rPr lang="da-DK" sz="2800" b="1" kern="100" dirty="0" err="1">
                <a:effectLst/>
                <a:latin typeface="Aptos" panose="020B0004020202020204" pitchFamily="34" charset="0"/>
                <a:ea typeface="Aptos" panose="020B0004020202020204" pitchFamily="34" charset="0"/>
                <a:cs typeface="Times New Roman" panose="02020603050405020304" pitchFamily="18" charset="0"/>
              </a:rPr>
              <a:t>Zimmerei</a:t>
            </a:r>
            <a:r>
              <a:rPr lang="da-DK" sz="2800" b="1" kern="100" dirty="0">
                <a:effectLst/>
                <a:latin typeface="Aptos" panose="020B0004020202020204" pitchFamily="34" charset="0"/>
                <a:ea typeface="Aptos" panose="020B0004020202020204" pitchFamily="34" charset="0"/>
                <a:cs typeface="Times New Roman" panose="02020603050405020304" pitchFamily="18" charset="0"/>
              </a:rPr>
              <a:t> in der </a:t>
            </a:r>
            <a:r>
              <a:rPr lang="da-DK" sz="2800" b="1" kern="100" dirty="0" err="1">
                <a:effectLst/>
                <a:latin typeface="Aptos" panose="020B0004020202020204" pitchFamily="34" charset="0"/>
                <a:ea typeface="Aptos" panose="020B0004020202020204" pitchFamily="34" charset="0"/>
                <a:cs typeface="Times New Roman" panose="02020603050405020304" pitchFamily="18" charset="0"/>
              </a:rPr>
              <a:t>Praxis</a:t>
            </a:r>
            <a:endParaRPr lang="da-DK" sz="2800" b="1"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6" name="Pladsholder til indhold 5">
            <a:extLst>
              <a:ext uri="{FF2B5EF4-FFF2-40B4-BE49-F238E27FC236}">
                <a16:creationId xmlns:a16="http://schemas.microsoft.com/office/drawing/2014/main" id="{FA71C581-E996-684E-23BE-51B6660496BD}"/>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08185" y="4168249"/>
            <a:ext cx="2388844" cy="1036161"/>
          </a:xfrm>
          <a:prstGeom prst="rect">
            <a:avLst/>
          </a:prstGeom>
          <a:noFill/>
        </p:spPr>
      </p:pic>
      <p:pic>
        <p:nvPicPr>
          <p:cNvPr id="9" name="Billede 8">
            <a:extLst>
              <a:ext uri="{FF2B5EF4-FFF2-40B4-BE49-F238E27FC236}">
                <a16:creationId xmlns:a16="http://schemas.microsoft.com/office/drawing/2014/main" id="{0380EE7D-419B-04B4-3DD3-185A22C3D13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50279" y="1705721"/>
            <a:ext cx="2249717" cy="1571444"/>
          </a:xfrm>
          <a:prstGeom prst="rect">
            <a:avLst/>
          </a:prstGeom>
          <a:noFill/>
        </p:spPr>
      </p:pic>
      <p:pic>
        <p:nvPicPr>
          <p:cNvPr id="10" name="Billede 9">
            <a:extLst>
              <a:ext uri="{FF2B5EF4-FFF2-40B4-BE49-F238E27FC236}">
                <a16:creationId xmlns:a16="http://schemas.microsoft.com/office/drawing/2014/main" id="{7B0DEA64-D608-EB16-FA54-7D04F48061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63139" y="1705721"/>
            <a:ext cx="2021316" cy="1571444"/>
          </a:xfrm>
          <a:prstGeom prst="rect">
            <a:avLst/>
          </a:prstGeom>
          <a:noFill/>
        </p:spPr>
      </p:pic>
      <p:sp>
        <p:nvSpPr>
          <p:cNvPr id="11" name="Tekstfelt 2">
            <a:extLst>
              <a:ext uri="{FF2B5EF4-FFF2-40B4-BE49-F238E27FC236}">
                <a16:creationId xmlns:a16="http://schemas.microsoft.com/office/drawing/2014/main" id="{9112BC40-888D-CF7F-CB05-076BB80BE341}"/>
              </a:ext>
            </a:extLst>
          </p:cNvPr>
          <p:cNvSpPr txBox="1">
            <a:spLocks noChangeArrowheads="1"/>
          </p:cNvSpPr>
          <p:nvPr/>
        </p:nvSpPr>
        <p:spPr bwMode="auto">
          <a:xfrm>
            <a:off x="6526749" y="3329220"/>
            <a:ext cx="2685098" cy="784959"/>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buNone/>
            </a:pPr>
            <a:r>
              <a:rPr lang="da-DK" sz="1100" kern="100" dirty="0">
                <a:solidFill>
                  <a:srgbClr val="EE0000"/>
                </a:solidFill>
                <a:effectLst/>
                <a:latin typeface="Aptos" panose="020B0004020202020204" pitchFamily="34" charset="0"/>
                <a:ea typeface="Aptos" panose="020B0004020202020204" pitchFamily="34" charset="0"/>
                <a:cs typeface="Times New Roman" panose="02020603050405020304" pitchFamily="18" charset="0"/>
              </a:rPr>
              <a:t>Kilde: (pepbercorn.dk, 2025)</a:t>
            </a:r>
            <a:r>
              <a:rPr lang="da-DK" sz="1400" b="1" kern="100" dirty="0">
                <a:effectLst/>
                <a:latin typeface="Aptos" panose="020B0004020202020204" pitchFamily="34" charset="0"/>
                <a:ea typeface="Aptos" panose="020B0004020202020204" pitchFamily="34" charset="0"/>
                <a:cs typeface="Times New Roman" panose="02020603050405020304" pitchFamily="18" charset="0"/>
              </a:rPr>
              <a:t> </a:t>
            </a:r>
            <a:endParaRPr lang="da-DK" sz="1100" kern="100" dirty="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07000"/>
              </a:lnSpc>
              <a:spcAft>
                <a:spcPts val="800"/>
              </a:spcAft>
              <a:buNone/>
            </a:pPr>
            <a:r>
              <a:rPr lang="da-DK" sz="1400" b="1" kern="100" dirty="0">
                <a:effectLst/>
                <a:latin typeface="Aptos" panose="020B0004020202020204" pitchFamily="34" charset="0"/>
                <a:ea typeface="Aptos" panose="020B0004020202020204" pitchFamily="34" charset="0"/>
                <a:cs typeface="Times New Roman" panose="02020603050405020304" pitchFamily="18" charset="0"/>
              </a:rPr>
              <a:t>Den økonomiske bundlinje</a:t>
            </a:r>
            <a:endParaRPr lang="da-DK" sz="11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Tekstfelt 2">
            <a:extLst>
              <a:ext uri="{FF2B5EF4-FFF2-40B4-BE49-F238E27FC236}">
                <a16:creationId xmlns:a16="http://schemas.microsoft.com/office/drawing/2014/main" id="{AE271B4D-8D7C-D15B-AB1A-B8FD10FEB28E}"/>
              </a:ext>
            </a:extLst>
          </p:cNvPr>
          <p:cNvSpPr txBox="1">
            <a:spLocks noChangeArrowheads="1"/>
          </p:cNvSpPr>
          <p:nvPr/>
        </p:nvSpPr>
        <p:spPr bwMode="auto">
          <a:xfrm>
            <a:off x="7534136" y="5215384"/>
            <a:ext cx="3736941" cy="88011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buNone/>
            </a:pPr>
            <a:r>
              <a:rPr lang="da-DK" sz="1100" kern="100">
                <a:solidFill>
                  <a:srgbClr val="EE0000"/>
                </a:solidFill>
                <a:effectLst/>
                <a:latin typeface="Aptos" panose="020B0004020202020204" pitchFamily="34" charset="0"/>
                <a:ea typeface="Aptos" panose="020B0004020202020204" pitchFamily="34" charset="0"/>
                <a:cs typeface="Times New Roman" panose="02020603050405020304" pitchFamily="18" charset="0"/>
              </a:rPr>
              <a:t>Kilde: (stories.amorepacific.com, 25)</a:t>
            </a:r>
            <a:endParaRPr lang="da-DK" sz="1100" kern="10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07000"/>
              </a:lnSpc>
              <a:spcAft>
                <a:spcPts val="800"/>
              </a:spcAft>
              <a:buNone/>
            </a:pPr>
            <a:r>
              <a:rPr lang="da-DK" sz="1100" kern="100">
                <a:effectLst/>
                <a:latin typeface="Aptos" panose="020B0004020202020204" pitchFamily="34" charset="0"/>
                <a:ea typeface="Aptos" panose="020B0004020202020204" pitchFamily="34" charset="0"/>
                <a:cs typeface="Times New Roman" panose="02020603050405020304" pitchFamily="18" charset="0"/>
              </a:rPr>
              <a:t> </a:t>
            </a:r>
          </a:p>
          <a:p>
            <a:pPr algn="ctr">
              <a:lnSpc>
                <a:spcPct val="107000"/>
              </a:lnSpc>
              <a:spcAft>
                <a:spcPts val="800"/>
              </a:spcAft>
              <a:buNone/>
            </a:pPr>
            <a:r>
              <a:rPr lang="da-DK" sz="1400" b="1" kern="100">
                <a:effectLst/>
                <a:latin typeface="Aptos" panose="020B0004020202020204" pitchFamily="34" charset="0"/>
                <a:ea typeface="Aptos" panose="020B0004020202020204" pitchFamily="34" charset="0"/>
                <a:cs typeface="Times New Roman" panose="02020603050405020304" pitchFamily="18" charset="0"/>
              </a:rPr>
              <a:t>Den sociale bundlinje</a:t>
            </a:r>
            <a:endParaRPr lang="da-DK" sz="11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Tekstfelt 2">
            <a:extLst>
              <a:ext uri="{FF2B5EF4-FFF2-40B4-BE49-F238E27FC236}">
                <a16:creationId xmlns:a16="http://schemas.microsoft.com/office/drawing/2014/main" id="{098326F6-DD15-D5F4-2A24-22D378D355CF}"/>
              </a:ext>
            </a:extLst>
          </p:cNvPr>
          <p:cNvSpPr txBox="1">
            <a:spLocks noChangeArrowheads="1"/>
          </p:cNvSpPr>
          <p:nvPr/>
        </p:nvSpPr>
        <p:spPr bwMode="auto">
          <a:xfrm>
            <a:off x="9649408" y="3268825"/>
            <a:ext cx="2448778" cy="109023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07000"/>
              </a:lnSpc>
              <a:spcAft>
                <a:spcPts val="800"/>
              </a:spcAft>
              <a:buNone/>
            </a:pPr>
            <a:r>
              <a:rPr lang="da-DK" sz="1100" kern="100">
                <a:solidFill>
                  <a:srgbClr val="EE0000"/>
                </a:solidFill>
                <a:effectLst/>
                <a:latin typeface="Aptos" panose="020B0004020202020204" pitchFamily="34" charset="0"/>
                <a:ea typeface="Aptos" panose="020B0004020202020204" pitchFamily="34" charset="0"/>
                <a:cs typeface="Times New Roman" panose="02020603050405020304" pitchFamily="18" charset="0"/>
              </a:rPr>
              <a:t>Kilde: (bomentotaal.nl, 2025)</a:t>
            </a:r>
            <a:endParaRPr lang="da-DK" sz="1100" kern="100">
              <a:effectLst/>
              <a:latin typeface="Aptos" panose="020B0004020202020204" pitchFamily="34" charset="0"/>
              <a:ea typeface="Aptos" panose="020B0004020202020204" pitchFamily="34" charset="0"/>
              <a:cs typeface="Times New Roman" panose="02020603050405020304" pitchFamily="18" charset="0"/>
            </a:endParaRPr>
          </a:p>
          <a:p>
            <a:pPr algn="ctr">
              <a:lnSpc>
                <a:spcPct val="107000"/>
              </a:lnSpc>
              <a:spcAft>
                <a:spcPts val="800"/>
              </a:spcAft>
              <a:buNone/>
            </a:pPr>
            <a:r>
              <a:rPr lang="da-DK" sz="1100" kern="100">
                <a:effectLst/>
                <a:latin typeface="Aptos" panose="020B0004020202020204" pitchFamily="34" charset="0"/>
                <a:ea typeface="Aptos" panose="020B0004020202020204" pitchFamily="34" charset="0"/>
                <a:cs typeface="Times New Roman" panose="02020603050405020304" pitchFamily="18" charset="0"/>
              </a:rPr>
              <a:t> </a:t>
            </a:r>
          </a:p>
          <a:p>
            <a:pPr algn="ctr">
              <a:lnSpc>
                <a:spcPct val="107000"/>
              </a:lnSpc>
              <a:spcAft>
                <a:spcPts val="800"/>
              </a:spcAft>
              <a:buNone/>
            </a:pPr>
            <a:r>
              <a:rPr lang="da-DK" sz="1400" b="1" kern="100">
                <a:effectLst/>
                <a:latin typeface="Aptos" panose="020B0004020202020204" pitchFamily="34" charset="0"/>
                <a:ea typeface="Aptos" panose="020B0004020202020204" pitchFamily="34" charset="0"/>
                <a:cs typeface="Times New Roman" panose="02020603050405020304" pitchFamily="18" charset="0"/>
              </a:rPr>
              <a:t>Den miljømæssige bundlinje</a:t>
            </a:r>
            <a:endParaRPr lang="da-DK" sz="11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75093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4E3923-6413-C993-C2AF-DA7EFD14CB12}"/>
              </a:ext>
            </a:extLst>
          </p:cNvPr>
          <p:cNvSpPr>
            <a:spLocks noGrp="1"/>
          </p:cNvSpPr>
          <p:nvPr>
            <p:ph type="title"/>
          </p:nvPr>
        </p:nvSpPr>
        <p:spPr>
          <a:xfrm>
            <a:off x="838199" y="365125"/>
            <a:ext cx="10780059" cy="1325563"/>
          </a:xfrm>
        </p:spPr>
        <p:txBody>
          <a:bodyPr/>
          <a:lstStyle/>
          <a:p>
            <a:r>
              <a:rPr lang="de-DE" dirty="0"/>
              <a:t>Teilnehmende Beobachtungen in der Aktivität</a:t>
            </a:r>
            <a:endParaRPr lang="da-DK" dirty="0"/>
          </a:p>
        </p:txBody>
      </p:sp>
      <p:pic>
        <p:nvPicPr>
          <p:cNvPr id="4" name="Pladsholder til indhold 3">
            <a:extLst>
              <a:ext uri="{FF2B5EF4-FFF2-40B4-BE49-F238E27FC236}">
                <a16:creationId xmlns:a16="http://schemas.microsoft.com/office/drawing/2014/main" id="{87E431EA-7820-BEAB-726F-F007C1B5C0E1}"/>
              </a:ext>
            </a:extLst>
          </p:cNvPr>
          <p:cNvPicPr>
            <a:picLocks noGrp="1" noChangeAspect="1"/>
          </p:cNvPicPr>
          <p:nvPr>
            <p:ph idx="1"/>
          </p:nvPr>
        </p:nvPicPr>
        <p:blipFill>
          <a:blip r:embed="rId2"/>
          <a:stretch>
            <a:fillRect/>
          </a:stretch>
        </p:blipFill>
        <p:spPr>
          <a:xfrm>
            <a:off x="7948814" y="1347788"/>
            <a:ext cx="3404987" cy="4539983"/>
          </a:xfrm>
          <a:prstGeom prst="rect">
            <a:avLst/>
          </a:prstGeom>
        </p:spPr>
      </p:pic>
      <p:sp>
        <p:nvSpPr>
          <p:cNvPr id="8" name="Tekstfelt 7">
            <a:extLst>
              <a:ext uri="{FF2B5EF4-FFF2-40B4-BE49-F238E27FC236}">
                <a16:creationId xmlns:a16="http://schemas.microsoft.com/office/drawing/2014/main" id="{6B0D477D-89F9-0808-C517-7C9C67346374}"/>
              </a:ext>
            </a:extLst>
          </p:cNvPr>
          <p:cNvSpPr txBox="1"/>
          <p:nvPr/>
        </p:nvSpPr>
        <p:spPr>
          <a:xfrm>
            <a:off x="923924" y="2325117"/>
            <a:ext cx="5878286" cy="2585323"/>
          </a:xfrm>
          <a:prstGeom prst="rect">
            <a:avLst/>
          </a:prstGeom>
          <a:noFill/>
        </p:spPr>
        <p:txBody>
          <a:bodyPr wrap="square" lIns="91440" tIns="45720" rIns="91440" bIns="45720" rtlCol="0" anchor="t">
            <a:spAutoFit/>
          </a:bodyPr>
          <a:lstStyle/>
          <a:p>
            <a:pPr marL="285750" indent="-285750">
              <a:buFont typeface="Arial"/>
              <a:buChar char="•"/>
            </a:pPr>
            <a:r>
              <a:rPr lang="de-DE"/>
              <a:t>Aktive Lernende</a:t>
            </a:r>
            <a:endParaRPr lang="da-DK"/>
          </a:p>
          <a:p>
            <a:pPr marL="285750" indent="-285750">
              <a:buFont typeface="Arial"/>
              <a:buChar char="•"/>
            </a:pPr>
            <a:r>
              <a:rPr lang="de-DE"/>
              <a:t>Emotionen im Spiel in den Gruppen</a:t>
            </a:r>
            <a:endParaRPr lang="da-DK"/>
          </a:p>
          <a:p>
            <a:pPr marL="285750" indent="-285750">
              <a:buFont typeface="Arial"/>
              <a:buChar char="•"/>
            </a:pPr>
            <a:r>
              <a:rPr lang="de-DE"/>
              <a:t>Wie sind wir uns einig? - Meinungsverschiedenheit</a:t>
            </a:r>
            <a:endParaRPr lang="da-DK"/>
          </a:p>
          <a:p>
            <a:pPr marL="285750" indent="-285750">
              <a:buFont typeface="Arial"/>
              <a:buChar char="•"/>
            </a:pPr>
            <a:r>
              <a:rPr lang="de-DE"/>
              <a:t>Eigene Beiträge werden eingeholt</a:t>
            </a:r>
            <a:endParaRPr lang="da-DK"/>
          </a:p>
          <a:p>
            <a:pPr marL="285750" indent="-285750">
              <a:buFont typeface="Arial"/>
              <a:buChar char="•"/>
            </a:pPr>
            <a:r>
              <a:rPr lang="de-DE"/>
              <a:t>Das Spiel kann auf verschiedenen Themen innerhalb der Bauindustrie basieren.</a:t>
            </a:r>
            <a:endParaRPr lang="da-DK"/>
          </a:p>
          <a:p>
            <a:pPr marL="285750" indent="-285750">
              <a:buFont typeface="Arial"/>
              <a:buChar char="•"/>
            </a:pPr>
            <a:r>
              <a:rPr lang="de-DE"/>
              <a:t>Spielbrett und Figuren müssen vom Lehrer im Voraus </a:t>
            </a:r>
            <a:r>
              <a:rPr lang="de-DE" dirty="0"/>
              <a:t>vorgelegt werden.</a:t>
            </a:r>
            <a:endParaRPr lang="da-DK"/>
          </a:p>
          <a:p>
            <a:pPr marL="285750" indent="-285750">
              <a:buFont typeface="Arial"/>
              <a:buChar char="•"/>
            </a:pPr>
            <a:endParaRPr lang="da-DK" dirty="0"/>
          </a:p>
        </p:txBody>
      </p:sp>
      <p:sp>
        <p:nvSpPr>
          <p:cNvPr id="6" name="Tekstfelt 5">
            <a:extLst>
              <a:ext uri="{FF2B5EF4-FFF2-40B4-BE49-F238E27FC236}">
                <a16:creationId xmlns:a16="http://schemas.microsoft.com/office/drawing/2014/main" id="{717AC19D-B127-023F-D9A8-0E8C6C34ECE0}"/>
              </a:ext>
            </a:extLst>
          </p:cNvPr>
          <p:cNvSpPr txBox="1"/>
          <p:nvPr/>
        </p:nvSpPr>
        <p:spPr>
          <a:xfrm>
            <a:off x="7948814" y="5846544"/>
            <a:ext cx="2446020" cy="646331"/>
          </a:xfrm>
          <a:prstGeom prst="rect">
            <a:avLst/>
          </a:prstGeom>
          <a:noFill/>
        </p:spPr>
        <p:txBody>
          <a:bodyPr wrap="square" rtlCol="0">
            <a:spAutoFit/>
          </a:bodyPr>
          <a:lstStyle/>
          <a:p>
            <a:r>
              <a:rPr lang="da-DK" dirty="0">
                <a:solidFill>
                  <a:srgbClr val="FF0000"/>
                </a:solidFill>
              </a:rPr>
              <a:t>Kilde: (Bøgelund, 25)</a:t>
            </a:r>
          </a:p>
          <a:p>
            <a:endParaRPr lang="da-DK" dirty="0"/>
          </a:p>
        </p:txBody>
      </p:sp>
    </p:spTree>
    <p:extLst>
      <p:ext uri="{BB962C8B-B14F-4D97-AF65-F5344CB8AC3E}">
        <p14:creationId xmlns:p14="http://schemas.microsoft.com/office/powerpoint/2010/main" val="293140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968631-0520-1965-2246-58C3CAFE1B88}"/>
              </a:ext>
            </a:extLst>
          </p:cNvPr>
          <p:cNvSpPr>
            <a:spLocks noGrp="1"/>
          </p:cNvSpPr>
          <p:nvPr>
            <p:ph type="title"/>
          </p:nvPr>
        </p:nvSpPr>
        <p:spPr/>
        <p:txBody>
          <a:bodyPr/>
          <a:lstStyle/>
          <a:p>
            <a:r>
              <a:rPr lang="de-DE" dirty="0"/>
              <a:t>Teilnehmende Beobachtungen in der Aktivität</a:t>
            </a:r>
            <a:endParaRPr lang="da-DK" dirty="0"/>
          </a:p>
        </p:txBody>
      </p:sp>
      <p:pic>
        <p:nvPicPr>
          <p:cNvPr id="4" name="Pladsholder til indhold 3">
            <a:extLst>
              <a:ext uri="{FF2B5EF4-FFF2-40B4-BE49-F238E27FC236}">
                <a16:creationId xmlns:a16="http://schemas.microsoft.com/office/drawing/2014/main" id="{827D3834-3A2C-A593-4E36-5000AE759306}"/>
              </a:ext>
            </a:extLst>
          </p:cNvPr>
          <p:cNvPicPr>
            <a:picLocks noGrp="1" noChangeAspect="1"/>
          </p:cNvPicPr>
          <p:nvPr>
            <p:ph idx="1"/>
          </p:nvPr>
        </p:nvPicPr>
        <p:blipFill>
          <a:blip r:embed="rId2"/>
          <a:stretch>
            <a:fillRect/>
          </a:stretch>
        </p:blipFill>
        <p:spPr>
          <a:xfrm>
            <a:off x="8432090" y="1519238"/>
            <a:ext cx="3263503" cy="4351338"/>
          </a:xfrm>
          <a:prstGeom prst="rect">
            <a:avLst/>
          </a:prstGeom>
        </p:spPr>
      </p:pic>
      <p:sp>
        <p:nvSpPr>
          <p:cNvPr id="5" name="Tekstfelt 4">
            <a:extLst>
              <a:ext uri="{FF2B5EF4-FFF2-40B4-BE49-F238E27FC236}">
                <a16:creationId xmlns:a16="http://schemas.microsoft.com/office/drawing/2014/main" id="{2D9C61B5-C325-EA92-24D6-5FA9D89E8423}"/>
              </a:ext>
            </a:extLst>
          </p:cNvPr>
          <p:cNvSpPr txBox="1"/>
          <p:nvPr/>
        </p:nvSpPr>
        <p:spPr>
          <a:xfrm>
            <a:off x="948010" y="1344179"/>
            <a:ext cx="5878286" cy="3416320"/>
          </a:xfrm>
          <a:prstGeom prst="rect">
            <a:avLst/>
          </a:prstGeom>
          <a:noFill/>
        </p:spPr>
        <p:txBody>
          <a:bodyPr wrap="square" rtlCol="0">
            <a:spAutoFit/>
          </a:bodyPr>
          <a:lstStyle/>
          <a:p>
            <a:r>
              <a:rPr lang="de-DE" dirty="0"/>
              <a:t>Zitate von Schülern:
"Ist Wirtschaft nicht für alles eine Voraussetzung?"
"Warum ist es wichtig, den Umweltpunkt zu erfüllen?"
"Mein Meister kümmert sich nur um das finanzielle Ergebnis", antwortete ein anderer Student: "Aber dann muss er auch die soziale Bilanz erhöhen, das ist finanziell günstiger."
"Die CO2-Konten sind für den Meister wirklich lästig."
"Meine Kollegen sind verdammt nett, sonst würde ich gar nicht zur Arbeit kommen wollen."</a:t>
            </a:r>
            <a:endParaRPr lang="da-DK" dirty="0"/>
          </a:p>
          <a:p>
            <a:pPr marL="285750" indent="-285750">
              <a:buFontTx/>
              <a:buChar char="-"/>
            </a:pPr>
            <a:endParaRPr lang="da-DK" dirty="0"/>
          </a:p>
          <a:p>
            <a:pPr marL="285750" indent="-285750">
              <a:buFontTx/>
              <a:buChar char="-"/>
            </a:pPr>
            <a:endParaRPr lang="da-DK" dirty="0"/>
          </a:p>
        </p:txBody>
      </p:sp>
      <p:sp>
        <p:nvSpPr>
          <p:cNvPr id="6" name="Tekstfelt 5">
            <a:extLst>
              <a:ext uri="{FF2B5EF4-FFF2-40B4-BE49-F238E27FC236}">
                <a16:creationId xmlns:a16="http://schemas.microsoft.com/office/drawing/2014/main" id="{3DA1B612-622E-4AAC-A4BF-DBF3A7F793B7}"/>
              </a:ext>
            </a:extLst>
          </p:cNvPr>
          <p:cNvSpPr txBox="1"/>
          <p:nvPr/>
        </p:nvSpPr>
        <p:spPr>
          <a:xfrm>
            <a:off x="8304848" y="5870576"/>
            <a:ext cx="6097904" cy="369332"/>
          </a:xfrm>
          <a:prstGeom prst="rect">
            <a:avLst/>
          </a:prstGeom>
          <a:noFill/>
        </p:spPr>
        <p:txBody>
          <a:bodyPr wrap="square">
            <a:spAutoFit/>
          </a:bodyPr>
          <a:lstStyle/>
          <a:p>
            <a:r>
              <a:rPr lang="da-DK" dirty="0">
                <a:solidFill>
                  <a:srgbClr val="FF0000"/>
                </a:solidFill>
              </a:rPr>
              <a:t>Kilde: (Bøgelund, 25)</a:t>
            </a:r>
          </a:p>
        </p:txBody>
      </p:sp>
    </p:spTree>
    <p:extLst>
      <p:ext uri="{BB962C8B-B14F-4D97-AF65-F5344CB8AC3E}">
        <p14:creationId xmlns:p14="http://schemas.microsoft.com/office/powerpoint/2010/main" val="3314695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D56D6C-E3F1-21C3-3D1A-28F50B68DA5F}"/>
              </a:ext>
            </a:extLst>
          </p:cNvPr>
          <p:cNvSpPr>
            <a:spLocks noGrp="1"/>
          </p:cNvSpPr>
          <p:nvPr>
            <p:ph type="title"/>
          </p:nvPr>
        </p:nvSpPr>
        <p:spPr/>
        <p:txBody>
          <a:bodyPr/>
          <a:lstStyle/>
          <a:p>
            <a:r>
              <a:rPr lang="da-DK" dirty="0" err="1"/>
              <a:t>Fazit</a:t>
            </a:r>
            <a:endParaRPr lang="da-DK" dirty="0"/>
          </a:p>
        </p:txBody>
      </p:sp>
      <p:sp>
        <p:nvSpPr>
          <p:cNvPr id="3" name="Pladsholder til indhold 2">
            <a:extLst>
              <a:ext uri="{FF2B5EF4-FFF2-40B4-BE49-F238E27FC236}">
                <a16:creationId xmlns:a16="http://schemas.microsoft.com/office/drawing/2014/main" id="{56989975-40F5-C149-BA2A-4F5BCB809330}"/>
              </a:ext>
            </a:extLst>
          </p:cNvPr>
          <p:cNvSpPr>
            <a:spLocks noGrp="1"/>
          </p:cNvSpPr>
          <p:nvPr>
            <p:ph idx="1"/>
          </p:nvPr>
        </p:nvSpPr>
        <p:spPr/>
        <p:txBody>
          <a:bodyPr>
            <a:normAutofit lnSpcReduction="10000"/>
          </a:bodyPr>
          <a:lstStyle/>
          <a:p>
            <a:r>
              <a:rPr lang="de-DE" dirty="0"/>
              <a:t>Der Schüler als aktiv Teilnehmender sorgt für eine stärkere Einbindung der Schüler.
Der Schüler stellt kritische Fragen zu den Aussagen, insbesondere darüber, welche Umweltmaßnahmen unternommen werden. Was ist ökologisch nachhaltig? Was braucht es?
Das Spiel kann auf verschiedenen Themen innerhalb der Bauindustrie basieren. Je näher wir der Ausbildung der Studierenden waren, desto aktiver waren sie in der Reflexion und Vermittlung. Die Zone des engsten Lernens.
Später im Kurs kann man auf Fachkonzepte mit Verständnis der Konzepte verweisen.</a:t>
            </a:r>
            <a:endParaRPr lang="da-DK" dirty="0"/>
          </a:p>
        </p:txBody>
      </p:sp>
    </p:spTree>
    <p:extLst>
      <p:ext uri="{BB962C8B-B14F-4D97-AF65-F5344CB8AC3E}">
        <p14:creationId xmlns:p14="http://schemas.microsoft.com/office/powerpoint/2010/main" val="364081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4CF205-6816-F57D-6E03-0CC9A464303C}"/>
              </a:ext>
            </a:extLst>
          </p:cNvPr>
          <p:cNvSpPr>
            <a:spLocks noGrp="1"/>
          </p:cNvSpPr>
          <p:nvPr>
            <p:ph type="title"/>
          </p:nvPr>
        </p:nvSpPr>
        <p:spPr/>
        <p:txBody>
          <a:bodyPr/>
          <a:lstStyle/>
          <a:p>
            <a:r>
              <a:rPr lang="da-DK" dirty="0" err="1">
                <a:solidFill>
                  <a:srgbClr val="FF0000"/>
                </a:solidFill>
              </a:rPr>
              <a:t>Quellliteratur</a:t>
            </a:r>
            <a:endParaRPr lang="da-DK" dirty="0">
              <a:solidFill>
                <a:srgbClr val="FF0000"/>
              </a:solidFill>
            </a:endParaRPr>
          </a:p>
        </p:txBody>
      </p:sp>
      <p:sp>
        <p:nvSpPr>
          <p:cNvPr id="4" name="Rectangle 1">
            <a:extLst>
              <a:ext uri="{FF2B5EF4-FFF2-40B4-BE49-F238E27FC236}">
                <a16:creationId xmlns:a16="http://schemas.microsoft.com/office/drawing/2014/main" id="{31C45A17-C71D-12CD-88E6-AABC174155BC}"/>
              </a:ext>
            </a:extLst>
          </p:cNvPr>
          <p:cNvSpPr>
            <a:spLocks noGrp="1" noChangeArrowheads="1"/>
          </p:cNvSpPr>
          <p:nvPr>
            <p:ph idx="1"/>
          </p:nvPr>
        </p:nvSpPr>
        <p:spPr bwMode="auto">
          <a:xfrm>
            <a:off x="838200" y="1521857"/>
            <a:ext cx="10375597" cy="16670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228528" rIns="91440" bIns="50784"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200" b="0" i="1" u="none" strike="noStrike" cap="none" normalizeH="0" baseline="0" dirty="0">
                <a:ln>
                  <a:noFill/>
                </a:ln>
                <a:solidFill>
                  <a:srgbClr val="EE0000"/>
                </a:solidFill>
                <a:effectLst/>
                <a:latin typeface="Aptos" panose="020B0004020202020204" pitchFamily="34" charset="0"/>
                <a:ea typeface="Aptos" panose="020B0004020202020204" pitchFamily="34" charset="0"/>
                <a:cs typeface="Times New Roman" panose="02020603050405020304" pitchFamily="18" charset="0"/>
              </a:rPr>
              <a:t>bomentotaal.nl</a:t>
            </a:r>
            <a:r>
              <a:rPr kumimoji="0" lang="da-DK" altLang="da-DK" sz="1200" b="0" i="0" u="none" strike="noStrike" cap="none" normalizeH="0" baseline="0" dirty="0">
                <a:ln>
                  <a:noFill/>
                </a:ln>
                <a:solidFill>
                  <a:srgbClr val="EE0000"/>
                </a:solidFill>
                <a:effectLst/>
                <a:latin typeface="Aptos" panose="020B0004020202020204" pitchFamily="34" charset="0"/>
                <a:ea typeface="Aptos" panose="020B0004020202020204" pitchFamily="34" charset="0"/>
                <a:cs typeface="Times New Roman" panose="02020603050405020304" pitchFamily="18" charset="0"/>
              </a:rPr>
              <a:t>. (12 2025). Hentet fra https://www.bomentotaal.nl/wp-content/uploads/2024/04/Liquidambar-blad-q-3-scaled.jpg</a:t>
            </a:r>
            <a:endParaRPr kumimoji="0" lang="da-DK" altLang="da-DK"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200" b="0" i="0" u="none" strike="noStrike" cap="none" normalizeH="0" baseline="0" dirty="0">
                <a:ln>
                  <a:noFill/>
                </a:ln>
                <a:solidFill>
                  <a:srgbClr val="EE0000"/>
                </a:solidFill>
                <a:effectLst/>
                <a:latin typeface="Aptos" panose="020B0004020202020204" pitchFamily="34" charset="0"/>
                <a:ea typeface="Aptos" panose="020B0004020202020204" pitchFamily="34" charset="0"/>
                <a:cs typeface="Times New Roman" panose="02020603050405020304" pitchFamily="18" charset="0"/>
              </a:rPr>
              <a:t>Bøgelund, M. (11 25).</a:t>
            </a:r>
            <a:endParaRPr kumimoji="0" lang="da-DK" altLang="da-DK"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200" b="0" i="1" u="none" strike="noStrike" cap="none" normalizeH="0" baseline="0" dirty="0">
                <a:ln>
                  <a:noFill/>
                </a:ln>
                <a:solidFill>
                  <a:srgbClr val="EE0000"/>
                </a:solidFill>
                <a:effectLst/>
                <a:latin typeface="Aptos" panose="020B0004020202020204" pitchFamily="34" charset="0"/>
                <a:ea typeface="Aptos" panose="020B0004020202020204" pitchFamily="34" charset="0"/>
                <a:cs typeface="Times New Roman" panose="02020603050405020304" pitchFamily="18" charset="0"/>
              </a:rPr>
              <a:t>emu.dk</a:t>
            </a:r>
            <a:r>
              <a:rPr kumimoji="0" lang="da-DK" altLang="da-DK" sz="1200" b="0" i="0" u="none" strike="noStrike" cap="none" normalizeH="0" baseline="0" dirty="0">
                <a:ln>
                  <a:noFill/>
                </a:ln>
                <a:solidFill>
                  <a:srgbClr val="EE0000"/>
                </a:solidFill>
                <a:effectLst/>
                <a:latin typeface="Aptos" panose="020B0004020202020204" pitchFamily="34" charset="0"/>
                <a:ea typeface="Aptos" panose="020B0004020202020204" pitchFamily="34" charset="0"/>
                <a:cs typeface="Times New Roman" panose="02020603050405020304" pitchFamily="18" charset="0"/>
              </a:rPr>
              <a:t>. (12 2025). Hentet fra https://emu.dk/sites/default/files/2020-10/gsk_ssf_maddannelse_kerneomr%C3%A5der%20i%20b%C3%A6redygtighed.png</a:t>
            </a:r>
            <a:endParaRPr kumimoji="0" lang="da-DK" altLang="da-DK"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200" b="0" i="1" u="none" strike="noStrike" cap="none" normalizeH="0" baseline="0" dirty="0">
                <a:ln>
                  <a:noFill/>
                </a:ln>
                <a:solidFill>
                  <a:srgbClr val="EE0000"/>
                </a:solidFill>
                <a:effectLst/>
                <a:latin typeface="Aptos" panose="020B0004020202020204" pitchFamily="34" charset="0"/>
                <a:ea typeface="Aptos" panose="020B0004020202020204" pitchFamily="34" charset="0"/>
                <a:cs typeface="Times New Roman" panose="02020603050405020304" pitchFamily="18" charset="0"/>
              </a:rPr>
              <a:t>hentdata.stil.dk</a:t>
            </a:r>
            <a:r>
              <a:rPr kumimoji="0" lang="da-DK" altLang="da-DK" sz="1200" b="0" i="0" u="none" strike="noStrike" cap="none" normalizeH="0" baseline="0" dirty="0">
                <a:ln>
                  <a:noFill/>
                </a:ln>
                <a:solidFill>
                  <a:srgbClr val="EE0000"/>
                </a:solidFill>
                <a:effectLst/>
                <a:latin typeface="Aptos" panose="020B0004020202020204" pitchFamily="34" charset="0"/>
                <a:ea typeface="Aptos" panose="020B0004020202020204" pitchFamily="34" charset="0"/>
                <a:cs typeface="Times New Roman" panose="02020603050405020304" pitchFamily="18" charset="0"/>
              </a:rPr>
              <a:t>. (12 25). Hentet fra https://hentdata.stil.dk/uddannelser</a:t>
            </a:r>
            <a:endParaRPr kumimoji="0" lang="da-DK" altLang="da-DK"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200" b="0" i="1" u="none" strike="noStrike" cap="none" normalizeH="0" baseline="0" dirty="0">
                <a:ln>
                  <a:noFill/>
                </a:ln>
                <a:solidFill>
                  <a:srgbClr val="EE0000"/>
                </a:solidFill>
                <a:effectLst/>
                <a:latin typeface="Aptos" panose="020B0004020202020204" pitchFamily="34" charset="0"/>
                <a:ea typeface="Aptos" panose="020B0004020202020204" pitchFamily="34" charset="0"/>
                <a:cs typeface="Times New Roman" panose="02020603050405020304" pitchFamily="18" charset="0"/>
              </a:rPr>
              <a:t>pepbercorn.dk</a:t>
            </a:r>
            <a:r>
              <a:rPr kumimoji="0" lang="da-DK" altLang="da-DK" sz="1200" b="0" i="0" u="none" strike="noStrike" cap="none" normalizeH="0" baseline="0" dirty="0">
                <a:ln>
                  <a:noFill/>
                </a:ln>
                <a:solidFill>
                  <a:srgbClr val="EE0000"/>
                </a:solidFill>
                <a:effectLst/>
                <a:latin typeface="Aptos" panose="020B0004020202020204" pitchFamily="34" charset="0"/>
                <a:ea typeface="Aptos" panose="020B0004020202020204" pitchFamily="34" charset="0"/>
                <a:cs typeface="Times New Roman" panose="02020603050405020304" pitchFamily="18" charset="0"/>
              </a:rPr>
              <a:t>. (12 2025). Hentet fra https://pepbercorn.dk/medie/billede-af-danske-pengesedler/</a:t>
            </a:r>
            <a:endParaRPr kumimoji="0" lang="da-DK" altLang="da-DK"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da-DK" altLang="da-DK" sz="1200" b="0" i="1" u="none" strike="noStrike" cap="none" normalizeH="0" baseline="0" dirty="0">
                <a:ln>
                  <a:noFill/>
                </a:ln>
                <a:solidFill>
                  <a:srgbClr val="EE0000"/>
                </a:solidFill>
                <a:effectLst/>
                <a:latin typeface="Aptos" panose="020B0004020202020204" pitchFamily="34" charset="0"/>
                <a:ea typeface="Aptos" panose="020B0004020202020204" pitchFamily="34" charset="0"/>
                <a:cs typeface="Times New Roman" panose="02020603050405020304" pitchFamily="18" charset="0"/>
              </a:rPr>
              <a:t>stories.amorepacific.com</a:t>
            </a:r>
            <a:r>
              <a:rPr kumimoji="0" lang="da-DK" altLang="da-DK" sz="1200" b="0" i="0" u="none" strike="noStrike" cap="none" normalizeH="0" baseline="0" dirty="0">
                <a:ln>
                  <a:noFill/>
                </a:ln>
                <a:solidFill>
                  <a:srgbClr val="EE0000"/>
                </a:solidFill>
                <a:effectLst/>
                <a:latin typeface="Aptos" panose="020B0004020202020204" pitchFamily="34" charset="0"/>
                <a:ea typeface="Aptos" panose="020B0004020202020204" pitchFamily="34" charset="0"/>
                <a:cs typeface="Times New Roman" panose="02020603050405020304" pitchFamily="18" charset="0"/>
              </a:rPr>
              <a:t>. (12 25). Hentet fra https://stories.amorepacific.com/wp-content/uploads/contents/html/ko/160903_abc_03_01.jpg</a:t>
            </a:r>
            <a:endParaRPr kumimoji="0" lang="da-DK" altLang="da-DK"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a-DK" altLang="da-DK"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6430120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3095D3-2B45-4AF0-AFBD-E1E917D963C9}">
  <ds:schemaRefs>
    <ds:schemaRef ds:uri="http://schemas.microsoft.com/office/2006/metadata/properties"/>
    <ds:schemaRef ds:uri="http://schemas.microsoft.com/office/infopath/2007/PartnerControls"/>
    <ds:schemaRef ds:uri="http://schemas.microsoft.com/sharepoint/v3"/>
    <ds:schemaRef ds:uri="aaba4780-8e84-4b3c-81c7-e6783f82bdce"/>
    <ds:schemaRef ds:uri="9381585e-14ea-4298-90ea-fb73008c824e"/>
    <ds:schemaRef ds:uri="e154a4de-f449-47f4-8ff7-632d71e77559"/>
    <ds:schemaRef ds:uri="905a5404-a439-496f-a532-7e73ff9c3501"/>
  </ds:schemaRefs>
</ds:datastoreItem>
</file>

<file path=customXml/itemProps2.xml><?xml version="1.0" encoding="utf-8"?>
<ds:datastoreItem xmlns:ds="http://schemas.openxmlformats.org/officeDocument/2006/customXml" ds:itemID="{1B996260-8AE4-4868-A7BD-ADBFF02BF4E5}">
  <ds:schemaRefs>
    <ds:schemaRef ds:uri="http://schemas.microsoft.com/sharepoint/v3/contenttype/forms"/>
  </ds:schemaRefs>
</ds:datastoreItem>
</file>

<file path=customXml/itemProps3.xml><?xml version="1.0" encoding="utf-8"?>
<ds:datastoreItem xmlns:ds="http://schemas.openxmlformats.org/officeDocument/2006/customXml" ds:itemID="{8A9E5009-4DB1-42BE-A7E9-17420418093D}"/>
</file>

<file path=docProps/app.xml><?xml version="1.0" encoding="utf-8"?>
<Properties xmlns="http://schemas.openxmlformats.org/officeDocument/2006/extended-properties" xmlns:vt="http://schemas.openxmlformats.org/officeDocument/2006/docPropsVTypes">
  <TotalTime>1153</TotalTime>
  <Words>1691</Words>
  <Application>Microsoft Office PowerPoint</Application>
  <PresentationFormat>Widescreen</PresentationFormat>
  <Paragraphs>206</Paragraphs>
  <Slides>9</Slides>
  <Notes>0</Notes>
  <HiddenSlides>0</HiddenSlides>
  <MMClips>0</MMClips>
  <ScaleCrop>false</ScaleCrop>
  <HeadingPairs>
    <vt:vector size="4" baseType="variant">
      <vt:variant>
        <vt:lpstr>Tema</vt:lpstr>
      </vt:variant>
      <vt:variant>
        <vt:i4>1</vt:i4>
      </vt:variant>
      <vt:variant>
        <vt:lpstr>Slidetitler</vt:lpstr>
      </vt:variant>
      <vt:variant>
        <vt:i4>9</vt:i4>
      </vt:variant>
    </vt:vector>
  </HeadingPairs>
  <TitlesOfParts>
    <vt:vector size="10" baseType="lpstr">
      <vt:lpstr>Office Theme</vt:lpstr>
      <vt:lpstr>Modellierung im Zusammenhang mit dem Erwerb der akademischen Kompetenzen des Schülers</vt:lpstr>
      <vt:lpstr>Kontext für Lernhilfe</vt:lpstr>
      <vt:lpstr>Fagets målpinde på det afsluttende modul</vt:lpstr>
      <vt:lpstr>Spil - modellering</vt:lpstr>
      <vt:lpstr>Spiel - modellering</vt:lpstr>
      <vt:lpstr>Teilnehmende Beobachtungen in der Aktivität</vt:lpstr>
      <vt:lpstr>Teilnehmende Beobachtungen in der Aktivität</vt:lpstr>
      <vt:lpstr>Fazit</vt:lpstr>
      <vt:lpstr>Quellliteratur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Mads Gorm Larsen - MGLA</dc:creator>
  <cp:lastModifiedBy>Ulrike Ingeborg Elfriede Jakobsen Patzke</cp:lastModifiedBy>
  <cp:revision>18</cp:revision>
  <dcterms:created xsi:type="dcterms:W3CDTF">2024-11-05T12:07:18Z</dcterms:created>
  <dcterms:modified xsi:type="dcterms:W3CDTF">2026-05-19T14:41:17Z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y fmtid="{D5CDD505-2E9C-101B-9397-08002B2CF9AE}" pid="3" name="_dlc_DocIdItemGuid">
    <vt:lpwstr>3a7d06d3-52e6-45a4-b0fd-a668c9770e0c</vt:lpwstr>
  </property>
  <property fmtid="{D5CDD505-2E9C-101B-9397-08002B2CF9AE}" pid="4" name="MediaServiceImageTags">
    <vt:lpwstr/>
  </property>
  <property fmtid="{D5CDD505-2E9C-101B-9397-08002B2CF9AE}" pid="5" name="Order">
    <vt:r8>3200</vt:r8>
  </property>
  <property fmtid="{D5CDD505-2E9C-101B-9397-08002B2CF9AE}" pid="6" name="xd_Signature">
    <vt:bool>false</vt:bool>
  </property>
  <property fmtid="{D5CDD505-2E9C-101B-9397-08002B2CF9AE}" pid="7" name="xd_ProgID">
    <vt:lpwstr/>
  </property>
  <property fmtid="{D5CDD505-2E9C-101B-9397-08002B2CF9AE}" pid="8" name="TriggerFlowInfo">
    <vt:lpwstr/>
  </property>
  <property fmtid="{D5CDD505-2E9C-101B-9397-08002B2CF9AE}" pid="9" name="_SourceUrl">
    <vt:lpwstr/>
  </property>
  <property fmtid="{D5CDD505-2E9C-101B-9397-08002B2CF9AE}" pid="10" name="_SharedFileIndex">
    <vt:lpwstr/>
  </property>
  <property fmtid="{D5CDD505-2E9C-101B-9397-08002B2CF9AE}" pid="11" name="ComplianceAssetId">
    <vt:lpwstr/>
  </property>
  <property fmtid="{D5CDD505-2E9C-101B-9397-08002B2CF9AE}" pid="12" name="TemplateUrl">
    <vt:lpwstr/>
  </property>
  <property fmtid="{D5CDD505-2E9C-101B-9397-08002B2CF9AE}" pid="13" name="_ExtendedDescription">
    <vt:lpwstr/>
  </property>
</Properties>
</file>