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2" r:id="rId7"/>
    <p:sldId id="258" r:id="rId8"/>
    <p:sldId id="263" r:id="rId9"/>
    <p:sldId id="259" r:id="rId10"/>
    <p:sldId id="260" r:id="rId11"/>
    <p:sldId id="261" r:id="rId12"/>
    <p:sldId id="264" r:id="rId13"/>
    <p:sldId id="265" r:id="rId14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41"/>
  </p:normalViewPr>
  <p:slideViewPr>
    <p:cSldViewPr snapToGrid="0">
      <p:cViewPr>
        <p:scale>
          <a:sx n="67" d="100"/>
          <a:sy n="67" d="100"/>
        </p:scale>
        <p:origin x="82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737A-EA7E-559E-BA94-B43E31BE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 b="1"/>
              <a:t>Modellering i relation til tilegnelse af elevens faglige kompetencer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4FA37-AF04-ECC7-40CD-631FB174C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Aktiv modellering i undervisningen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Matilde Bøgelund</a:t>
            </a:r>
          </a:p>
          <a:p>
            <a:pPr marL="0" indent="0">
              <a:buNone/>
            </a:pPr>
            <a:r>
              <a:rPr lang="da-DK" dirty="0"/>
              <a:t>Grundfagslærer på EUC Syd</a:t>
            </a:r>
          </a:p>
          <a:p>
            <a:pPr marL="0" indent="0">
              <a:buNone/>
            </a:pPr>
            <a:r>
              <a:rPr lang="da-DK" dirty="0"/>
              <a:t>Oplæg d. 11. november 2025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555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4CF205-6816-F57D-6E03-0CC9A4643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rgbClr val="FF0000"/>
                </a:solidFill>
              </a:rPr>
              <a:t>Kildehenvisning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1C45A17-C71D-12CD-88E6-AABC174155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521857"/>
            <a:ext cx="10375597" cy="166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1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bomentotaal.nl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(12 2025). Hentet fra https://www.bomentotaal.nl/wp-content/uploads/2024/04/Liquidambar-blad-q-3-scaled.jpg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Bøgelund, M. (11 25).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1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emu.dk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(12 2025). Hentet fra https://emu.dk/sites/default/files/2020-10/gsk_ssf_maddannelse_kerneomr%C3%A5der%20i%20b%C3%A6redygtighed.png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1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hentdata.stil.dk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(12 25). Hentet fra https://hentdata.stil.dk/uddannelser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1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pepbercorn.dk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(12 2025). Hentet fra https://pepbercorn.dk/medie/billede-af-danske-pengesedler/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1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stories.amorepacific.com</a:t>
            </a: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(12 25). Hentet fra https://stories.amorepacific.com/wp-content/uploads/contents/html/ko/160903_abc_03_01.jpg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01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6A06C0-7298-DE3E-157C-4E944C4CA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Kontekst for læringsmiddel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A14F67-F22C-F315-9CA3-BBD80ABB7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Faget: Bæredygtig byggeri og samfund.</a:t>
            </a:r>
          </a:p>
          <a:p>
            <a:endParaRPr lang="da-DK" dirty="0"/>
          </a:p>
          <a:p>
            <a:r>
              <a:rPr lang="da-DK" dirty="0"/>
              <a:t>Modtagere: Tømrer møder dette på H1 og H2, hvor der gives afsluttende karakter uden eksamen.</a:t>
            </a:r>
          </a:p>
          <a:p>
            <a:endParaRPr lang="da-DK" dirty="0"/>
          </a:p>
          <a:p>
            <a:r>
              <a:rPr lang="da-DK" dirty="0"/>
              <a:t>”Bæredygtighed” er en ny del af faget.</a:t>
            </a:r>
          </a:p>
          <a:p>
            <a:endParaRPr lang="da-DK" dirty="0"/>
          </a:p>
          <a:p>
            <a:r>
              <a:rPr lang="da-DK" dirty="0"/>
              <a:t>Antal lektioner: 4x4 lektioner – 1 </a:t>
            </a:r>
            <a:r>
              <a:rPr lang="da-DK" dirty="0" err="1"/>
              <a:t>lek</a:t>
            </a:r>
            <a:r>
              <a:rPr lang="da-DK" dirty="0"/>
              <a:t>. = 50 min.</a:t>
            </a:r>
          </a:p>
        </p:txBody>
      </p:sp>
    </p:spTree>
    <p:extLst>
      <p:ext uri="{BB962C8B-B14F-4D97-AF65-F5344CB8AC3E}">
        <p14:creationId xmlns:p14="http://schemas.microsoft.com/office/powerpoint/2010/main" val="464635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BB44-C8EA-F1CE-3F21-0B733DFBF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0338"/>
            <a:ext cx="10515600" cy="749911"/>
          </a:xfrm>
        </p:spPr>
        <p:txBody>
          <a:bodyPr/>
          <a:lstStyle/>
          <a:p>
            <a:r>
              <a:rPr lang="da-DK" dirty="0"/>
              <a:t>Fagets målpinde på det afsluttende modul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9E81BD0-E932-C5BC-A959-0237BC717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08" y="820249"/>
            <a:ext cx="5131777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a-DK" b="1" i="1" dirty="0"/>
              <a:t>”1</a:t>
            </a:r>
            <a:r>
              <a:rPr lang="da-DK" b="1" i="1" dirty="0">
                <a:highlight>
                  <a:srgbClr val="FFFF00"/>
                </a:highlight>
              </a:rPr>
              <a:t>. Lærlingen har forståelse for de officielle definitioner for bæredygtigt byggeri i Danmark, byggeriets bidrag til Danmarks CO2 regnskab og FN’s verdensmål i hovedtræk.</a:t>
            </a:r>
            <a:br>
              <a:rPr lang="da-DK" dirty="0">
                <a:highlight>
                  <a:srgbClr val="FFFF00"/>
                </a:highlight>
              </a:rPr>
            </a:br>
            <a:endParaRPr lang="da-DK" dirty="0">
              <a:highlight>
                <a:srgbClr val="FFFF00"/>
              </a:highlight>
            </a:endParaRPr>
          </a:p>
          <a:p>
            <a:r>
              <a:rPr lang="da-DK" dirty="0">
                <a:highlight>
                  <a:srgbClr val="FFFF00"/>
                </a:highlight>
              </a:rPr>
              <a:t>Du får viden om tre grundkvaliteter: miljømæssig, social og økonomisk i bæredygtigt byggeri i Danmark.</a:t>
            </a:r>
          </a:p>
          <a:p>
            <a:r>
              <a:rPr lang="da-DK" dirty="0"/>
              <a:t>Du bliver introduceret til, hvordan og hvorfor byggeriet står for en stor del af samlede danske udledning af CO2ggerier – </a:t>
            </a:r>
          </a:p>
          <a:p>
            <a:r>
              <a:rPr lang="da-DK" dirty="0"/>
              <a:t>Du får kendskab til energieffektivitet og moderne teknologier, udledning fra byggematerialer og bliver introduceret til hele byggematerialets livscyklus, herunder fremstilling, brug, bortskaffelse og genanvendelse.</a:t>
            </a:r>
          </a:p>
          <a:p>
            <a:r>
              <a:rPr lang="da-DK" dirty="0"/>
              <a:t>Du bliver introduceret til FN’s verdensmål for bæredygtig udvikling.</a:t>
            </a:r>
          </a:p>
          <a:p>
            <a:pPr marL="0" indent="0">
              <a:buNone/>
            </a:pPr>
            <a:r>
              <a:rPr lang="da-DK" b="1" i="1" dirty="0"/>
              <a:t>2. Lærlingen har kendskab til begrebet </a:t>
            </a:r>
            <a:r>
              <a:rPr lang="da-DK" b="1" i="1" dirty="0" err="1"/>
              <a:t>greenwashing</a:t>
            </a:r>
            <a:r>
              <a:rPr lang="da-DK" b="1" i="1" dirty="0"/>
              <a:t>.</a:t>
            </a:r>
            <a:br>
              <a:rPr lang="da-DK" dirty="0"/>
            </a:br>
            <a:endParaRPr lang="da-DK" dirty="0"/>
          </a:p>
          <a:p>
            <a:r>
              <a:rPr lang="da-DK" dirty="0"/>
              <a:t>Du får viden om, hvordan du kan identificere </a:t>
            </a:r>
            <a:r>
              <a:rPr lang="da-DK" dirty="0" err="1"/>
              <a:t>greenwashing</a:t>
            </a:r>
            <a:r>
              <a:rPr lang="da-DK" dirty="0"/>
              <a:t>, og hvilken betydning det har for byggebranchen.</a:t>
            </a:r>
          </a:p>
          <a:p>
            <a:pPr marL="0" indent="0">
              <a:buNone/>
            </a:pPr>
            <a:r>
              <a:rPr lang="da-DK" b="1" i="1" dirty="0"/>
              <a:t>3. Lærlingen har kendskab til de klimapolitiske mål, og hvilken betydning de har for byggeriet nu og i fremtiden.</a:t>
            </a:r>
            <a:endParaRPr lang="da-DK" b="1" dirty="0"/>
          </a:p>
          <a:p>
            <a:r>
              <a:rPr lang="da-DK" dirty="0"/>
              <a:t>Du får viden om de klimapolitiske mål, som er fastsat i klimaloven i 2020.</a:t>
            </a:r>
          </a:p>
          <a:p>
            <a:r>
              <a:rPr lang="da-DK" dirty="0"/>
              <a:t>Du får viden om de centrale mål og deres betydning for byggeriet.</a:t>
            </a:r>
          </a:p>
          <a:p>
            <a:pPr marL="0" indent="0">
              <a:buNone/>
            </a:pPr>
            <a:r>
              <a:rPr lang="da-DK" b="1" i="1" dirty="0">
                <a:highlight>
                  <a:srgbClr val="FFFF00"/>
                </a:highlight>
              </a:rPr>
              <a:t>4. Lærlingen kan gengive enkle eksempler på, hvilken betydning de sociale, politiske og teknologiske kræfter har for den aktuelle udvikling i bygge- og anlægsbranchen.</a:t>
            </a:r>
            <a:endParaRPr lang="da-DK" b="1" dirty="0">
              <a:highlight>
                <a:srgbClr val="FFFF00"/>
              </a:highlight>
            </a:endParaRPr>
          </a:p>
          <a:p>
            <a:r>
              <a:rPr lang="da-DK" dirty="0"/>
              <a:t>Du får viden om de sociale kræfter, som handler om:</a:t>
            </a:r>
          </a:p>
          <a:p>
            <a:pPr lvl="1"/>
            <a:r>
              <a:rPr lang="da-DK" dirty="0"/>
              <a:t>Befolkningstilvækst og urbanisering: Stigende befolkning og urbanisering skaber behov for flere boliger og infrastrukturprojekter.</a:t>
            </a:r>
          </a:p>
          <a:p>
            <a:pPr lvl="1"/>
            <a:r>
              <a:rPr lang="da-DK" dirty="0"/>
              <a:t>Øget fokus på bæredygtighed: Bevidstheden om klimaforandringer og miljøpåvirkning driver efterspørgslen efter bæredygtige bygninger og materialer.</a:t>
            </a:r>
          </a:p>
          <a:p>
            <a:pPr lvl="1"/>
            <a:r>
              <a:rPr lang="da-DK" dirty="0"/>
              <a:t>Arbejdskraft og kompetencer: Manglen på kvalificeret arbejdskraft og teknisk knowhow påvirker branchens udvikling.</a:t>
            </a:r>
          </a:p>
          <a:p>
            <a:r>
              <a:rPr lang="da-DK" dirty="0"/>
              <a:t>Du får viden om de politiske kræfter, som handler om:</a:t>
            </a:r>
          </a:p>
          <a:p>
            <a:pPr lvl="1"/>
            <a:r>
              <a:rPr lang="da-DK" dirty="0"/>
              <a:t>Klimapolitik og regulering: Nationale og internationale klimamål påvirker byggeriets CO2-udledning og energiforbrug.</a:t>
            </a:r>
          </a:p>
          <a:p>
            <a:pPr lvl="1"/>
            <a:r>
              <a:rPr lang="da-DK" dirty="0"/>
              <a:t>Støtteordninger og incitamenter: Politiske incitamenter til grøn omstilling, som tilskud til energirenovering, påvirker investeringer i bæredygtige projekter.</a:t>
            </a:r>
          </a:p>
          <a:p>
            <a:r>
              <a:rPr lang="da-DK" dirty="0"/>
              <a:t>Du får viden om de teknologiske kræfter, som handler om:</a:t>
            </a:r>
          </a:p>
          <a:p>
            <a:pPr lvl="1"/>
            <a:r>
              <a:rPr lang="da-DK" dirty="0"/>
              <a:t>Digitalisering og automatisering forbedrer projektstyring og effektivitet.</a:t>
            </a:r>
          </a:p>
          <a:p>
            <a:pPr lvl="1"/>
            <a:r>
              <a:rPr lang="da-DK" dirty="0"/>
              <a:t>Materialer og konstruktionsteknikker: Avancerede materialer og metoder reducerer miljøpåvirkningen og øger holdbarheden.</a:t>
            </a:r>
          </a:p>
          <a:p>
            <a:pPr marL="0" indent="0">
              <a:buNone/>
            </a:pPr>
            <a:r>
              <a:rPr lang="da-DK" b="1" i="1" dirty="0"/>
              <a:t>5. Lærlingen har kendskab til konkrete eksempler på bæredygtigt byggeri og anlæg i det omgivende samfund.</a:t>
            </a:r>
            <a:endParaRPr lang="da-DK" b="1" dirty="0"/>
          </a:p>
          <a:p>
            <a:r>
              <a:rPr lang="da-DK" dirty="0"/>
              <a:t>Du får kendskab til forskellige typer af bæredygtigt byggeri og anlæg fx: </a:t>
            </a:r>
          </a:p>
          <a:p>
            <a:pPr lvl="1"/>
            <a:r>
              <a:rPr lang="da-DK" dirty="0"/>
              <a:t>Bygget i træ og strå: Nogle bygninger er opført med træ og strå som primære materialer. Dette reducerer CO2-udledningen og fremmer cirkulær økonomi. </a:t>
            </a:r>
          </a:p>
          <a:p>
            <a:pPr lvl="1"/>
            <a:r>
              <a:rPr lang="da-DK" dirty="0"/>
              <a:t>Store solenergipaneler: Solpaneler integreret i bygningers tagflader genererer vedvarende energi og bidrager til selvforsyning.</a:t>
            </a:r>
          </a:p>
          <a:p>
            <a:pPr lvl="1"/>
            <a:r>
              <a:rPr lang="da-DK" dirty="0"/>
              <a:t>Energieffektiv belysning: Brug af LED-lys og sensorstyring minimerer energiforbruget i bygninger.</a:t>
            </a:r>
          </a:p>
          <a:p>
            <a:pPr lvl="1"/>
            <a:r>
              <a:rPr lang="da-DK" dirty="0"/>
              <a:t>Cirkulært byggeri: Genbrug af materialer og fokus på levetidsforlængelse gør byggeprojekter mere bæredygtige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9485D67C-D213-A719-45C6-253F6D1A27EE}"/>
              </a:ext>
            </a:extLst>
          </p:cNvPr>
          <p:cNvSpPr txBox="1"/>
          <p:nvPr/>
        </p:nvSpPr>
        <p:spPr>
          <a:xfrm>
            <a:off x="5563332" y="820249"/>
            <a:ext cx="622055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700" b="1" dirty="0"/>
              <a:t>6. Lærlingen har kendskab til samarbejdsformer i virksomheden og på byggepladsen, herunder LEAN/Trimmet byggeri.</a:t>
            </a:r>
          </a:p>
          <a:p>
            <a:endParaRPr lang="da-DK" sz="7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700" dirty="0"/>
              <a:t>Du får kendskab til forskellige typer af samarbejde fx:</a:t>
            </a:r>
          </a:p>
          <a:p>
            <a:r>
              <a:rPr lang="da-DK" sz="700" dirty="0"/>
              <a:t>Samarbejdsaftaler, som formaliserer samarbejdet mellem parterne og definerer rettigheder og forpligtelser. De kan omfatte økonomi, projektomfang og leverancer. Fx en samarbejdsaftale mellem to virksomheder, der ønsker at starte et fælles projekt.</a:t>
            </a:r>
          </a:p>
          <a:p>
            <a:r>
              <a:rPr lang="da-DK" sz="700" dirty="0"/>
              <a:t>Arbejdsmiljøarbejde, som handler om sikkerhed og arbejdsmiljø på byggepladser. Det kan fx være sikkerhedsmøder, dialog om risici og samarbejde om at forbedre arbejdsmiljøet.</a:t>
            </a:r>
          </a:p>
          <a:p>
            <a:endParaRPr lang="da-DK" sz="7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700" dirty="0"/>
              <a:t> Du får også viden om LEAN/Trimmet byggeri:</a:t>
            </a:r>
          </a:p>
          <a:p>
            <a:r>
              <a:rPr lang="da-DK" sz="700" dirty="0"/>
              <a:t>LEAN-principper fokuserer på at minimere spild og optimere processer. Trimmet byggeri anvender disse principper i byggeprojekter.</a:t>
            </a:r>
          </a:p>
          <a:p>
            <a:r>
              <a:rPr lang="da-DK" sz="700" dirty="0"/>
              <a:t>Fx effektiv planlægning, just-in-time leverancer og kontinuerlig forbedring af arbejdsgang.</a:t>
            </a:r>
          </a:p>
          <a:p>
            <a:endParaRPr lang="da-DK" sz="700" dirty="0"/>
          </a:p>
          <a:p>
            <a:r>
              <a:rPr lang="da-DK" sz="700" b="1" dirty="0"/>
              <a:t>7.  Lærlingen har kendskab til den danske model, herunder overenskomster, det fagretslige system samt mulighederne for efteruddannelse og livslang læring.</a:t>
            </a:r>
          </a:p>
          <a:p>
            <a:endParaRPr lang="da-DK" sz="7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700" dirty="0"/>
              <a:t> Du får viden om at:</a:t>
            </a:r>
          </a:p>
          <a:p>
            <a:r>
              <a:rPr lang="da-DK" sz="700" dirty="0"/>
              <a:t>Overenskomster fastsætter løn, arbejdstid, pension og andre arbejdsvilkår.</a:t>
            </a:r>
          </a:p>
          <a:p>
            <a:r>
              <a:rPr lang="da-DK" sz="700" dirty="0"/>
              <a:t>Arbejdsgivere og fagforeninger forhandler om disse aftaler.</a:t>
            </a:r>
            <a:br>
              <a:rPr lang="da-DK" sz="700" dirty="0"/>
            </a:br>
            <a:endParaRPr lang="da-DK" sz="700" dirty="0"/>
          </a:p>
          <a:p>
            <a:r>
              <a:rPr lang="da-DK" sz="700" dirty="0"/>
              <a:t>Overenskomster gælder for forskellige brancher og erhverv</a:t>
            </a:r>
          </a:p>
          <a:p>
            <a:r>
              <a:rPr lang="da-DK" sz="700" dirty="0"/>
              <a:t>Danmark har en arbejdsret, der håndhæver overenskomster og løser tvister (uenigheder) mellem parterne.</a:t>
            </a:r>
          </a:p>
          <a:p>
            <a:r>
              <a:rPr lang="da-DK" sz="700" dirty="0"/>
              <a:t> Arbejdsretten består af faglige domstole og nævn.</a:t>
            </a:r>
          </a:p>
          <a:p>
            <a:r>
              <a:rPr lang="da-DK" sz="700" dirty="0"/>
              <a:t>Du får også viden om efteruddannelse og livslang læring, som handler om:</a:t>
            </a:r>
            <a:br>
              <a:rPr lang="da-DK" sz="700" dirty="0"/>
            </a:br>
            <a:endParaRPr lang="da-DK" sz="700" dirty="0"/>
          </a:p>
          <a:p>
            <a:r>
              <a:rPr lang="da-DK" sz="700" dirty="0"/>
              <a:t>At lære nye ting hjælper dig med at vokse som person og udvikle nye færdigheder.</a:t>
            </a:r>
            <a:br>
              <a:rPr lang="da-DK" sz="700" dirty="0"/>
            </a:br>
            <a:endParaRPr lang="da-DK" sz="700" dirty="0"/>
          </a:p>
          <a:p>
            <a:r>
              <a:rPr lang="da-DK" sz="700" dirty="0"/>
              <a:t>At konstant læring kan åbne døre til nye jobmuligheder og karrierefremskridt.</a:t>
            </a:r>
            <a:br>
              <a:rPr lang="da-DK" sz="700" dirty="0"/>
            </a:br>
            <a:endParaRPr lang="da-DK" sz="700" dirty="0"/>
          </a:p>
          <a:p>
            <a:r>
              <a:rPr lang="da-DK" sz="700" dirty="0"/>
              <a:t>At deltagelse i kurser og workshops kan hjælpe dig med at møde nye mennesker og udvide dit netværk.</a:t>
            </a:r>
          </a:p>
          <a:p>
            <a:endParaRPr lang="da-DK" sz="700" dirty="0"/>
          </a:p>
          <a:p>
            <a:r>
              <a:rPr lang="da-DK" sz="700" b="1" dirty="0">
                <a:highlight>
                  <a:srgbClr val="FFFF00"/>
                </a:highlight>
              </a:rPr>
              <a:t>8. Lærlingen har kendskab til rettigheder og pligter i en uddannelses- og ansættelsesretslig sammenhæng.</a:t>
            </a:r>
          </a:p>
          <a:p>
            <a:endParaRPr lang="da-DK" sz="7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700" dirty="0"/>
              <a:t>Du får viden om, hvilke rettigheder, du har som studerende. Du har fx ret til:</a:t>
            </a:r>
          </a:p>
          <a:p>
            <a:r>
              <a:rPr lang="da-DK" sz="700" dirty="0"/>
              <a:t>At modtage undervisning og vejledning af høj kvalitet.</a:t>
            </a:r>
          </a:p>
          <a:p>
            <a:r>
              <a:rPr lang="da-DK" sz="700" dirty="0"/>
              <a:t>At deltage i eksaminer og få feedback.</a:t>
            </a:r>
          </a:p>
          <a:p>
            <a:r>
              <a:rPr lang="da-DK" sz="700" dirty="0"/>
              <a:t>At organisere sig og deltage i studenterforeninger.</a:t>
            </a:r>
          </a:p>
          <a:p>
            <a:r>
              <a:rPr lang="da-DK" sz="700" dirty="0"/>
              <a:t>At klage over uretmæssige forhold.</a:t>
            </a:r>
          </a:p>
          <a:p>
            <a:r>
              <a:rPr lang="da-DK" sz="700" dirty="0"/>
              <a:t>Som ansat har du ret til en skriftlig ansættelseskontrakt, som beskriver.</a:t>
            </a:r>
          </a:p>
          <a:p>
            <a:r>
              <a:rPr lang="da-DK" sz="700" dirty="0"/>
              <a:t>Løn, ferie og pension i henhold til overenskomst eller aftale.</a:t>
            </a:r>
          </a:p>
          <a:p>
            <a:r>
              <a:rPr lang="da-DK" sz="700" dirty="0"/>
              <a:t>Et sundt og sikkert arbejdsmiljø.</a:t>
            </a:r>
          </a:p>
          <a:p>
            <a:r>
              <a:rPr lang="da-DK" sz="700" dirty="0"/>
              <a:t>At organisere sig i fagforeninger.</a:t>
            </a:r>
          </a:p>
          <a:p>
            <a:r>
              <a:rPr lang="da-DK" sz="700" dirty="0"/>
              <a:t>Som studerende har du pligt til:</a:t>
            </a:r>
          </a:p>
          <a:p>
            <a:r>
              <a:rPr lang="da-DK" sz="700" dirty="0"/>
              <a:t>At møde op til undervisning og eksaminer.</a:t>
            </a:r>
          </a:p>
          <a:p>
            <a:r>
              <a:rPr lang="da-DK" sz="700" dirty="0"/>
              <a:t>At overholde studieordninger og regler.</a:t>
            </a:r>
          </a:p>
          <a:p>
            <a:r>
              <a:rPr lang="da-DK" sz="700" dirty="0"/>
              <a:t>At respektere ophavsret og plagiatregler.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700" dirty="0"/>
              <a:t>Som ansat har du pligt til:</a:t>
            </a:r>
          </a:p>
          <a:p>
            <a:r>
              <a:rPr lang="da-DK" sz="700" dirty="0"/>
              <a:t>At udføre deres arbejde omhyggeligt og ansvarsfuldt.</a:t>
            </a:r>
          </a:p>
          <a:p>
            <a:r>
              <a:rPr lang="da-DK" sz="700" dirty="0"/>
              <a:t>At bidrage til et godt arbejdsmiljø.”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626ED89-8F72-BA3A-4B98-BD25923E4C9E}"/>
              </a:ext>
            </a:extLst>
          </p:cNvPr>
          <p:cNvSpPr txBox="1"/>
          <p:nvPr/>
        </p:nvSpPr>
        <p:spPr>
          <a:xfrm>
            <a:off x="5563332" y="6217920"/>
            <a:ext cx="268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FF0000"/>
                </a:solidFill>
              </a:rPr>
              <a:t>(hentdata.stil.dk, 25)</a:t>
            </a:r>
          </a:p>
        </p:txBody>
      </p:sp>
    </p:spTree>
    <p:extLst>
      <p:ext uri="{BB962C8B-B14F-4D97-AF65-F5344CB8AC3E}">
        <p14:creationId xmlns:p14="http://schemas.microsoft.com/office/powerpoint/2010/main" val="2073687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9FD67-62C4-1132-5F27-D038291B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200" y="151078"/>
            <a:ext cx="10515600" cy="1325563"/>
          </a:xfrm>
        </p:spPr>
        <p:txBody>
          <a:bodyPr/>
          <a:lstStyle/>
          <a:p>
            <a:r>
              <a:rPr lang="da-DK" dirty="0"/>
              <a:t>Spil - modellering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E5365E94-DD86-E727-B88F-9E5779902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88" r="16360" b="-25"/>
          <a:stretch>
            <a:fillRect/>
          </a:stretch>
        </p:blipFill>
        <p:spPr bwMode="auto">
          <a:xfrm>
            <a:off x="6619845" y="1458444"/>
            <a:ext cx="4891560" cy="39411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42C3D289-C4E5-7194-1F06-B22AAAC83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956128"/>
              </p:ext>
            </p:extLst>
          </p:nvPr>
        </p:nvGraphicFramePr>
        <p:xfrm>
          <a:off x="0" y="509552"/>
          <a:ext cx="5063067" cy="6348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7563">
                  <a:extLst>
                    <a:ext uri="{9D8B030D-6E8A-4147-A177-3AD203B41FA5}">
                      <a16:colId xmlns:a16="http://schemas.microsoft.com/office/drawing/2014/main" val="512741916"/>
                    </a:ext>
                  </a:extLst>
                </a:gridCol>
                <a:gridCol w="1687563">
                  <a:extLst>
                    <a:ext uri="{9D8B030D-6E8A-4147-A177-3AD203B41FA5}">
                      <a16:colId xmlns:a16="http://schemas.microsoft.com/office/drawing/2014/main" val="2302899834"/>
                    </a:ext>
                  </a:extLst>
                </a:gridCol>
                <a:gridCol w="1687941">
                  <a:extLst>
                    <a:ext uri="{9D8B030D-6E8A-4147-A177-3AD203B41FA5}">
                      <a16:colId xmlns:a16="http://schemas.microsoft.com/office/drawing/2014/main" val="328171947"/>
                    </a:ext>
                  </a:extLst>
                </a:gridCol>
              </a:tblGrid>
              <a:tr h="851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Bedre indeklima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Dyr samlet løsning for den private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Ny produceret materialer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074591"/>
                  </a:ext>
                </a:extLst>
              </a:tr>
              <a:tr h="1034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Mindre energiforbrug for den private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Ingen genbrugsmaterialer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Jobskabelse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610103"/>
                  </a:ext>
                </a:extLst>
              </a:tr>
              <a:tr h="9712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Flot æstetisk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Man får personlig skræddersyet løsning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Risiko for socialopdeling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265780"/>
                  </a:ext>
                </a:extLst>
              </a:tr>
              <a:tr h="668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Byggeaffald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Risiko for tab - økonomisk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Valg af byggematerialer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130557"/>
                  </a:ext>
                </a:extLst>
              </a:tr>
              <a:tr h="1034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Svingende materialepriser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Nye fællesskaber 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Lokal identitet ændres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409015"/>
                  </a:ext>
                </a:extLst>
              </a:tr>
              <a:tr h="1034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Værdistigning af huse i hele kvarteret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Gener fra byggeriet – støj, støv, trafik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Arealforbrug – reducering af biodiversitet</a:t>
                      </a:r>
                    </a:p>
                  </a:txBody>
                  <a:tcPr marL="45169" marR="45169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242447"/>
                  </a:ext>
                </a:extLst>
              </a:tr>
              <a:tr h="668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Input fra dig: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Input fra dig: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1050" b="1" dirty="0">
                          <a:solidFill>
                            <a:schemeClr val="tx1"/>
                          </a:solidFill>
                        </a:rPr>
                        <a:t>Input fra dig:</a:t>
                      </a:r>
                    </a:p>
                  </a:txBody>
                  <a:tcPr marL="45169" marR="4516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573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0704EF12-3D52-E2C4-2FC0-91FB8AD9B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07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Case: Nybyggeri ved typehus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47FD3AF6-0B0F-B0A9-E976-468F985B77C6}"/>
              </a:ext>
            </a:extLst>
          </p:cNvPr>
          <p:cNvSpPr txBox="1"/>
          <p:nvPr/>
        </p:nvSpPr>
        <p:spPr>
          <a:xfrm>
            <a:off x="9189720" y="5399556"/>
            <a:ext cx="2548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FF0000"/>
                </a:solidFill>
              </a:rPr>
              <a:t>Kilde: (emu.dk, 2025)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246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23228E-75AD-2FEA-2C66-96D2C179D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774" y="277259"/>
            <a:ext cx="4275667" cy="1325563"/>
          </a:xfrm>
        </p:spPr>
        <p:txBody>
          <a:bodyPr/>
          <a:lstStyle/>
          <a:p>
            <a:r>
              <a:rPr lang="da-DK" dirty="0"/>
              <a:t>Spil - modellering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68E02D0-2FA3-E82F-8154-AA72DF9BA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33787"/>
              </p:ext>
            </p:extLst>
          </p:nvPr>
        </p:nvGraphicFramePr>
        <p:xfrm>
          <a:off x="651559" y="1642632"/>
          <a:ext cx="5918574" cy="4652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2711">
                  <a:extLst>
                    <a:ext uri="{9D8B030D-6E8A-4147-A177-3AD203B41FA5}">
                      <a16:colId xmlns:a16="http://schemas.microsoft.com/office/drawing/2014/main" val="377806700"/>
                    </a:ext>
                  </a:extLst>
                </a:gridCol>
                <a:gridCol w="1972711">
                  <a:extLst>
                    <a:ext uri="{9D8B030D-6E8A-4147-A177-3AD203B41FA5}">
                      <a16:colId xmlns:a16="http://schemas.microsoft.com/office/drawing/2014/main" val="1815707064"/>
                    </a:ext>
                  </a:extLst>
                </a:gridCol>
                <a:gridCol w="1973152">
                  <a:extLst>
                    <a:ext uri="{9D8B030D-6E8A-4147-A177-3AD203B41FA5}">
                      <a16:colId xmlns:a16="http://schemas.microsoft.com/office/drawing/2014/main" val="3437963020"/>
                    </a:ext>
                  </a:extLst>
                </a:gridCol>
              </a:tblGrid>
              <a:tr h="679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Effektiv planlægning og tidsstyring på byggeprojekter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Et godt arbejdsmiljø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Bæredygtige valg af materialer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078710"/>
                  </a:ext>
                </a:extLst>
              </a:tr>
              <a:tr h="679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Investering i værktøj og maskiner, der øger produktiviteten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Gode ansættelsesforhold – løn, fleksibilitet og trivsel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Minimere spild af materialer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4529"/>
                  </a:ext>
                </a:extLst>
              </a:tr>
              <a:tr h="679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Langsigtede samarbejdsaftaler m. entreprenører og leverandører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Støtte lokalområdet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Reducere transport gennem planlægning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393258"/>
                  </a:ext>
                </a:extLst>
              </a:tr>
              <a:tr h="543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Fejlfrie afleveringer af produkter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Gode relationer til kunderne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Energirenovering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12908"/>
                  </a:ext>
                </a:extLst>
              </a:tr>
              <a:tr h="679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Stabil bemanding uden for meget overarbejde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Tilbyde lærepladser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Korrekt affaldssortering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173946"/>
                  </a:ext>
                </a:extLst>
              </a:tr>
              <a:tr h="543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Betaling for udført arbejde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Tilbyde videreuddannelse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CO2 regnskaber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858501"/>
                  </a:ext>
                </a:extLst>
              </a:tr>
              <a:tr h="543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Dit input: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Dit input: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Dit input: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a-DK" sz="8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10" marR="4761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92680"/>
                  </a:ext>
                </a:extLst>
              </a:tr>
            </a:tbl>
          </a:graphicData>
        </a:graphic>
      </p:graphicFrame>
      <p:sp>
        <p:nvSpPr>
          <p:cNvPr id="16" name="Tekstfelt 15">
            <a:extLst>
              <a:ext uri="{FF2B5EF4-FFF2-40B4-BE49-F238E27FC236}">
                <a16:creationId xmlns:a16="http://schemas.microsoft.com/office/drawing/2014/main" id="{374AA184-7ACD-7CE5-0B7D-5543D36E256B}"/>
              </a:ext>
            </a:extLst>
          </p:cNvPr>
          <p:cNvSpPr txBox="1"/>
          <p:nvPr/>
        </p:nvSpPr>
        <p:spPr>
          <a:xfrm>
            <a:off x="651559" y="437535"/>
            <a:ext cx="6098720" cy="784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Case: Tømrer i praksis</a:t>
            </a:r>
            <a:endParaRPr lang="da-DK" sz="2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A71C581-E996-684E-23BE-51B666049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185" y="4168249"/>
            <a:ext cx="2388844" cy="1036161"/>
          </a:xfrm>
          <a:prstGeom prst="rect">
            <a:avLst/>
          </a:prstGeom>
          <a:noFill/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0380EE7D-419B-04B4-3DD3-185A22C3D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279" y="1705721"/>
            <a:ext cx="2249717" cy="1571444"/>
          </a:xfrm>
          <a:prstGeom prst="rect">
            <a:avLst/>
          </a:prstGeom>
          <a:noFill/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7B0DEA64-D608-EB16-FA54-7D04F4806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139" y="1705721"/>
            <a:ext cx="2021316" cy="1571444"/>
          </a:xfrm>
          <a:prstGeom prst="rect">
            <a:avLst/>
          </a:prstGeom>
          <a:noFill/>
        </p:spPr>
      </p:pic>
      <p:sp>
        <p:nvSpPr>
          <p:cNvPr id="11" name="Tekstfelt 2">
            <a:extLst>
              <a:ext uri="{FF2B5EF4-FFF2-40B4-BE49-F238E27FC236}">
                <a16:creationId xmlns:a16="http://schemas.microsoft.com/office/drawing/2014/main" id="{9112BC40-888D-CF7F-CB05-076BB80BE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6749" y="3329220"/>
            <a:ext cx="2685098" cy="7849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100" kern="100" dirty="0"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Kilde: (pepbercorn.dk, 2025)</a:t>
            </a:r>
            <a:r>
              <a:rPr lang="da-DK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da-DK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 økonomiske bundlinje</a:t>
            </a:r>
            <a:endParaRPr lang="da-DK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kstfelt 2">
            <a:extLst>
              <a:ext uri="{FF2B5EF4-FFF2-40B4-BE49-F238E27FC236}">
                <a16:creationId xmlns:a16="http://schemas.microsoft.com/office/drawing/2014/main" id="{AE271B4D-8D7C-D15B-AB1A-B8FD10FEB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4136" y="5215384"/>
            <a:ext cx="3736941" cy="8801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100" kern="100"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Kilde: (stories.amorepacific.com, 25)</a:t>
            </a:r>
            <a:endParaRPr lang="da-DK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 sociale bundlinje</a:t>
            </a:r>
            <a:endParaRPr lang="da-DK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kstfelt 2">
            <a:extLst>
              <a:ext uri="{FF2B5EF4-FFF2-40B4-BE49-F238E27FC236}">
                <a16:creationId xmlns:a16="http://schemas.microsoft.com/office/drawing/2014/main" id="{098326F6-DD15-D5F4-2A24-22D378D35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9408" y="3268825"/>
            <a:ext cx="2448778" cy="10902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100" kern="100">
                <a:solidFill>
                  <a:srgbClr val="EE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Kilde: (bomentotaal.nl, 2025)</a:t>
            </a:r>
            <a:endParaRPr lang="da-DK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a-DK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 miljømæssige bundlinje</a:t>
            </a:r>
            <a:endParaRPr lang="da-DK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093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32D11D-E49A-4470-7B4C-C6D8CE9B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Modellering i undervisning - didaktik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F2E4884-2C71-0FB9-3B89-B24D74594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/>
              <a:t>Modellering i undervisning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Zonen for nærmeste læring</a:t>
            </a:r>
          </a:p>
        </p:txBody>
      </p:sp>
    </p:spTree>
    <p:extLst>
      <p:ext uri="{BB962C8B-B14F-4D97-AF65-F5344CB8AC3E}">
        <p14:creationId xmlns:p14="http://schemas.microsoft.com/office/powerpoint/2010/main" val="208312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E3923-6413-C993-C2AF-DA7EFD14C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0059" cy="1325563"/>
          </a:xfrm>
        </p:spPr>
        <p:txBody>
          <a:bodyPr/>
          <a:lstStyle/>
          <a:p>
            <a:r>
              <a:rPr lang="da-DK" dirty="0"/>
              <a:t>Deltagerobservationer i aktiviteten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87E431EA-7820-BEAB-726F-F007C1B5C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8814" y="1347788"/>
            <a:ext cx="3404987" cy="4539983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B0D477D-89F9-0808-C517-7C9C67346374}"/>
              </a:ext>
            </a:extLst>
          </p:cNvPr>
          <p:cNvSpPr txBox="1"/>
          <p:nvPr/>
        </p:nvSpPr>
        <p:spPr>
          <a:xfrm>
            <a:off x="923924" y="2325117"/>
            <a:ext cx="58782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a-DK" dirty="0"/>
              <a:t>Aktive elever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Følelser i spil i grupperne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Hvordan bliver vi enige? - uenighed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Egne input bliver bragt på banen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Spillet kan med fordel tage udgangspunkt i forskellige emner indenfor byggeriet branche.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Spilleplade og brikker skal være produceret på forhånd fra lærerens side. 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717AC19D-B127-023F-D9A8-0E8C6C34ECE0}"/>
              </a:ext>
            </a:extLst>
          </p:cNvPr>
          <p:cNvSpPr txBox="1"/>
          <p:nvPr/>
        </p:nvSpPr>
        <p:spPr>
          <a:xfrm>
            <a:off x="7948814" y="5846544"/>
            <a:ext cx="2446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FF0000"/>
                </a:solidFill>
              </a:rPr>
              <a:t>Kilde: (Bøgelund, 25)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3140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968631-0520-1965-2246-58C3CAFE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Deltagerobservationer i aktiviteten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827D3834-3A2C-A593-4E36-5000AE759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2090" y="1519238"/>
            <a:ext cx="3263503" cy="4351338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2D9C61B5-C325-EA92-24D6-5FA9D89E8423}"/>
              </a:ext>
            </a:extLst>
          </p:cNvPr>
          <p:cNvSpPr txBox="1"/>
          <p:nvPr/>
        </p:nvSpPr>
        <p:spPr>
          <a:xfrm>
            <a:off x="820767" y="1690688"/>
            <a:ext cx="587828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Citater fra elever:</a:t>
            </a:r>
          </a:p>
          <a:p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”Er økonomi ikke en forudsætning for alt?”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”Hvorfor er det vigtigt, at opfylde det miljømæssige punkt?”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”Min mester går kun op i den økonomiske bundlinje”, svar tilbage fra anden elev: ”Men så bliver han også nød til at gå op i den sociale bundlinje, det er billigere økonomisk.”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”CO2 regnskabet bliver virkelig bøvlet for mester.”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r>
              <a:rPr lang="da-DK" dirty="0"/>
              <a:t>”Mine kollegaer er fucking </a:t>
            </a:r>
            <a:r>
              <a:rPr lang="da-DK" dirty="0" err="1"/>
              <a:t>nice</a:t>
            </a:r>
            <a:r>
              <a:rPr lang="da-DK" dirty="0"/>
              <a:t>, ellers gad jeg ikke komme på arbejde”</a:t>
            </a:r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endParaRPr lang="da-DK" dirty="0"/>
          </a:p>
          <a:p>
            <a:pPr marL="285750" indent="-285750">
              <a:buFontTx/>
              <a:buChar char="-"/>
            </a:pP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DA1B612-622E-4AAC-A4BF-DBF3A7F793B7}"/>
              </a:ext>
            </a:extLst>
          </p:cNvPr>
          <p:cNvSpPr txBox="1"/>
          <p:nvPr/>
        </p:nvSpPr>
        <p:spPr>
          <a:xfrm>
            <a:off x="8304848" y="5870576"/>
            <a:ext cx="6097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>
                <a:solidFill>
                  <a:srgbClr val="FF0000"/>
                </a:solidFill>
              </a:rPr>
              <a:t>Kilde: (Bøgelund, 25)</a:t>
            </a:r>
          </a:p>
        </p:txBody>
      </p:sp>
    </p:spTree>
    <p:extLst>
      <p:ext uri="{BB962C8B-B14F-4D97-AF65-F5344CB8AC3E}">
        <p14:creationId xmlns:p14="http://schemas.microsoft.com/office/powerpoint/2010/main" val="3314695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56D6C-E3F1-21C3-3D1A-28F50B68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Konklusion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6989975-40F5-C149-BA2A-4F5BCB809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Eleven som aktør, giver en mere inddragelse af elever.</a:t>
            </a:r>
          </a:p>
          <a:p>
            <a:r>
              <a:rPr lang="da-DK" dirty="0"/>
              <a:t>Eleven stiller kritiske spørgsmål til udsagnene, især til hvilken miljømæssige indsatser der gøres? Hvad er miljømæssigt bæredygtigt? Hvad skal der til?</a:t>
            </a:r>
          </a:p>
          <a:p>
            <a:r>
              <a:rPr lang="da-DK" dirty="0"/>
              <a:t>Spillet kan med fordel tage udgangspunkt i forskellige emner indenfor byggeriet branche. Jo tættere vi var på elevens læreplads, des mere aktive var de i reflektionen og placeringen. Zonen for nærmeste læring.</a:t>
            </a:r>
          </a:p>
          <a:p>
            <a:r>
              <a:rPr lang="da-DK" dirty="0"/>
              <a:t>Kan senere i forløbet referer til fagbegreber med en forståelse af begreberne.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081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2A0F8E69988AE489498DAE6D4B71EBD" ma:contentTypeVersion="3" ma:contentTypeDescription="Opret et nyt dokument." ma:contentTypeScope="" ma:versionID="aeaaba1438fe0d05094ee1431aa20653">
  <xsd:schema xmlns:xsd="http://www.w3.org/2001/XMLSchema" xmlns:xs="http://www.w3.org/2001/XMLSchema" xmlns:p="http://schemas.microsoft.com/office/2006/metadata/properties" xmlns:ns2="cc447b8e-8963-4f76-9df0-6069a44ac580" targetNamespace="http://schemas.microsoft.com/office/2006/metadata/properties" ma:root="true" ma:fieldsID="e85039d5ed7428dcc5b794b39231e2f4" ns2:_="">
    <xsd:import namespace="cc447b8e-8963-4f76-9df0-6069a44ac5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447b8e-8963-4f76-9df0-6069a44ac5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73095D3-2B45-4AF0-AFBD-E1E917D963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aba4780-8e84-4b3c-81c7-e6783f82bdce"/>
    <ds:schemaRef ds:uri="9381585e-14ea-4298-90ea-fb73008c824e"/>
  </ds:schemaRefs>
</ds:datastoreItem>
</file>

<file path=customXml/itemProps2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862B76-78C4-43D4-83D2-08D5C0EFCF66}"/>
</file>

<file path=customXml/itemProps4.xml><?xml version="1.0" encoding="utf-8"?>
<ds:datastoreItem xmlns:ds="http://schemas.openxmlformats.org/officeDocument/2006/customXml" ds:itemID="{D42006B6-7362-4865-98B9-F81A034D12D2}"/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1679</Words>
  <Application>Microsoft Office PowerPoint</Application>
  <PresentationFormat>Widescreen</PresentationFormat>
  <Paragraphs>248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Times New Roman</vt:lpstr>
      <vt:lpstr>Office Theme</vt:lpstr>
      <vt:lpstr>Modellering i relation til tilegnelse af elevens faglige kompetencer</vt:lpstr>
      <vt:lpstr>Kontekst for læringsmiddel</vt:lpstr>
      <vt:lpstr>Fagets målpinde på det afsluttende modul</vt:lpstr>
      <vt:lpstr>Spil - modellering</vt:lpstr>
      <vt:lpstr>Spil - modellering</vt:lpstr>
      <vt:lpstr>Modellering i undervisning - didaktik</vt:lpstr>
      <vt:lpstr>Deltagerobservationer i aktiviteten</vt:lpstr>
      <vt:lpstr>Deltagerobservationer i aktiviteten</vt:lpstr>
      <vt:lpstr>Konklusion</vt:lpstr>
      <vt:lpstr>Kildehenvisning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Matilde Bøgelund</cp:lastModifiedBy>
  <cp:revision>14</cp:revision>
  <dcterms:created xsi:type="dcterms:W3CDTF">2024-11-05T12:07:18Z</dcterms:created>
  <dcterms:modified xsi:type="dcterms:W3CDTF">2026-04-01T05:20:55Z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0x01010032A0F8E69988AE489498DAE6D4B71EBD</vt:lpwstr>
  </property>
  <property fmtid="{D5CDD505-2E9C-101B-9397-08002B2CF9AE}" pid="3" name="_dlc_DocIdItemGuid">
    <vt:lpwstr>3a7d06d3-52e6-45a4-b0fd-a668c9770e0c</vt:lpwstr>
  </property>
  <property fmtid="{D5CDD505-2E9C-101B-9397-08002B2CF9AE}" pid="4" name="MediaServiceImageTags">
    <vt:lpwstr/>
  </property>
  <property fmtid="{D5CDD505-2E9C-101B-9397-08002B2CF9AE}" pid="5" name="Order">
    <vt:r8>3300</vt:r8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TriggerFlowInfo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_ExtendedDescription">
    <vt:lpwstr/>
  </property>
</Properties>
</file>