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1"/>
  </p:notesMasterIdLst>
  <p:sldIdLst>
    <p:sldId id="256" r:id="rId5"/>
    <p:sldId id="257" r:id="rId6"/>
    <p:sldId id="258" r:id="rId7"/>
    <p:sldId id="259" r:id="rId8"/>
    <p:sldId id="260" r:id="rId9"/>
    <p:sldId id="261" r:id="rId10"/>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CCFFCC"/>
    <a:srgbClr val="FFFFFF"/>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28B2D5-B69C-463B-9D89-C09DFFEC8BDD}" v="1" dt="2026-04-16T07:54:39.2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1751" autoAdjust="0"/>
  </p:normalViewPr>
  <p:slideViewPr>
    <p:cSldViewPr snapToGrid="0">
      <p:cViewPr varScale="1">
        <p:scale>
          <a:sx n="60" d="100"/>
          <a:sy n="60" d="100"/>
        </p:scale>
        <p:origin x="1996" y="2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a Hyldahl Grøn - CAHG" userId="a4ea85f2-bdd2-4d4a-855b-19ebe7fc7cda" providerId="ADAL" clId="{A57A787F-CB6B-42AB-B5C7-FE5EBB6E79DE}"/>
    <pc:docChg chg="custSel modSld">
      <pc:chgData name="Camilla Hyldahl Grøn - CAHG" userId="a4ea85f2-bdd2-4d4a-855b-19ebe7fc7cda" providerId="ADAL" clId="{A57A787F-CB6B-42AB-B5C7-FE5EBB6E79DE}" dt="2026-04-16T07:54:50.901" v="99" actId="5793"/>
      <pc:docMkLst>
        <pc:docMk/>
      </pc:docMkLst>
      <pc:sldChg chg="addSp modSp mod modNotesTx">
        <pc:chgData name="Camilla Hyldahl Grøn - CAHG" userId="a4ea85f2-bdd2-4d4a-855b-19ebe7fc7cda" providerId="ADAL" clId="{A57A787F-CB6B-42AB-B5C7-FE5EBB6E79DE}" dt="2026-04-16T07:54:50.901" v="99" actId="5793"/>
        <pc:sldMkLst>
          <pc:docMk/>
          <pc:sldMk cId="313232013" sldId="257"/>
        </pc:sldMkLst>
        <pc:spChg chg="mod">
          <ac:chgData name="Camilla Hyldahl Grøn - CAHG" userId="a4ea85f2-bdd2-4d4a-855b-19ebe7fc7cda" providerId="ADAL" clId="{A57A787F-CB6B-42AB-B5C7-FE5EBB6E79DE}" dt="2026-04-16T07:54:46.061" v="96" actId="27636"/>
          <ac:spMkLst>
            <pc:docMk/>
            <pc:sldMk cId="313232013" sldId="257"/>
            <ac:spMk id="3" creationId="{E125BE56-A8DE-FCF7-3B3C-FF079F84EB8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3FF6F5-10F7-415E-A6C5-46FD9E0C6615}" type="datetimeFigureOut">
              <a:rPr lang="da-DK" smtClean="0"/>
              <a:t>16-04-2026</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4F966F-8F8D-470D-B9A8-2C794AAA687E}" type="slidenum">
              <a:rPr lang="da-DK" smtClean="0"/>
              <a:t>‹nr.›</a:t>
            </a:fld>
            <a:endParaRPr lang="da-DK"/>
          </a:p>
        </p:txBody>
      </p:sp>
    </p:spTree>
    <p:extLst>
      <p:ext uri="{BB962C8B-B14F-4D97-AF65-F5344CB8AC3E}">
        <p14:creationId xmlns:p14="http://schemas.microsoft.com/office/powerpoint/2010/main" val="3271380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buFont typeface="Arial" panose="020B0604020202020204" pitchFamily="34" charset="0"/>
              <a:buNone/>
            </a:pPr>
            <a:endParaRPr lang="da-DK" dirty="0"/>
          </a:p>
        </p:txBody>
      </p:sp>
      <p:sp>
        <p:nvSpPr>
          <p:cNvPr id="4" name="Pladsholder til slidenummer 3"/>
          <p:cNvSpPr>
            <a:spLocks noGrp="1"/>
          </p:cNvSpPr>
          <p:nvPr>
            <p:ph type="sldNum" sz="quarter" idx="5"/>
          </p:nvPr>
        </p:nvSpPr>
        <p:spPr/>
        <p:txBody>
          <a:bodyPr/>
          <a:lstStyle/>
          <a:p>
            <a:fld id="{0D4F966F-8F8D-470D-B9A8-2C794AAA687E}" type="slidenum">
              <a:rPr lang="da-DK" smtClean="0"/>
              <a:t>2</a:t>
            </a:fld>
            <a:endParaRPr lang="da-DK"/>
          </a:p>
        </p:txBody>
      </p:sp>
    </p:spTree>
    <p:extLst>
      <p:ext uri="{BB962C8B-B14F-4D97-AF65-F5344CB8AC3E}">
        <p14:creationId xmlns:p14="http://schemas.microsoft.com/office/powerpoint/2010/main" val="2412093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4/16/2026</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55437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4/16/2026</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981075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4/16/2026</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1039786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4/16/2026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3472518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4/16/2026</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328191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4/16/2026</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4038394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4/16/2026</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947823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4/16/2026</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815151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4/16/2026</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518181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4/16/2026</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2062926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4/16/2026</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‹nr.›</a:t>
            </a:fld>
            <a:endParaRPr lang="en-US"/>
          </a:p>
        </p:txBody>
      </p:sp>
    </p:spTree>
    <p:extLst>
      <p:ext uri="{BB962C8B-B14F-4D97-AF65-F5344CB8AC3E}">
        <p14:creationId xmlns:p14="http://schemas.microsoft.com/office/powerpoint/2010/main" val="4195063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4/16/2026</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‹nr.›</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18710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Video 3" descr="Fabrikker og røg">
            <a:extLst>
              <a:ext uri="{FF2B5EF4-FFF2-40B4-BE49-F238E27FC236}">
                <a16:creationId xmlns:a16="http://schemas.microsoft.com/office/drawing/2014/main" id="{B09A704A-31B5-878B-CAA6-5F1CFD14079F}"/>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t="284" r="-1" b="-1"/>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4539"/>
            <a:ext cx="12188952" cy="2368866"/>
          </a:xfrm>
          <a:prstGeom prst="rect">
            <a:avLst/>
          </a:prstGeom>
          <a:gradFill>
            <a:gsLst>
              <a:gs pos="42000">
                <a:srgbClr val="000000">
                  <a:alpha val="16000"/>
                </a:srgbClr>
              </a:gs>
              <a:gs pos="0">
                <a:srgbClr val="000000">
                  <a:alpha val="0"/>
                </a:srgbClr>
              </a:gs>
              <a:gs pos="100000">
                <a:srgbClr val="000000">
                  <a:alpha val="28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66FB4F2-8EF7-B340-AD91-B1AEEE931F9D}"/>
              </a:ext>
            </a:extLst>
          </p:cNvPr>
          <p:cNvSpPr>
            <a:spLocks noGrp="1"/>
          </p:cNvSpPr>
          <p:nvPr>
            <p:ph type="ctrTitle"/>
          </p:nvPr>
        </p:nvSpPr>
        <p:spPr>
          <a:xfrm>
            <a:off x="704088" y="871758"/>
            <a:ext cx="9906000" cy="3871143"/>
          </a:xfrm>
        </p:spPr>
        <p:txBody>
          <a:bodyPr>
            <a:normAutofit/>
          </a:bodyPr>
          <a:lstStyle/>
          <a:p>
            <a:r>
              <a:rPr lang="da-DK" b="1" dirty="0">
                <a:solidFill>
                  <a:srgbClr val="FFFFFF"/>
                </a:solidFill>
                <a:latin typeface="Century Gothic" panose="020B0502020202020204" pitchFamily="34" charset="0"/>
              </a:rPr>
              <a:t>Bæredygtighed</a:t>
            </a:r>
          </a:p>
        </p:txBody>
      </p:sp>
      <p:cxnSp>
        <p:nvCxnSpPr>
          <p:cNvPr id="13" name="Straight Connector 12">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12349FF-7742-42ED-ADF3-238B5DDD17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4888006"/>
            <a:ext cx="12188952" cy="1969994"/>
          </a:xfrm>
          <a:prstGeom prst="rect">
            <a:avLst/>
          </a:prstGeom>
          <a:gradFill>
            <a:gsLst>
              <a:gs pos="42000">
                <a:srgbClr val="000000">
                  <a:alpha val="14000"/>
                </a:srgbClr>
              </a:gs>
              <a:gs pos="0">
                <a:srgbClr val="000000">
                  <a:alpha val="0"/>
                </a:srgbClr>
              </a:gs>
              <a:gs pos="100000">
                <a:srgbClr val="000000">
                  <a:alpha val="31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Undertitel 2">
            <a:extLst>
              <a:ext uri="{FF2B5EF4-FFF2-40B4-BE49-F238E27FC236}">
                <a16:creationId xmlns:a16="http://schemas.microsoft.com/office/drawing/2014/main" id="{D5B81F6A-0231-37B2-F79C-077A2EB4AB5F}"/>
              </a:ext>
            </a:extLst>
          </p:cNvPr>
          <p:cNvSpPr>
            <a:spLocks noGrp="1"/>
          </p:cNvSpPr>
          <p:nvPr>
            <p:ph type="subTitle" idx="1"/>
          </p:nvPr>
        </p:nvSpPr>
        <p:spPr>
          <a:xfrm>
            <a:off x="704088" y="4488426"/>
            <a:ext cx="6991776" cy="1302774"/>
          </a:xfrm>
        </p:spPr>
        <p:txBody>
          <a:bodyPr>
            <a:normAutofit/>
          </a:bodyPr>
          <a:lstStyle/>
          <a:p>
            <a:r>
              <a:rPr lang="da-DK" sz="4000" b="1" dirty="0">
                <a:solidFill>
                  <a:srgbClr val="FFFFFF"/>
                </a:solidFill>
                <a:latin typeface="Century Gothic" panose="020B0502020202020204" pitchFamily="34" charset="0"/>
              </a:rPr>
              <a:t>Hvor er vi nu?</a:t>
            </a:r>
          </a:p>
        </p:txBody>
      </p:sp>
      <p:cxnSp>
        <p:nvCxnSpPr>
          <p:cNvPr id="17" name="Straight Connector 16">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100"/>
            <a:ext cx="10591800" cy="0"/>
          </a:xfrm>
          <a:prstGeom prst="line">
            <a:avLst/>
          </a:prstGeom>
          <a:ln w="1270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pic>
        <p:nvPicPr>
          <p:cNvPr id="5" name="Billede 4">
            <a:extLst>
              <a:ext uri="{FF2B5EF4-FFF2-40B4-BE49-F238E27FC236}">
                <a16:creationId xmlns:a16="http://schemas.microsoft.com/office/drawing/2014/main" id="{C47B59B9-4954-F60B-CD43-28A7DFFC6CC6}"/>
              </a:ext>
            </a:extLst>
          </p:cNvPr>
          <p:cNvPicPr>
            <a:picLocks noChangeAspect="1"/>
          </p:cNvPicPr>
          <p:nvPr/>
        </p:nvPicPr>
        <p:blipFill>
          <a:blip r:embed="rId5"/>
          <a:stretch>
            <a:fillRect/>
          </a:stretch>
        </p:blipFill>
        <p:spPr>
          <a:xfrm>
            <a:off x="9561955" y="0"/>
            <a:ext cx="2692538" cy="577880"/>
          </a:xfrm>
          <a:prstGeom prst="rect">
            <a:avLst/>
          </a:prstGeom>
        </p:spPr>
      </p:pic>
    </p:spTree>
    <p:extLst>
      <p:ext uri="{BB962C8B-B14F-4D97-AF65-F5344CB8AC3E}">
        <p14:creationId xmlns:p14="http://schemas.microsoft.com/office/powerpoint/2010/main" val="69865086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6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mute="1">
                <p:cTn id="12" repeatCount="indefinite" fill="hold" display="0">
                  <p:stCondLst>
                    <p:cond delay="indefinite"/>
                  </p:st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B73818D-859C-6F6D-C3AD-12E2F41C441B}"/>
              </a:ext>
            </a:extLst>
          </p:cNvPr>
          <p:cNvSpPr>
            <a:spLocks noGrp="1"/>
          </p:cNvSpPr>
          <p:nvPr>
            <p:ph type="title"/>
          </p:nvPr>
        </p:nvSpPr>
        <p:spPr>
          <a:xfrm>
            <a:off x="4866968" y="914400"/>
            <a:ext cx="6627924" cy="1307592"/>
          </a:xfrm>
        </p:spPr>
        <p:txBody>
          <a:bodyPr>
            <a:normAutofit/>
          </a:bodyPr>
          <a:lstStyle/>
          <a:p>
            <a:r>
              <a:rPr lang="da-DK" b="1" dirty="0">
                <a:latin typeface="Century Gothic" panose="020B0502020202020204" pitchFamily="34" charset="0"/>
              </a:rPr>
              <a:t>Fra menneske til planet</a:t>
            </a:r>
          </a:p>
        </p:txBody>
      </p:sp>
      <p:pic>
        <p:nvPicPr>
          <p:cNvPr id="8" name="Billede 7" descr="Et billede, der indeholder udendørs, græs, træ, brudekjole&#10;&#10;Indhold genereret af kunstig intelligens kan være forkert.">
            <a:extLst>
              <a:ext uri="{FF2B5EF4-FFF2-40B4-BE49-F238E27FC236}">
                <a16:creationId xmlns:a16="http://schemas.microsoft.com/office/drawing/2014/main" id="{F541ADA6-BF3F-02EC-0DC2-81CA40F3B355}"/>
              </a:ext>
            </a:extLst>
          </p:cNvPr>
          <p:cNvPicPr>
            <a:picLocks noChangeAspect="1"/>
          </p:cNvPicPr>
          <p:nvPr/>
        </p:nvPicPr>
        <p:blipFill>
          <a:blip r:embed="rId3"/>
          <a:srcRect l="28099" r="31220" b="-1"/>
          <a:stretch/>
        </p:blipFill>
        <p:spPr>
          <a:xfrm>
            <a:off x="20" y="-17929"/>
            <a:ext cx="4206220" cy="6875929"/>
          </a:xfrm>
          <a:prstGeom prst="rect">
            <a:avLst/>
          </a:prstGeom>
        </p:spPr>
      </p:pic>
      <p:cxnSp>
        <p:nvCxnSpPr>
          <p:cNvPr id="15" name="Straight Connector 14">
            <a:extLst>
              <a:ext uri="{FF2B5EF4-FFF2-40B4-BE49-F238E27FC236}">
                <a16:creationId xmlns:a16="http://schemas.microsoft.com/office/drawing/2014/main" id="{CDF57B02-07BB-407B-BB36-06D9C64A67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7665" y="722376"/>
            <a:ext cx="6476356"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ladsholder til indhold 2">
            <a:extLst>
              <a:ext uri="{FF2B5EF4-FFF2-40B4-BE49-F238E27FC236}">
                <a16:creationId xmlns:a16="http://schemas.microsoft.com/office/drawing/2014/main" id="{E125BE56-A8DE-FCF7-3B3C-FF079F84EB8F}"/>
              </a:ext>
            </a:extLst>
          </p:cNvPr>
          <p:cNvSpPr>
            <a:spLocks noGrp="1"/>
          </p:cNvSpPr>
          <p:nvPr>
            <p:ph idx="1"/>
          </p:nvPr>
        </p:nvSpPr>
        <p:spPr>
          <a:xfrm>
            <a:off x="4866968" y="2221992"/>
            <a:ext cx="6627924" cy="3739896"/>
          </a:xfrm>
        </p:spPr>
        <p:txBody>
          <a:bodyPr>
            <a:normAutofit lnSpcReduction="10000"/>
          </a:bodyPr>
          <a:lstStyle/>
          <a:p>
            <a:r>
              <a:rPr lang="da-DK" dirty="0">
                <a:latin typeface="Century Gothic" panose="020B0502020202020204" pitchFamily="34" charset="0"/>
              </a:rPr>
              <a:t>IPCC*/FN´s sjette klimarapport(snart syvende rapport) fortæller om en af menneskehedens største historiske omstillinger og helt nye levevilkår. </a:t>
            </a:r>
          </a:p>
          <a:p>
            <a:r>
              <a:rPr lang="da-DK" dirty="0">
                <a:latin typeface="Century Gothic" panose="020B0502020202020204" pitchFamily="34" charset="0"/>
              </a:rPr>
              <a:t>Ændre perspektiv fra menneskets udgangspunkt som det primære, over til i stedet at se sammenhængen og overensstemmelsen med naturen.</a:t>
            </a:r>
          </a:p>
          <a:p>
            <a:pPr marL="0" indent="0">
              <a:buNone/>
            </a:pPr>
            <a:r>
              <a:rPr lang="da-DK" dirty="0">
                <a:latin typeface="Century Gothic" panose="020B0502020202020204" pitchFamily="34" charset="0"/>
              </a:rPr>
              <a:t>-------------------------------------------------------------------------</a:t>
            </a:r>
          </a:p>
          <a:p>
            <a:pPr marL="0" indent="0">
              <a:buNone/>
            </a:pPr>
            <a:r>
              <a:rPr lang="da-DK" dirty="0">
                <a:latin typeface="Century Gothic" panose="020B0502020202020204" pitchFamily="34" charset="0"/>
              </a:rPr>
              <a:t>*</a:t>
            </a:r>
            <a:r>
              <a:rPr lang="da-DK" dirty="0" err="1"/>
              <a:t>Intergovenmental</a:t>
            </a:r>
            <a:r>
              <a:rPr lang="da-DK" dirty="0"/>
              <a:t> Panel on Climate Change</a:t>
            </a:r>
          </a:p>
          <a:p>
            <a:pPr marL="0" indent="0">
              <a:buNone/>
            </a:pPr>
            <a:r>
              <a:rPr lang="da-DK" dirty="0"/>
              <a:t>* https://www.ipcc.ch/assessment-report/ar7/</a:t>
            </a:r>
          </a:p>
          <a:p>
            <a:pPr marL="0" indent="0">
              <a:buNone/>
            </a:pPr>
            <a:endParaRPr lang="da-DK" dirty="0">
              <a:latin typeface="Century Gothic" panose="020B0502020202020204" pitchFamily="34" charset="0"/>
            </a:endParaRPr>
          </a:p>
          <a:p>
            <a:pPr marL="0" indent="0">
              <a:buNone/>
            </a:pPr>
            <a:endParaRPr lang="da-DK" dirty="0">
              <a:latin typeface="Century Gothic" panose="020B0502020202020204" pitchFamily="34" charset="0"/>
            </a:endParaRPr>
          </a:p>
          <a:p>
            <a:endParaRPr lang="da-DK" dirty="0">
              <a:latin typeface="Century Gothic" panose="020B0502020202020204" pitchFamily="34" charset="0"/>
            </a:endParaRPr>
          </a:p>
          <a:p>
            <a:endParaRPr lang="da-DK" dirty="0">
              <a:latin typeface="Century Gothic" panose="020B0502020202020204" pitchFamily="34" charset="0"/>
            </a:endParaRPr>
          </a:p>
          <a:p>
            <a:endParaRPr lang="da-DK" dirty="0">
              <a:latin typeface="Century Gothic" panose="020B0502020202020204" pitchFamily="34" charset="0"/>
            </a:endParaRPr>
          </a:p>
        </p:txBody>
      </p:sp>
      <p:cxnSp>
        <p:nvCxnSpPr>
          <p:cNvPr id="17" name="Straight Connector 16">
            <a:extLst>
              <a:ext uri="{FF2B5EF4-FFF2-40B4-BE49-F238E27FC236}">
                <a16:creationId xmlns:a16="http://schemas.microsoft.com/office/drawing/2014/main" id="{C6855964-C920-48EB-8804-74291211C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7665" y="6144768"/>
            <a:ext cx="647635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Billede 3">
            <a:extLst>
              <a:ext uri="{FF2B5EF4-FFF2-40B4-BE49-F238E27FC236}">
                <a16:creationId xmlns:a16="http://schemas.microsoft.com/office/drawing/2014/main" id="{3B2F6EA2-9521-EABC-9A08-2F6BB2407A50}"/>
              </a:ext>
            </a:extLst>
          </p:cNvPr>
          <p:cNvPicPr>
            <a:picLocks noChangeAspect="1"/>
          </p:cNvPicPr>
          <p:nvPr/>
        </p:nvPicPr>
        <p:blipFill>
          <a:blip r:embed="rId4"/>
          <a:stretch>
            <a:fillRect/>
          </a:stretch>
        </p:blipFill>
        <p:spPr>
          <a:xfrm>
            <a:off x="9561955" y="0"/>
            <a:ext cx="2692538" cy="577880"/>
          </a:xfrm>
          <a:prstGeom prst="rect">
            <a:avLst/>
          </a:prstGeom>
        </p:spPr>
      </p:pic>
    </p:spTree>
    <p:extLst>
      <p:ext uri="{BB962C8B-B14F-4D97-AF65-F5344CB8AC3E}">
        <p14:creationId xmlns:p14="http://schemas.microsoft.com/office/powerpoint/2010/main" val="313232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2" name="Rectangle 13">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63F5819-8DD1-4C98-93F1-B22BA04EF419}"/>
              </a:ext>
            </a:extLst>
          </p:cNvPr>
          <p:cNvSpPr>
            <a:spLocks noGrp="1"/>
          </p:cNvSpPr>
          <p:nvPr>
            <p:ph type="ctrTitle"/>
          </p:nvPr>
        </p:nvSpPr>
        <p:spPr>
          <a:xfrm>
            <a:off x="704088" y="914401"/>
            <a:ext cx="6766560" cy="1307592"/>
          </a:xfrm>
        </p:spPr>
        <p:txBody>
          <a:bodyPr vert="horz" lIns="91440" tIns="45720" rIns="91440" bIns="45720" rtlCol="0" anchor="t">
            <a:normAutofit/>
          </a:bodyPr>
          <a:lstStyle/>
          <a:p>
            <a:r>
              <a:rPr lang="en-US" sz="4000" b="1"/>
              <a:t>Design og udvikling</a:t>
            </a:r>
          </a:p>
        </p:txBody>
      </p:sp>
      <p:cxnSp>
        <p:nvCxnSpPr>
          <p:cNvPr id="23" name="Straight Connector 15">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658368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Undertitel 2">
            <a:extLst>
              <a:ext uri="{FF2B5EF4-FFF2-40B4-BE49-F238E27FC236}">
                <a16:creationId xmlns:a16="http://schemas.microsoft.com/office/drawing/2014/main" id="{FE5DCCB1-1498-280A-4B13-4328DFE310D3}"/>
              </a:ext>
            </a:extLst>
          </p:cNvPr>
          <p:cNvSpPr>
            <a:spLocks noGrp="1"/>
          </p:cNvSpPr>
          <p:nvPr>
            <p:ph type="subTitle" idx="1"/>
          </p:nvPr>
        </p:nvSpPr>
        <p:spPr>
          <a:xfrm>
            <a:off x="704088" y="1841867"/>
            <a:ext cx="6766560" cy="4120023"/>
          </a:xfrm>
        </p:spPr>
        <p:txBody>
          <a:bodyPr vert="horz" lIns="91440" tIns="45720" rIns="91440" bIns="45720" rtlCol="0">
            <a:normAutofit/>
          </a:bodyPr>
          <a:lstStyle/>
          <a:p>
            <a:pPr indent="-228600">
              <a:lnSpc>
                <a:spcPct val="100000"/>
              </a:lnSpc>
              <a:buFont typeface="Arial" panose="020B0604020202020204" pitchFamily="34" charset="0"/>
              <a:buChar char="•"/>
            </a:pPr>
            <a:r>
              <a:rPr lang="da-DK" sz="1600" noProof="0" dirty="0">
                <a:latin typeface="Century Gothic" panose="020B0502020202020204" pitchFamily="34" charset="0"/>
              </a:rPr>
              <a:t>Vi skal udvikle, det der endnu ikke findes.</a:t>
            </a:r>
          </a:p>
          <a:p>
            <a:pPr indent="-228600">
              <a:lnSpc>
                <a:spcPct val="100000"/>
              </a:lnSpc>
              <a:buFont typeface="Arial" panose="020B0604020202020204" pitchFamily="34" charset="0"/>
              <a:buChar char="•"/>
            </a:pPr>
            <a:r>
              <a:rPr lang="da-DK" sz="1600" noProof="0" dirty="0">
                <a:latin typeface="Century Gothic" panose="020B0502020202020204" pitchFamily="34" charset="0"/>
              </a:rPr>
              <a:t>Indtil nu, har det handlet om at forbedre vores omgivelser og samfund for at tilgodese vores behov bedst muligt.</a:t>
            </a:r>
          </a:p>
          <a:p>
            <a:pPr indent="-228600">
              <a:lnSpc>
                <a:spcPct val="100000"/>
              </a:lnSpc>
              <a:buFont typeface="Arial" panose="020B0604020202020204" pitchFamily="34" charset="0"/>
              <a:buChar char="•"/>
            </a:pPr>
            <a:r>
              <a:rPr lang="da-DK" sz="1600" noProof="0" dirty="0">
                <a:latin typeface="Century Gothic" panose="020B0502020202020204" pitchFamily="34" charset="0"/>
              </a:rPr>
              <a:t>Vi designer alle på forskellig vis og blander os i at forbedre vores samfund, og gennem de sidste århundrede har vi udviklet et konstant behov for nye ting og oftest med mennesket i fokus.</a:t>
            </a:r>
          </a:p>
          <a:p>
            <a:pPr indent="-228600">
              <a:lnSpc>
                <a:spcPct val="100000"/>
              </a:lnSpc>
              <a:buFont typeface="Arial" panose="020B0604020202020204" pitchFamily="34" charset="0"/>
              <a:buChar char="•"/>
            </a:pPr>
            <a:r>
              <a:rPr lang="da-DK" sz="1600" noProof="0" dirty="0">
                <a:latin typeface="Century Gothic" panose="020B0502020202020204" pitchFamily="34" charset="0"/>
              </a:rPr>
              <a:t>Design og produktudvikling har nu en mere afgørende rolle, til at transformere og skabe potentialer til at finde løsningsmodeller og scenarier for en bæredygtig verden med respekt for planeten.</a:t>
            </a:r>
          </a:p>
          <a:p>
            <a:pPr indent="-228600">
              <a:lnSpc>
                <a:spcPct val="100000"/>
              </a:lnSpc>
              <a:buFont typeface="Arial" panose="020B0604020202020204" pitchFamily="34" charset="0"/>
              <a:buChar char="•"/>
            </a:pPr>
            <a:r>
              <a:rPr lang="da-DK" sz="1600" noProof="0" dirty="0">
                <a:latin typeface="Century Gothic" panose="020B0502020202020204" pitchFamily="34" charset="0"/>
              </a:rPr>
              <a:t>At skifte fokus fra menneske til planet sker ikke ”over </a:t>
            </a:r>
            <a:r>
              <a:rPr lang="da-DK" sz="1600" noProof="0" dirty="0" err="1">
                <a:latin typeface="Century Gothic" panose="020B0502020202020204" pitchFamily="34" charset="0"/>
              </a:rPr>
              <a:t>night</a:t>
            </a:r>
            <a:r>
              <a:rPr lang="da-DK" sz="1600" noProof="0" dirty="0">
                <a:latin typeface="Century Gothic" panose="020B0502020202020204" pitchFamily="34" charset="0"/>
              </a:rPr>
              <a:t>”, idet det kræver en dybtgående revurdering af de verdensopfattelser, trossystemer og værdier, der har formet vores produktudvikling siden den industrielle revolution i det 18. århundrede.</a:t>
            </a:r>
          </a:p>
        </p:txBody>
      </p:sp>
      <p:cxnSp>
        <p:nvCxnSpPr>
          <p:cNvPr id="24" name="Straight Connector 17">
            <a:extLst>
              <a:ext uri="{FF2B5EF4-FFF2-40B4-BE49-F238E27FC236}">
                <a16:creationId xmlns:a16="http://schemas.microsoft.com/office/drawing/2014/main" id="{CBA3C59D-8641-484F-A35C-361AD7E1553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4768"/>
            <a:ext cx="65836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Billede 4">
            <a:extLst>
              <a:ext uri="{FF2B5EF4-FFF2-40B4-BE49-F238E27FC236}">
                <a16:creationId xmlns:a16="http://schemas.microsoft.com/office/drawing/2014/main" id="{9A1BB2B3-CF7A-E4AE-9FFB-F5BE8D2A0253}"/>
              </a:ext>
            </a:extLst>
          </p:cNvPr>
          <p:cNvPicPr>
            <a:picLocks noChangeAspect="1"/>
          </p:cNvPicPr>
          <p:nvPr/>
        </p:nvPicPr>
        <p:blipFill>
          <a:blip r:embed="rId2"/>
          <a:srcRect l="17376" r="15264"/>
          <a:stretch/>
        </p:blipFill>
        <p:spPr>
          <a:xfrm>
            <a:off x="8115300" y="10"/>
            <a:ext cx="4076700" cy="6857990"/>
          </a:xfrm>
          <a:prstGeom prst="rect">
            <a:avLst/>
          </a:prstGeom>
        </p:spPr>
      </p:pic>
      <p:pic>
        <p:nvPicPr>
          <p:cNvPr id="4" name="Billede 3">
            <a:extLst>
              <a:ext uri="{FF2B5EF4-FFF2-40B4-BE49-F238E27FC236}">
                <a16:creationId xmlns:a16="http://schemas.microsoft.com/office/drawing/2014/main" id="{7B739695-91F3-73FC-A278-C26AF9FA74DA}"/>
              </a:ext>
            </a:extLst>
          </p:cNvPr>
          <p:cNvPicPr>
            <a:picLocks noChangeAspect="1"/>
          </p:cNvPicPr>
          <p:nvPr/>
        </p:nvPicPr>
        <p:blipFill>
          <a:blip r:embed="rId3"/>
          <a:stretch>
            <a:fillRect/>
          </a:stretch>
        </p:blipFill>
        <p:spPr>
          <a:xfrm>
            <a:off x="9561955" y="0"/>
            <a:ext cx="2692538" cy="577880"/>
          </a:xfrm>
          <a:prstGeom prst="rect">
            <a:avLst/>
          </a:prstGeom>
        </p:spPr>
      </p:pic>
    </p:spTree>
    <p:extLst>
      <p:ext uri="{BB962C8B-B14F-4D97-AF65-F5344CB8AC3E}">
        <p14:creationId xmlns:p14="http://schemas.microsoft.com/office/powerpoint/2010/main" val="1071124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 name="Gruppe 73">
            <a:extLst>
              <a:ext uri="{FF2B5EF4-FFF2-40B4-BE49-F238E27FC236}">
                <a16:creationId xmlns:a16="http://schemas.microsoft.com/office/drawing/2014/main" id="{D9B2E7F7-5381-3B34-2CB3-DABAA157530E}"/>
              </a:ext>
            </a:extLst>
          </p:cNvPr>
          <p:cNvGrpSpPr/>
          <p:nvPr/>
        </p:nvGrpSpPr>
        <p:grpSpPr>
          <a:xfrm>
            <a:off x="628043" y="192721"/>
            <a:ext cx="10935912" cy="577925"/>
            <a:chOff x="628044" y="192721"/>
            <a:chExt cx="10935912" cy="577925"/>
          </a:xfrm>
        </p:grpSpPr>
        <p:sp>
          <p:nvSpPr>
            <p:cNvPr id="51" name="Kombinationstegning: figur 50">
              <a:extLst>
                <a:ext uri="{FF2B5EF4-FFF2-40B4-BE49-F238E27FC236}">
                  <a16:creationId xmlns:a16="http://schemas.microsoft.com/office/drawing/2014/main" id="{F6F8F563-0791-2055-5ECC-AA5482814492}"/>
                </a:ext>
              </a:extLst>
            </p:cNvPr>
            <p:cNvSpPr/>
            <p:nvPr/>
          </p:nvSpPr>
          <p:spPr>
            <a:xfrm>
              <a:off x="628044" y="192721"/>
              <a:ext cx="4052469" cy="577925"/>
            </a:xfrm>
            <a:custGeom>
              <a:avLst/>
              <a:gdLst>
                <a:gd name="connsiteX0" fmla="*/ 0 w 4052469"/>
                <a:gd name="connsiteY0" fmla="*/ 0 h 577925"/>
                <a:gd name="connsiteX1" fmla="*/ 3763507 w 4052469"/>
                <a:gd name="connsiteY1" fmla="*/ 0 h 577925"/>
                <a:gd name="connsiteX2" fmla="*/ 4052469 w 4052469"/>
                <a:gd name="connsiteY2" fmla="*/ 288963 h 577925"/>
                <a:gd name="connsiteX3" fmla="*/ 3763507 w 4052469"/>
                <a:gd name="connsiteY3" fmla="*/ 577925 h 577925"/>
                <a:gd name="connsiteX4" fmla="*/ 0 w 4052469"/>
                <a:gd name="connsiteY4" fmla="*/ 577925 h 577925"/>
                <a:gd name="connsiteX5" fmla="*/ 288963 w 4052469"/>
                <a:gd name="connsiteY5" fmla="*/ 288963 h 577925"/>
                <a:gd name="connsiteX6" fmla="*/ 0 w 4052469"/>
                <a:gd name="connsiteY6" fmla="*/ 0 h 57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52469" h="577925">
                  <a:moveTo>
                    <a:pt x="0" y="0"/>
                  </a:moveTo>
                  <a:lnTo>
                    <a:pt x="3763507" y="0"/>
                  </a:lnTo>
                  <a:lnTo>
                    <a:pt x="4052469" y="288963"/>
                  </a:lnTo>
                  <a:lnTo>
                    <a:pt x="3763507" y="577925"/>
                  </a:lnTo>
                  <a:lnTo>
                    <a:pt x="0" y="577925"/>
                  </a:lnTo>
                  <a:lnTo>
                    <a:pt x="288963" y="288963"/>
                  </a:lnTo>
                  <a:lnTo>
                    <a:pt x="0" y="0"/>
                  </a:lnTo>
                  <a:close/>
                </a:path>
              </a:pathLst>
            </a:custGeom>
            <a:solidFill>
              <a:srgbClr val="CCFFCC"/>
            </a:solidFill>
            <a:ln>
              <a:solidFill>
                <a:srgbClr val="0066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9283" tIns="10160" rIns="288962" bIns="10160" numCol="1" spcCol="1270" anchor="ctr" anchorCtr="0">
              <a:noAutofit/>
            </a:bodyPr>
            <a:lstStyle/>
            <a:p>
              <a:pPr marL="0" lvl="0" indent="0" algn="ctr" defTabSz="711200">
                <a:spcBef>
                  <a:spcPct val="0"/>
                </a:spcBef>
                <a:spcAft>
                  <a:spcPct val="35000"/>
                </a:spcAft>
                <a:buNone/>
              </a:pPr>
              <a:r>
                <a:rPr lang="da-DK" sz="1600" b="1" kern="1200" dirty="0">
                  <a:solidFill>
                    <a:srgbClr val="339966"/>
                  </a:solidFill>
                  <a:latin typeface="Century Gothic" panose="020B0502020202020204" pitchFamily="34" charset="0"/>
                </a:rPr>
                <a:t>Syv drivere for en </a:t>
              </a:r>
            </a:p>
            <a:p>
              <a:pPr marL="0" lvl="0" indent="0" algn="ctr" defTabSz="711200">
                <a:spcBef>
                  <a:spcPct val="0"/>
                </a:spcBef>
                <a:spcAft>
                  <a:spcPct val="35000"/>
                </a:spcAft>
                <a:buNone/>
              </a:pPr>
              <a:r>
                <a:rPr lang="da-DK" sz="1600" b="1" kern="1200" dirty="0">
                  <a:solidFill>
                    <a:srgbClr val="339966"/>
                  </a:solidFill>
                  <a:latin typeface="Century Gothic" panose="020B0502020202020204" pitchFamily="34" charset="0"/>
                </a:rPr>
                <a:t>menneske-først-tilgang</a:t>
              </a:r>
              <a:endParaRPr lang="da-DK" sz="1600" b="1" kern="1200" dirty="0">
                <a:solidFill>
                  <a:srgbClr val="339966"/>
                </a:solidFill>
              </a:endParaRPr>
            </a:p>
          </p:txBody>
        </p:sp>
        <p:sp>
          <p:nvSpPr>
            <p:cNvPr id="52" name="Kombinationstegning: figur 51">
              <a:extLst>
                <a:ext uri="{FF2B5EF4-FFF2-40B4-BE49-F238E27FC236}">
                  <a16:creationId xmlns:a16="http://schemas.microsoft.com/office/drawing/2014/main" id="{E62C7865-B6D5-37A7-7D44-7D481DC5F1A9}"/>
                </a:ext>
              </a:extLst>
            </p:cNvPr>
            <p:cNvSpPr/>
            <p:nvPr/>
          </p:nvSpPr>
          <p:spPr>
            <a:xfrm>
              <a:off x="4501490" y="192721"/>
              <a:ext cx="7062466" cy="577925"/>
            </a:xfrm>
            <a:custGeom>
              <a:avLst/>
              <a:gdLst>
                <a:gd name="connsiteX0" fmla="*/ 0 w 7062466"/>
                <a:gd name="connsiteY0" fmla="*/ 0 h 555913"/>
                <a:gd name="connsiteX1" fmla="*/ 6784510 w 7062466"/>
                <a:gd name="connsiteY1" fmla="*/ 0 h 555913"/>
                <a:gd name="connsiteX2" fmla="*/ 7062466 w 7062466"/>
                <a:gd name="connsiteY2" fmla="*/ 277957 h 555913"/>
                <a:gd name="connsiteX3" fmla="*/ 6784510 w 7062466"/>
                <a:gd name="connsiteY3" fmla="*/ 555913 h 555913"/>
                <a:gd name="connsiteX4" fmla="*/ 0 w 7062466"/>
                <a:gd name="connsiteY4" fmla="*/ 555913 h 555913"/>
                <a:gd name="connsiteX5" fmla="*/ 277957 w 7062466"/>
                <a:gd name="connsiteY5" fmla="*/ 277957 h 555913"/>
                <a:gd name="connsiteX6" fmla="*/ 0 w 7062466"/>
                <a:gd name="connsiteY6" fmla="*/ 0 h 55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2466" h="555913">
                  <a:moveTo>
                    <a:pt x="0" y="0"/>
                  </a:moveTo>
                  <a:lnTo>
                    <a:pt x="6784510" y="0"/>
                  </a:lnTo>
                  <a:lnTo>
                    <a:pt x="7062466" y="277957"/>
                  </a:lnTo>
                  <a:lnTo>
                    <a:pt x="6784510" y="555913"/>
                  </a:lnTo>
                  <a:lnTo>
                    <a:pt x="0" y="555913"/>
                  </a:lnTo>
                  <a:lnTo>
                    <a:pt x="277957" y="277957"/>
                  </a:lnTo>
                  <a:lnTo>
                    <a:pt x="0" y="0"/>
                  </a:lnTo>
                  <a:close/>
                </a:path>
              </a:pathLst>
            </a:custGeom>
            <a:solidFill>
              <a:srgbClr val="339966">
                <a:alpha val="90000"/>
              </a:srgbClr>
            </a:solidFill>
            <a:ln>
              <a:solidFill>
                <a:srgbClr val="006600"/>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26217" tIns="24130" rIns="277956" bIns="24130" numCol="1" spcCol="1270" anchor="ctr" anchorCtr="0">
              <a:noAutofit/>
            </a:bodyPr>
            <a:lstStyle/>
            <a:p>
              <a:pPr marL="0" lvl="0" indent="0" algn="ctr" defTabSz="1689100">
                <a:lnSpc>
                  <a:spcPct val="90000"/>
                </a:lnSpc>
                <a:spcBef>
                  <a:spcPct val="0"/>
                </a:spcBef>
                <a:spcAft>
                  <a:spcPct val="35000"/>
                </a:spcAft>
                <a:buNone/>
              </a:pPr>
              <a:endParaRPr lang="da-DK" sz="3800" kern="1200" dirty="0"/>
            </a:p>
          </p:txBody>
        </p:sp>
        <p:sp>
          <p:nvSpPr>
            <p:cNvPr id="53" name="Tekstfelt 52">
              <a:extLst>
                <a:ext uri="{FF2B5EF4-FFF2-40B4-BE49-F238E27FC236}">
                  <a16:creationId xmlns:a16="http://schemas.microsoft.com/office/drawing/2014/main" id="{53DBB013-C9AA-A92E-7CCA-66CBA99D9F89}"/>
                </a:ext>
              </a:extLst>
            </p:cNvPr>
            <p:cNvSpPr txBox="1"/>
            <p:nvPr/>
          </p:nvSpPr>
          <p:spPr>
            <a:xfrm>
              <a:off x="3766032" y="298513"/>
              <a:ext cx="6093994" cy="313932"/>
            </a:xfrm>
            <a:prstGeom prst="rect">
              <a:avLst/>
            </a:prstGeom>
            <a:noFill/>
            <a:ln>
              <a:noFill/>
            </a:ln>
          </p:spPr>
          <p:txBody>
            <a:bodyPr wrap="square">
              <a:spAutoFit/>
            </a:bodyPr>
            <a:lstStyle/>
            <a:p>
              <a:pPr marL="0" lvl="0" indent="0" algn="ctr" defTabSz="711200">
                <a:lnSpc>
                  <a:spcPct val="90000"/>
                </a:lnSpc>
                <a:spcBef>
                  <a:spcPct val="0"/>
                </a:spcBef>
                <a:spcAft>
                  <a:spcPct val="35000"/>
                </a:spcAft>
                <a:buNone/>
              </a:pPr>
              <a:r>
                <a:rPr lang="da-DK" sz="1600" b="1" kern="1200" dirty="0">
                  <a:solidFill>
                    <a:srgbClr val="CCFFCC"/>
                  </a:solidFill>
                  <a:latin typeface="Century Gothic" panose="020B0502020202020204" pitchFamily="34" charset="0"/>
                </a:rPr>
                <a:t>Syv </a:t>
              </a:r>
              <a:r>
                <a:rPr lang="da-DK" sz="1600" b="1" dirty="0">
                  <a:solidFill>
                    <a:srgbClr val="CCFFCC"/>
                  </a:solidFill>
                  <a:latin typeface="Century Gothic" panose="020B0502020202020204" pitchFamily="34" charset="0"/>
                </a:rPr>
                <a:t>veje til </a:t>
              </a:r>
              <a:r>
                <a:rPr lang="da-DK" sz="1600" b="1" dirty="0" err="1">
                  <a:solidFill>
                    <a:srgbClr val="CCFFCC"/>
                  </a:solidFill>
                  <a:latin typeface="Century Gothic" panose="020B0502020202020204" pitchFamily="34" charset="0"/>
                </a:rPr>
                <a:t>planetær</a:t>
              </a:r>
              <a:r>
                <a:rPr lang="da-DK" sz="1600" b="1" dirty="0">
                  <a:solidFill>
                    <a:srgbClr val="CCFFCC"/>
                  </a:solidFill>
                  <a:latin typeface="Century Gothic" panose="020B0502020202020204" pitchFamily="34" charset="0"/>
                </a:rPr>
                <a:t> designtænkning</a:t>
              </a:r>
              <a:endParaRPr lang="da-DK" sz="1600" b="1" kern="1200" dirty="0">
                <a:solidFill>
                  <a:srgbClr val="CCFFCC"/>
                </a:solidFill>
              </a:endParaRPr>
            </a:p>
          </p:txBody>
        </p:sp>
      </p:grpSp>
      <p:grpSp>
        <p:nvGrpSpPr>
          <p:cNvPr id="73" name="Gruppe 72">
            <a:extLst>
              <a:ext uri="{FF2B5EF4-FFF2-40B4-BE49-F238E27FC236}">
                <a16:creationId xmlns:a16="http://schemas.microsoft.com/office/drawing/2014/main" id="{AC143AC5-DD15-8A8A-B724-7CBA10757592}"/>
              </a:ext>
            </a:extLst>
          </p:cNvPr>
          <p:cNvGrpSpPr/>
          <p:nvPr/>
        </p:nvGrpSpPr>
        <p:grpSpPr>
          <a:xfrm>
            <a:off x="628043" y="1262783"/>
            <a:ext cx="10935913" cy="1588508"/>
            <a:chOff x="628043" y="1250967"/>
            <a:chExt cx="10935913" cy="1588508"/>
          </a:xfrm>
        </p:grpSpPr>
        <p:sp>
          <p:nvSpPr>
            <p:cNvPr id="7" name="Kombinationstegning: figur 6">
              <a:extLst>
                <a:ext uri="{FF2B5EF4-FFF2-40B4-BE49-F238E27FC236}">
                  <a16:creationId xmlns:a16="http://schemas.microsoft.com/office/drawing/2014/main" id="{D739A7F8-6C1D-3EDF-9E58-1E214125521E}"/>
                </a:ext>
              </a:extLst>
            </p:cNvPr>
            <p:cNvSpPr/>
            <p:nvPr/>
          </p:nvSpPr>
          <p:spPr>
            <a:xfrm>
              <a:off x="628043" y="1250967"/>
              <a:ext cx="4052469" cy="1588508"/>
            </a:xfrm>
            <a:custGeom>
              <a:avLst/>
              <a:gdLst>
                <a:gd name="connsiteX0" fmla="*/ 0 w 4052469"/>
                <a:gd name="connsiteY0" fmla="*/ 0 h 577925"/>
                <a:gd name="connsiteX1" fmla="*/ 3763507 w 4052469"/>
                <a:gd name="connsiteY1" fmla="*/ 0 h 577925"/>
                <a:gd name="connsiteX2" fmla="*/ 4052469 w 4052469"/>
                <a:gd name="connsiteY2" fmla="*/ 288963 h 577925"/>
                <a:gd name="connsiteX3" fmla="*/ 3763507 w 4052469"/>
                <a:gd name="connsiteY3" fmla="*/ 577925 h 577925"/>
                <a:gd name="connsiteX4" fmla="*/ 0 w 4052469"/>
                <a:gd name="connsiteY4" fmla="*/ 577925 h 577925"/>
                <a:gd name="connsiteX5" fmla="*/ 288963 w 4052469"/>
                <a:gd name="connsiteY5" fmla="*/ 288963 h 577925"/>
                <a:gd name="connsiteX6" fmla="*/ 0 w 4052469"/>
                <a:gd name="connsiteY6" fmla="*/ 0 h 57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52469" h="577925">
                  <a:moveTo>
                    <a:pt x="0" y="0"/>
                  </a:moveTo>
                  <a:lnTo>
                    <a:pt x="3763507" y="0"/>
                  </a:lnTo>
                  <a:lnTo>
                    <a:pt x="4052469" y="288963"/>
                  </a:lnTo>
                  <a:lnTo>
                    <a:pt x="3763507" y="577925"/>
                  </a:lnTo>
                  <a:lnTo>
                    <a:pt x="0" y="577925"/>
                  </a:lnTo>
                  <a:lnTo>
                    <a:pt x="288963" y="288963"/>
                  </a:lnTo>
                  <a:lnTo>
                    <a:pt x="0" y="0"/>
                  </a:lnTo>
                  <a:close/>
                </a:path>
              </a:pathLst>
            </a:custGeom>
            <a:solidFill>
              <a:srgbClr val="FFFFFF"/>
            </a:solidFill>
            <a:ln>
              <a:solidFill>
                <a:srgbClr val="0066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9283" tIns="10160" rIns="288962" bIns="10160" numCol="1" spcCol="1270" anchor="ctr" anchorCtr="0">
              <a:noAutofit/>
            </a:bodyPr>
            <a:lstStyle/>
            <a:p>
              <a:pPr marL="0" lvl="0" indent="0" defTabSz="711200">
                <a:lnSpc>
                  <a:spcPct val="90000"/>
                </a:lnSpc>
                <a:spcBef>
                  <a:spcPct val="0"/>
                </a:spcBef>
                <a:spcAft>
                  <a:spcPct val="35000"/>
                </a:spcAft>
                <a:buNone/>
              </a:pPr>
              <a:r>
                <a:rPr lang="da-DK" sz="1600" b="1" dirty="0">
                  <a:solidFill>
                    <a:srgbClr val="006600"/>
                  </a:solidFill>
                  <a:effectLst/>
                  <a:latin typeface="Century Gothic" panose="020B0502020202020204" pitchFamily="34" charset="0"/>
                  <a:ea typeface="Times New Roman" panose="02020603050405020304" pitchFamily="18" charset="0"/>
                  <a:cs typeface="Aptos" panose="020B0004020202020204" pitchFamily="34" charset="0"/>
                </a:rPr>
                <a:t>Uudtømmelige ressourcer:</a:t>
              </a:r>
            </a:p>
            <a:p>
              <a:r>
                <a:rPr lang="da-DK" sz="1200" dirty="0">
                  <a:solidFill>
                    <a:srgbClr val="000000"/>
                  </a:solidFill>
                  <a:effectLst/>
                  <a:latin typeface="Century Gothic" panose="020B0502020202020204" pitchFamily="34" charset="0"/>
                  <a:ea typeface="Times New Roman" panose="02020603050405020304" pitchFamily="18" charset="0"/>
                  <a:cs typeface="Aptos" panose="020B0004020202020204" pitchFamily="34" charset="0"/>
                </a:rPr>
                <a:t>I det industrielle paradigme har vi behandlet ressourcer som uudtømmelige og har stræbt efter konstant vækst uden hensyn til planetens begrænsninger.</a:t>
              </a:r>
              <a:endParaRPr lang="da-DK" sz="1200" dirty="0">
                <a:effectLst/>
                <a:latin typeface="Century Gothic" panose="020B0502020202020204" pitchFamily="34" charset="0"/>
                <a:ea typeface="Aptos" panose="020B0004020202020204" pitchFamily="34" charset="0"/>
                <a:cs typeface="Aptos" panose="020B0004020202020204" pitchFamily="34" charset="0"/>
              </a:endParaRPr>
            </a:p>
            <a:p>
              <a:pPr marL="0" lvl="0" indent="0" algn="ctr" defTabSz="711200">
                <a:lnSpc>
                  <a:spcPct val="90000"/>
                </a:lnSpc>
                <a:spcBef>
                  <a:spcPct val="0"/>
                </a:spcBef>
                <a:spcAft>
                  <a:spcPct val="35000"/>
                </a:spcAft>
                <a:buNone/>
              </a:pPr>
              <a:endParaRPr lang="da-DK" sz="900" b="1" kern="1200" dirty="0">
                <a:solidFill>
                  <a:srgbClr val="006600"/>
                </a:solidFill>
                <a:latin typeface="Century Gothic" panose="020B0502020202020204" pitchFamily="34" charset="0"/>
              </a:endParaRPr>
            </a:p>
          </p:txBody>
        </p:sp>
        <p:sp>
          <p:nvSpPr>
            <p:cNvPr id="8" name="Kombinationstegning: figur 7">
              <a:extLst>
                <a:ext uri="{FF2B5EF4-FFF2-40B4-BE49-F238E27FC236}">
                  <a16:creationId xmlns:a16="http://schemas.microsoft.com/office/drawing/2014/main" id="{E182584E-CC86-873B-03DB-1ABA95DC674E}"/>
                </a:ext>
              </a:extLst>
            </p:cNvPr>
            <p:cNvSpPr/>
            <p:nvPr/>
          </p:nvSpPr>
          <p:spPr>
            <a:xfrm>
              <a:off x="4501490" y="1250967"/>
              <a:ext cx="7062466" cy="1588508"/>
            </a:xfrm>
            <a:custGeom>
              <a:avLst/>
              <a:gdLst>
                <a:gd name="connsiteX0" fmla="*/ 0 w 7062466"/>
                <a:gd name="connsiteY0" fmla="*/ 0 h 555913"/>
                <a:gd name="connsiteX1" fmla="*/ 6784510 w 7062466"/>
                <a:gd name="connsiteY1" fmla="*/ 0 h 555913"/>
                <a:gd name="connsiteX2" fmla="*/ 7062466 w 7062466"/>
                <a:gd name="connsiteY2" fmla="*/ 277957 h 555913"/>
                <a:gd name="connsiteX3" fmla="*/ 6784510 w 7062466"/>
                <a:gd name="connsiteY3" fmla="*/ 555913 h 555913"/>
                <a:gd name="connsiteX4" fmla="*/ 0 w 7062466"/>
                <a:gd name="connsiteY4" fmla="*/ 555913 h 555913"/>
                <a:gd name="connsiteX5" fmla="*/ 277957 w 7062466"/>
                <a:gd name="connsiteY5" fmla="*/ 277957 h 555913"/>
                <a:gd name="connsiteX6" fmla="*/ 0 w 7062466"/>
                <a:gd name="connsiteY6" fmla="*/ 0 h 55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2466" h="555913">
                  <a:moveTo>
                    <a:pt x="0" y="0"/>
                  </a:moveTo>
                  <a:lnTo>
                    <a:pt x="6784510" y="0"/>
                  </a:lnTo>
                  <a:lnTo>
                    <a:pt x="7062466" y="277957"/>
                  </a:lnTo>
                  <a:lnTo>
                    <a:pt x="6784510" y="555913"/>
                  </a:lnTo>
                  <a:lnTo>
                    <a:pt x="0" y="555913"/>
                  </a:lnTo>
                  <a:lnTo>
                    <a:pt x="277957" y="277957"/>
                  </a:lnTo>
                  <a:lnTo>
                    <a:pt x="0" y="0"/>
                  </a:lnTo>
                  <a:close/>
                </a:path>
              </a:pathLst>
            </a:custGeom>
            <a:solidFill>
              <a:srgbClr val="CCFFCC">
                <a:alpha val="90000"/>
              </a:srgbClr>
            </a:solidFill>
            <a:ln>
              <a:solidFill>
                <a:srgbClr val="006600"/>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26217" tIns="24130" rIns="277956" bIns="24130" numCol="1" spcCol="1270" anchor="ctr" anchorCtr="0">
              <a:noAutofit/>
            </a:bodyPr>
            <a:lstStyle/>
            <a:p>
              <a:pPr marL="0" lvl="0" indent="0" algn="ctr" defTabSz="1689100">
                <a:lnSpc>
                  <a:spcPct val="90000"/>
                </a:lnSpc>
                <a:spcBef>
                  <a:spcPct val="0"/>
                </a:spcBef>
                <a:spcAft>
                  <a:spcPct val="35000"/>
                </a:spcAft>
                <a:buNone/>
              </a:pPr>
              <a:endParaRPr lang="da-DK" sz="3800" kern="1200" dirty="0"/>
            </a:p>
          </p:txBody>
        </p:sp>
        <p:sp>
          <p:nvSpPr>
            <p:cNvPr id="56" name="Tekstfelt 55">
              <a:extLst>
                <a:ext uri="{FF2B5EF4-FFF2-40B4-BE49-F238E27FC236}">
                  <a16:creationId xmlns:a16="http://schemas.microsoft.com/office/drawing/2014/main" id="{94533DB3-F3B8-21B0-4476-CC36A3637567}"/>
                </a:ext>
              </a:extLst>
            </p:cNvPr>
            <p:cNvSpPr txBox="1"/>
            <p:nvPr/>
          </p:nvSpPr>
          <p:spPr>
            <a:xfrm>
              <a:off x="4867757" y="1398890"/>
              <a:ext cx="6093994" cy="1292662"/>
            </a:xfrm>
            <a:prstGeom prst="rect">
              <a:avLst/>
            </a:prstGeom>
            <a:noFill/>
          </p:spPr>
          <p:txBody>
            <a:bodyPr wrap="square">
              <a:spAutoFit/>
            </a:bodyPr>
            <a:lstStyle/>
            <a:p>
              <a:pPr>
                <a:buNone/>
              </a:pPr>
              <a:r>
                <a:rPr lang="da-DK" sz="1600" b="1" dirty="0">
                  <a:solidFill>
                    <a:srgbClr val="006600"/>
                  </a:solidFill>
                  <a:effectLst/>
                  <a:latin typeface="Century Gothic" panose="020B0502020202020204" pitchFamily="34" charset="0"/>
                  <a:ea typeface="Times New Roman" panose="02020603050405020304" pitchFamily="18" charset="0"/>
                  <a:cs typeface="Aptos" panose="020B0004020202020204" pitchFamily="34" charset="0"/>
                </a:rPr>
                <a:t>Absolut bæredygtighed</a:t>
              </a:r>
              <a:r>
                <a:rPr lang="da-DK" sz="1800" dirty="0">
                  <a:solidFill>
                    <a:srgbClr val="000000"/>
                  </a:solidFill>
                  <a:effectLst/>
                  <a:latin typeface="Century Gothic" panose="020B0502020202020204" pitchFamily="34" charset="0"/>
                  <a:ea typeface="Times New Roman" panose="02020603050405020304" pitchFamily="18" charset="0"/>
                  <a:cs typeface="Aptos" panose="020B0004020202020204" pitchFamily="34" charset="0"/>
                </a:rPr>
                <a:t> </a:t>
              </a:r>
              <a:endParaRPr lang="da-DK" sz="1800" dirty="0">
                <a:effectLst/>
                <a:latin typeface="Century Gothic" panose="020B0502020202020204" pitchFamily="34" charset="0"/>
                <a:ea typeface="Aptos" panose="020B0004020202020204" pitchFamily="34" charset="0"/>
                <a:cs typeface="Aptos" panose="020B0004020202020204" pitchFamily="34" charset="0"/>
              </a:endParaRPr>
            </a:p>
            <a:p>
              <a:r>
                <a:rPr lang="da-DK" sz="1200" dirty="0">
                  <a:solidFill>
                    <a:srgbClr val="000000"/>
                  </a:solidFill>
                  <a:effectLst/>
                  <a:latin typeface="Century Gothic" panose="020B0502020202020204" pitchFamily="34" charset="0"/>
                  <a:ea typeface="Times New Roman" panose="02020603050405020304" pitchFamily="18" charset="0"/>
                  <a:cs typeface="Aptos" panose="020B0004020202020204" pitchFamily="34" charset="0"/>
                </a:rPr>
                <a:t>For at skifte til </a:t>
              </a:r>
              <a:r>
                <a:rPr lang="da-DK" sz="1200" dirty="0" err="1">
                  <a:solidFill>
                    <a:srgbClr val="000000"/>
                  </a:solidFill>
                  <a:effectLst/>
                  <a:latin typeface="Century Gothic" panose="020B0502020202020204" pitchFamily="34" charset="0"/>
                  <a:ea typeface="Times New Roman" panose="02020603050405020304" pitchFamily="18" charset="0"/>
                  <a:cs typeface="Aptos" panose="020B0004020202020204" pitchFamily="34" charset="0"/>
                </a:rPr>
                <a:t>planetær</a:t>
              </a:r>
              <a:r>
                <a:rPr lang="da-DK" sz="1200" dirty="0">
                  <a:solidFill>
                    <a:srgbClr val="000000"/>
                  </a:solidFill>
                  <a:effectLst/>
                  <a:latin typeface="Century Gothic" panose="020B0502020202020204" pitchFamily="34" charset="0"/>
                  <a:ea typeface="Times New Roman" panose="02020603050405020304" pitchFamily="18" charset="0"/>
                  <a:cs typeface="Aptos" panose="020B0004020202020204" pitchFamily="34" charset="0"/>
                </a:rPr>
                <a:t> designtænkning må vi ændre vores tilgang til ressourceforvaltning. Det kræver, at vi adresserer spørgsmål som: Hvordan kan vi fremme innovation og udvikling, samtidig med, at vi respekterer planetens begrænsede ressourcer? Hvordan sikrer vi, at vores ressourceforvaltning bidrager til bæredygtig balance i de planetære systemer?</a:t>
              </a:r>
              <a:endParaRPr lang="da-DK" sz="1200" dirty="0">
                <a:effectLst/>
                <a:latin typeface="Century Gothic" panose="020B0502020202020204" pitchFamily="34" charset="0"/>
                <a:ea typeface="Aptos" panose="020B0004020202020204" pitchFamily="34" charset="0"/>
                <a:cs typeface="Aptos" panose="020B0004020202020204" pitchFamily="34" charset="0"/>
              </a:endParaRPr>
            </a:p>
          </p:txBody>
        </p:sp>
      </p:grpSp>
      <p:grpSp>
        <p:nvGrpSpPr>
          <p:cNvPr id="75" name="Gruppe 74">
            <a:extLst>
              <a:ext uri="{FF2B5EF4-FFF2-40B4-BE49-F238E27FC236}">
                <a16:creationId xmlns:a16="http://schemas.microsoft.com/office/drawing/2014/main" id="{C203786D-926D-2EDC-F3A3-35C1A48965AE}"/>
              </a:ext>
            </a:extLst>
          </p:cNvPr>
          <p:cNvGrpSpPr/>
          <p:nvPr/>
        </p:nvGrpSpPr>
        <p:grpSpPr>
          <a:xfrm>
            <a:off x="628043" y="3116881"/>
            <a:ext cx="10935912" cy="1588508"/>
            <a:chOff x="628044" y="3105065"/>
            <a:chExt cx="10935912" cy="1588508"/>
          </a:xfrm>
        </p:grpSpPr>
        <p:grpSp>
          <p:nvGrpSpPr>
            <p:cNvPr id="66" name="Gruppe 65">
              <a:extLst>
                <a:ext uri="{FF2B5EF4-FFF2-40B4-BE49-F238E27FC236}">
                  <a16:creationId xmlns:a16="http://schemas.microsoft.com/office/drawing/2014/main" id="{1ADA37F6-5548-02BD-7331-8E9DB10E5F15}"/>
                </a:ext>
              </a:extLst>
            </p:cNvPr>
            <p:cNvGrpSpPr/>
            <p:nvPr/>
          </p:nvGrpSpPr>
          <p:grpSpPr>
            <a:xfrm>
              <a:off x="628044" y="3105065"/>
              <a:ext cx="10935912" cy="1588508"/>
              <a:chOff x="703093" y="2237687"/>
              <a:chExt cx="10935912" cy="577925"/>
            </a:xfrm>
          </p:grpSpPr>
          <p:sp>
            <p:nvSpPr>
              <p:cNvPr id="68" name="Kombinationstegning: figur 67">
                <a:extLst>
                  <a:ext uri="{FF2B5EF4-FFF2-40B4-BE49-F238E27FC236}">
                    <a16:creationId xmlns:a16="http://schemas.microsoft.com/office/drawing/2014/main" id="{791A81DC-CF38-C91C-F234-5A9706A1A5A8}"/>
                  </a:ext>
                </a:extLst>
              </p:cNvPr>
              <p:cNvSpPr/>
              <p:nvPr/>
            </p:nvSpPr>
            <p:spPr>
              <a:xfrm>
                <a:off x="4576539" y="2237687"/>
                <a:ext cx="7062466" cy="577925"/>
              </a:xfrm>
              <a:custGeom>
                <a:avLst/>
                <a:gdLst>
                  <a:gd name="connsiteX0" fmla="*/ 0 w 7062466"/>
                  <a:gd name="connsiteY0" fmla="*/ 0 h 555913"/>
                  <a:gd name="connsiteX1" fmla="*/ 6784510 w 7062466"/>
                  <a:gd name="connsiteY1" fmla="*/ 0 h 555913"/>
                  <a:gd name="connsiteX2" fmla="*/ 7062466 w 7062466"/>
                  <a:gd name="connsiteY2" fmla="*/ 277957 h 555913"/>
                  <a:gd name="connsiteX3" fmla="*/ 6784510 w 7062466"/>
                  <a:gd name="connsiteY3" fmla="*/ 555913 h 555913"/>
                  <a:gd name="connsiteX4" fmla="*/ 0 w 7062466"/>
                  <a:gd name="connsiteY4" fmla="*/ 555913 h 555913"/>
                  <a:gd name="connsiteX5" fmla="*/ 277957 w 7062466"/>
                  <a:gd name="connsiteY5" fmla="*/ 277957 h 555913"/>
                  <a:gd name="connsiteX6" fmla="*/ 0 w 7062466"/>
                  <a:gd name="connsiteY6" fmla="*/ 0 h 55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2466" h="555913">
                    <a:moveTo>
                      <a:pt x="0" y="0"/>
                    </a:moveTo>
                    <a:lnTo>
                      <a:pt x="6784510" y="0"/>
                    </a:lnTo>
                    <a:lnTo>
                      <a:pt x="7062466" y="277957"/>
                    </a:lnTo>
                    <a:lnTo>
                      <a:pt x="6784510" y="555913"/>
                    </a:lnTo>
                    <a:lnTo>
                      <a:pt x="0" y="555913"/>
                    </a:lnTo>
                    <a:lnTo>
                      <a:pt x="277957" y="277957"/>
                    </a:lnTo>
                    <a:lnTo>
                      <a:pt x="0" y="0"/>
                    </a:lnTo>
                    <a:close/>
                  </a:path>
                </a:pathLst>
              </a:custGeom>
              <a:solidFill>
                <a:srgbClr val="CCFFCC">
                  <a:alpha val="90000"/>
                </a:srgbClr>
              </a:solidFill>
              <a:ln>
                <a:solidFill>
                  <a:srgbClr val="006600"/>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26217" tIns="24130" rIns="277956" bIns="24130" numCol="1" spcCol="1270" anchor="ctr" anchorCtr="0">
                <a:noAutofit/>
              </a:bodyPr>
              <a:lstStyle/>
              <a:p>
                <a:pPr marL="0" lvl="0" indent="0" algn="ctr" defTabSz="1689100">
                  <a:lnSpc>
                    <a:spcPct val="90000"/>
                  </a:lnSpc>
                  <a:spcBef>
                    <a:spcPct val="0"/>
                  </a:spcBef>
                  <a:spcAft>
                    <a:spcPct val="35000"/>
                  </a:spcAft>
                  <a:buNone/>
                </a:pPr>
                <a:endParaRPr lang="da-DK" sz="3800" kern="1200" dirty="0"/>
              </a:p>
            </p:txBody>
          </p:sp>
          <p:sp>
            <p:nvSpPr>
              <p:cNvPr id="67" name="Kombinationstegning: figur 66">
                <a:extLst>
                  <a:ext uri="{FF2B5EF4-FFF2-40B4-BE49-F238E27FC236}">
                    <a16:creationId xmlns:a16="http://schemas.microsoft.com/office/drawing/2014/main" id="{6B26C8FE-F2AA-D2DB-9BD9-B8E9410DDDA7}"/>
                  </a:ext>
                </a:extLst>
              </p:cNvPr>
              <p:cNvSpPr/>
              <p:nvPr/>
            </p:nvSpPr>
            <p:spPr>
              <a:xfrm>
                <a:off x="703093" y="2237687"/>
                <a:ext cx="4052469" cy="577925"/>
              </a:xfrm>
              <a:custGeom>
                <a:avLst/>
                <a:gdLst>
                  <a:gd name="connsiteX0" fmla="*/ 0 w 4052469"/>
                  <a:gd name="connsiteY0" fmla="*/ 0 h 577925"/>
                  <a:gd name="connsiteX1" fmla="*/ 3763507 w 4052469"/>
                  <a:gd name="connsiteY1" fmla="*/ 0 h 577925"/>
                  <a:gd name="connsiteX2" fmla="*/ 4052469 w 4052469"/>
                  <a:gd name="connsiteY2" fmla="*/ 288963 h 577925"/>
                  <a:gd name="connsiteX3" fmla="*/ 3763507 w 4052469"/>
                  <a:gd name="connsiteY3" fmla="*/ 577925 h 577925"/>
                  <a:gd name="connsiteX4" fmla="*/ 0 w 4052469"/>
                  <a:gd name="connsiteY4" fmla="*/ 577925 h 577925"/>
                  <a:gd name="connsiteX5" fmla="*/ 288963 w 4052469"/>
                  <a:gd name="connsiteY5" fmla="*/ 288963 h 577925"/>
                  <a:gd name="connsiteX6" fmla="*/ 0 w 4052469"/>
                  <a:gd name="connsiteY6" fmla="*/ 0 h 57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52469" h="577925">
                    <a:moveTo>
                      <a:pt x="0" y="0"/>
                    </a:moveTo>
                    <a:lnTo>
                      <a:pt x="3763507" y="0"/>
                    </a:lnTo>
                    <a:lnTo>
                      <a:pt x="4052469" y="288963"/>
                    </a:lnTo>
                    <a:lnTo>
                      <a:pt x="3763507" y="577925"/>
                    </a:lnTo>
                    <a:lnTo>
                      <a:pt x="0" y="577925"/>
                    </a:lnTo>
                    <a:lnTo>
                      <a:pt x="288963" y="288963"/>
                    </a:lnTo>
                    <a:lnTo>
                      <a:pt x="0" y="0"/>
                    </a:lnTo>
                    <a:close/>
                  </a:path>
                </a:pathLst>
              </a:custGeom>
              <a:solidFill>
                <a:srgbClr val="FFFFFF"/>
              </a:solidFill>
              <a:ln>
                <a:solidFill>
                  <a:srgbClr val="0066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9283" tIns="10160" rIns="288962" bIns="10160" numCol="1" spcCol="1270" anchor="ctr" anchorCtr="0">
                <a:noAutofit/>
              </a:bodyPr>
              <a:lstStyle/>
              <a:p>
                <a:pPr marL="0" lvl="0" indent="0" defTabSz="711200">
                  <a:lnSpc>
                    <a:spcPct val="90000"/>
                  </a:lnSpc>
                  <a:spcBef>
                    <a:spcPct val="0"/>
                  </a:spcBef>
                  <a:spcAft>
                    <a:spcPct val="35000"/>
                  </a:spcAft>
                  <a:buNone/>
                </a:pPr>
                <a:r>
                  <a:rPr lang="da-DK" sz="1600" b="1" dirty="0">
                    <a:solidFill>
                      <a:srgbClr val="006600"/>
                    </a:solidFill>
                    <a:effectLst/>
                    <a:latin typeface="Century Gothic" panose="020B0502020202020204" pitchFamily="34" charset="0"/>
                    <a:ea typeface="Times New Roman" panose="02020603050405020304" pitchFamily="18" charset="0"/>
                    <a:cs typeface="Aptos" panose="020B0004020202020204" pitchFamily="34" charset="0"/>
                  </a:rPr>
                  <a:t>Kortsigtet planlægning</a:t>
                </a:r>
              </a:p>
              <a:p>
                <a:pPr marL="0" lvl="0" indent="0" defTabSz="711200">
                  <a:lnSpc>
                    <a:spcPct val="90000"/>
                  </a:lnSpc>
                  <a:spcBef>
                    <a:spcPct val="0"/>
                  </a:spcBef>
                  <a:spcAft>
                    <a:spcPct val="35000"/>
                  </a:spcAft>
                  <a:buNone/>
                </a:pPr>
                <a:r>
                  <a:rPr lang="da-DK" sz="1200" dirty="0">
                    <a:solidFill>
                      <a:schemeClr val="tx1"/>
                    </a:solidFill>
                    <a:effectLst/>
                    <a:latin typeface="Century Gothic" panose="020B0502020202020204" pitchFamily="34" charset="0"/>
                    <a:ea typeface="Times New Roman" panose="02020603050405020304" pitchFamily="18" charset="0"/>
                    <a:cs typeface="Aptos" panose="020B0004020202020204" pitchFamily="34" charset="0"/>
                  </a:rPr>
                  <a:t>I det industrielle paradigme er vores beslutninger orienteret mod hurtig behovsopfyldelse.</a:t>
                </a:r>
              </a:p>
              <a:p>
                <a:pPr marL="0" lvl="0" indent="0" algn="ctr" defTabSz="711200">
                  <a:lnSpc>
                    <a:spcPct val="90000"/>
                  </a:lnSpc>
                  <a:spcBef>
                    <a:spcPct val="0"/>
                  </a:spcBef>
                  <a:spcAft>
                    <a:spcPct val="35000"/>
                  </a:spcAft>
                  <a:buNone/>
                </a:pPr>
                <a:endParaRPr lang="da-DK" sz="900" b="1" kern="1200" dirty="0">
                  <a:solidFill>
                    <a:srgbClr val="006600"/>
                  </a:solidFill>
                  <a:latin typeface="Century Gothic" panose="020B0502020202020204" pitchFamily="34" charset="0"/>
                </a:endParaRPr>
              </a:p>
            </p:txBody>
          </p:sp>
        </p:grpSp>
        <p:sp>
          <p:nvSpPr>
            <p:cNvPr id="63" name="Tekstfelt 62">
              <a:extLst>
                <a:ext uri="{FF2B5EF4-FFF2-40B4-BE49-F238E27FC236}">
                  <a16:creationId xmlns:a16="http://schemas.microsoft.com/office/drawing/2014/main" id="{42BE576C-5247-61BB-1FC6-3BA6FB8C56A5}"/>
                </a:ext>
              </a:extLst>
            </p:cNvPr>
            <p:cNvSpPr txBox="1"/>
            <p:nvPr/>
          </p:nvSpPr>
          <p:spPr>
            <a:xfrm>
              <a:off x="4867757" y="3145266"/>
              <a:ext cx="6093994" cy="150810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600" b="1" i="0" u="none" strike="noStrike" kern="1200" cap="none" spc="0" normalizeH="0" baseline="0" noProof="0" dirty="0" err="1">
                  <a:ln>
                    <a:noFill/>
                  </a:ln>
                  <a:solidFill>
                    <a:srgbClr val="006600"/>
                  </a:solidFill>
                  <a:effectLst/>
                  <a:uLnTx/>
                  <a:uFillTx/>
                  <a:latin typeface="Century Gothic" panose="020B0502020202020204" pitchFamily="34" charset="0"/>
                  <a:ea typeface="Times New Roman" panose="02020603050405020304" pitchFamily="18" charset="0"/>
                  <a:cs typeface="Aptos" panose="020B0004020202020204" pitchFamily="34" charset="0"/>
                </a:rPr>
                <a:t>Intergenerationel</a:t>
              </a:r>
              <a:r>
                <a:rPr kumimoji="0" lang="da-DK" sz="1600" b="1" i="0" u="none" strike="noStrike" kern="1200" cap="none" spc="0" normalizeH="0" baseline="0" noProof="0" dirty="0">
                  <a:ln>
                    <a:noFill/>
                  </a:ln>
                  <a:solidFill>
                    <a:srgbClr val="006600"/>
                  </a:solidFill>
                  <a:effectLst/>
                  <a:uLnTx/>
                  <a:uFillTx/>
                  <a:latin typeface="Century Gothic" panose="020B0502020202020204" pitchFamily="34" charset="0"/>
                  <a:ea typeface="Times New Roman" panose="02020603050405020304" pitchFamily="18" charset="0"/>
                  <a:cs typeface="Aptos" panose="020B0004020202020204" pitchFamily="34" charset="0"/>
                </a:rPr>
                <a:t> rettighed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i="0" u="none" strike="noStrike" kern="1200" cap="none" spc="0" normalizeH="0" baseline="0" noProof="0" dirty="0">
                  <a:ln>
                    <a:noFill/>
                  </a:ln>
                  <a:effectLst/>
                  <a:uLnTx/>
                  <a:uFillTx/>
                  <a:latin typeface="Century Gothic" panose="020B0502020202020204" pitchFamily="34" charset="0"/>
                  <a:ea typeface="Times New Roman" panose="02020603050405020304" pitchFamily="18" charset="0"/>
                  <a:cs typeface="Aptos" panose="020B0004020202020204" pitchFamily="34" charset="0"/>
                </a:rPr>
                <a:t>Fra et planetært perspektiv anlægger vi et eftermæle-mindset, der fokuserer på positive konsekvenser af vores handlinger. Det indebærer, at vi overvejer spørgsmål som: Hvordan kan vi sørge for, at vores valg ikke blot gavner os selv, men også kommende generationer? Hvordan vurderer vi f.eks. konsekvenserne af vores beslutninger syv generationer frem?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600" b="1" i="0" u="none" strike="noStrike" kern="1200" cap="none" spc="0" normalizeH="0" baseline="0" noProof="0" dirty="0">
                <a:ln>
                  <a:noFill/>
                </a:ln>
                <a:solidFill>
                  <a:srgbClr val="006600"/>
                </a:solidFill>
                <a:effectLst/>
                <a:uLnTx/>
                <a:uFillTx/>
                <a:latin typeface="Century Gothic" panose="020B0502020202020204" pitchFamily="34" charset="0"/>
                <a:ea typeface="Times New Roman" panose="02020603050405020304" pitchFamily="18" charset="0"/>
                <a:cs typeface="Aptos" panose="020B0004020202020204" pitchFamily="34" charset="0"/>
              </a:endParaRPr>
            </a:p>
          </p:txBody>
        </p:sp>
      </p:grpSp>
      <p:grpSp>
        <p:nvGrpSpPr>
          <p:cNvPr id="76" name="Gruppe 75">
            <a:extLst>
              <a:ext uri="{FF2B5EF4-FFF2-40B4-BE49-F238E27FC236}">
                <a16:creationId xmlns:a16="http://schemas.microsoft.com/office/drawing/2014/main" id="{99F805CF-EA11-CB53-D84B-078D801A93E5}"/>
              </a:ext>
            </a:extLst>
          </p:cNvPr>
          <p:cNvGrpSpPr/>
          <p:nvPr/>
        </p:nvGrpSpPr>
        <p:grpSpPr>
          <a:xfrm>
            <a:off x="628043" y="4970979"/>
            <a:ext cx="10935912" cy="1588508"/>
            <a:chOff x="628044" y="4959163"/>
            <a:chExt cx="10935912" cy="1588508"/>
          </a:xfrm>
        </p:grpSpPr>
        <p:grpSp>
          <p:nvGrpSpPr>
            <p:cNvPr id="57" name="Gruppe 56">
              <a:extLst>
                <a:ext uri="{FF2B5EF4-FFF2-40B4-BE49-F238E27FC236}">
                  <a16:creationId xmlns:a16="http://schemas.microsoft.com/office/drawing/2014/main" id="{A0C3FA38-D1D5-E563-030A-22E5807B81CC}"/>
                </a:ext>
              </a:extLst>
            </p:cNvPr>
            <p:cNvGrpSpPr/>
            <p:nvPr/>
          </p:nvGrpSpPr>
          <p:grpSpPr>
            <a:xfrm>
              <a:off x="628044" y="4959163"/>
              <a:ext cx="10935912" cy="1588508"/>
              <a:chOff x="703093" y="2237687"/>
              <a:chExt cx="10935912" cy="577925"/>
            </a:xfrm>
          </p:grpSpPr>
          <p:sp>
            <p:nvSpPr>
              <p:cNvPr id="58" name="Kombinationstegning: figur 57">
                <a:extLst>
                  <a:ext uri="{FF2B5EF4-FFF2-40B4-BE49-F238E27FC236}">
                    <a16:creationId xmlns:a16="http://schemas.microsoft.com/office/drawing/2014/main" id="{400A42B8-00E1-D397-9588-F01B220F12C8}"/>
                  </a:ext>
                </a:extLst>
              </p:cNvPr>
              <p:cNvSpPr/>
              <p:nvPr/>
            </p:nvSpPr>
            <p:spPr>
              <a:xfrm>
                <a:off x="703093" y="2237687"/>
                <a:ext cx="4052469" cy="577925"/>
              </a:xfrm>
              <a:custGeom>
                <a:avLst/>
                <a:gdLst>
                  <a:gd name="connsiteX0" fmla="*/ 0 w 4052469"/>
                  <a:gd name="connsiteY0" fmla="*/ 0 h 577925"/>
                  <a:gd name="connsiteX1" fmla="*/ 3763507 w 4052469"/>
                  <a:gd name="connsiteY1" fmla="*/ 0 h 577925"/>
                  <a:gd name="connsiteX2" fmla="*/ 4052469 w 4052469"/>
                  <a:gd name="connsiteY2" fmla="*/ 288963 h 577925"/>
                  <a:gd name="connsiteX3" fmla="*/ 3763507 w 4052469"/>
                  <a:gd name="connsiteY3" fmla="*/ 577925 h 577925"/>
                  <a:gd name="connsiteX4" fmla="*/ 0 w 4052469"/>
                  <a:gd name="connsiteY4" fmla="*/ 577925 h 577925"/>
                  <a:gd name="connsiteX5" fmla="*/ 288963 w 4052469"/>
                  <a:gd name="connsiteY5" fmla="*/ 288963 h 577925"/>
                  <a:gd name="connsiteX6" fmla="*/ 0 w 4052469"/>
                  <a:gd name="connsiteY6" fmla="*/ 0 h 57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52469" h="577925">
                    <a:moveTo>
                      <a:pt x="0" y="0"/>
                    </a:moveTo>
                    <a:lnTo>
                      <a:pt x="3763507" y="0"/>
                    </a:lnTo>
                    <a:lnTo>
                      <a:pt x="4052469" y="288963"/>
                    </a:lnTo>
                    <a:lnTo>
                      <a:pt x="3763507" y="577925"/>
                    </a:lnTo>
                    <a:lnTo>
                      <a:pt x="0" y="577925"/>
                    </a:lnTo>
                    <a:lnTo>
                      <a:pt x="288963" y="288963"/>
                    </a:lnTo>
                    <a:lnTo>
                      <a:pt x="0" y="0"/>
                    </a:lnTo>
                    <a:close/>
                  </a:path>
                </a:pathLst>
              </a:custGeom>
              <a:solidFill>
                <a:srgbClr val="FFFFFF"/>
              </a:solidFill>
              <a:ln>
                <a:solidFill>
                  <a:srgbClr val="0066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9283" tIns="10160" rIns="288962" bIns="10160" numCol="1" spcCol="1270" anchor="ctr" anchorCtr="0">
                <a:noAutofit/>
              </a:bodyPr>
              <a:lstStyle/>
              <a:p>
                <a:pPr marL="0" lvl="0" indent="0" defTabSz="711200">
                  <a:lnSpc>
                    <a:spcPct val="90000"/>
                  </a:lnSpc>
                  <a:spcBef>
                    <a:spcPct val="0"/>
                  </a:spcBef>
                  <a:spcAft>
                    <a:spcPct val="35000"/>
                  </a:spcAft>
                  <a:buNone/>
                </a:pPr>
                <a:r>
                  <a:rPr lang="da-DK" sz="1600" b="1" dirty="0">
                    <a:solidFill>
                      <a:srgbClr val="006600"/>
                    </a:solidFill>
                    <a:effectLst/>
                    <a:latin typeface="Century Gothic" panose="020B0502020202020204" pitchFamily="34" charset="0"/>
                    <a:ea typeface="Times New Roman" panose="02020603050405020304" pitchFamily="18" charset="0"/>
                    <a:cs typeface="Aptos" panose="020B0004020202020204" pitchFamily="34" charset="0"/>
                  </a:rPr>
                  <a:t>Silo-mentalitet</a:t>
                </a:r>
              </a:p>
              <a:p>
                <a:pPr marL="0" lvl="0" indent="0" defTabSz="711200">
                  <a:lnSpc>
                    <a:spcPct val="90000"/>
                  </a:lnSpc>
                  <a:spcBef>
                    <a:spcPct val="0"/>
                  </a:spcBef>
                  <a:spcAft>
                    <a:spcPct val="35000"/>
                  </a:spcAft>
                  <a:buNone/>
                </a:pPr>
                <a:r>
                  <a:rPr lang="da-DK" sz="1200" dirty="0">
                    <a:solidFill>
                      <a:schemeClr val="tx1"/>
                    </a:solidFill>
                    <a:effectLst/>
                    <a:latin typeface="Century Gothic" panose="020B0502020202020204" pitchFamily="34" charset="0"/>
                    <a:ea typeface="Times New Roman" panose="02020603050405020304" pitchFamily="18" charset="0"/>
                    <a:cs typeface="Aptos" panose="020B0004020202020204" pitchFamily="34" charset="0"/>
                  </a:rPr>
                  <a:t>I det industrielle paradigme er vi først og fremmest optaget af egne interesser og erfaringsrum.</a:t>
                </a:r>
              </a:p>
              <a:p>
                <a:pPr marL="0" lvl="0" indent="0" algn="ctr" defTabSz="711200">
                  <a:lnSpc>
                    <a:spcPct val="90000"/>
                  </a:lnSpc>
                  <a:spcBef>
                    <a:spcPct val="0"/>
                  </a:spcBef>
                  <a:spcAft>
                    <a:spcPct val="35000"/>
                  </a:spcAft>
                  <a:buNone/>
                </a:pPr>
                <a:endParaRPr lang="da-DK" sz="900" b="1" kern="1200" dirty="0">
                  <a:solidFill>
                    <a:srgbClr val="006600"/>
                  </a:solidFill>
                  <a:latin typeface="Century Gothic" panose="020B0502020202020204" pitchFamily="34" charset="0"/>
                </a:endParaRPr>
              </a:p>
            </p:txBody>
          </p:sp>
          <p:sp>
            <p:nvSpPr>
              <p:cNvPr id="59" name="Kombinationstegning: figur 58">
                <a:extLst>
                  <a:ext uri="{FF2B5EF4-FFF2-40B4-BE49-F238E27FC236}">
                    <a16:creationId xmlns:a16="http://schemas.microsoft.com/office/drawing/2014/main" id="{1E3C673A-7A4D-DC0C-19AB-210DB598A158}"/>
                  </a:ext>
                </a:extLst>
              </p:cNvPr>
              <p:cNvSpPr/>
              <p:nvPr/>
            </p:nvSpPr>
            <p:spPr>
              <a:xfrm>
                <a:off x="4576539" y="2237687"/>
                <a:ext cx="7062466" cy="577925"/>
              </a:xfrm>
              <a:custGeom>
                <a:avLst/>
                <a:gdLst>
                  <a:gd name="connsiteX0" fmla="*/ 0 w 7062466"/>
                  <a:gd name="connsiteY0" fmla="*/ 0 h 555913"/>
                  <a:gd name="connsiteX1" fmla="*/ 6784510 w 7062466"/>
                  <a:gd name="connsiteY1" fmla="*/ 0 h 555913"/>
                  <a:gd name="connsiteX2" fmla="*/ 7062466 w 7062466"/>
                  <a:gd name="connsiteY2" fmla="*/ 277957 h 555913"/>
                  <a:gd name="connsiteX3" fmla="*/ 6784510 w 7062466"/>
                  <a:gd name="connsiteY3" fmla="*/ 555913 h 555913"/>
                  <a:gd name="connsiteX4" fmla="*/ 0 w 7062466"/>
                  <a:gd name="connsiteY4" fmla="*/ 555913 h 555913"/>
                  <a:gd name="connsiteX5" fmla="*/ 277957 w 7062466"/>
                  <a:gd name="connsiteY5" fmla="*/ 277957 h 555913"/>
                  <a:gd name="connsiteX6" fmla="*/ 0 w 7062466"/>
                  <a:gd name="connsiteY6" fmla="*/ 0 h 55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2466" h="555913">
                    <a:moveTo>
                      <a:pt x="0" y="0"/>
                    </a:moveTo>
                    <a:lnTo>
                      <a:pt x="6784510" y="0"/>
                    </a:lnTo>
                    <a:lnTo>
                      <a:pt x="7062466" y="277957"/>
                    </a:lnTo>
                    <a:lnTo>
                      <a:pt x="6784510" y="555913"/>
                    </a:lnTo>
                    <a:lnTo>
                      <a:pt x="0" y="555913"/>
                    </a:lnTo>
                    <a:lnTo>
                      <a:pt x="277957" y="277957"/>
                    </a:lnTo>
                    <a:lnTo>
                      <a:pt x="0" y="0"/>
                    </a:lnTo>
                    <a:close/>
                  </a:path>
                </a:pathLst>
              </a:custGeom>
              <a:solidFill>
                <a:srgbClr val="CCFFCC">
                  <a:alpha val="90000"/>
                </a:srgbClr>
              </a:solidFill>
              <a:ln>
                <a:solidFill>
                  <a:srgbClr val="006600"/>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26217" tIns="24130" rIns="277956" bIns="24130" numCol="1" spcCol="1270" anchor="ctr" anchorCtr="0">
                <a:noAutofit/>
              </a:bodyPr>
              <a:lstStyle/>
              <a:p>
                <a:pPr marL="0" lvl="0" indent="0" algn="ctr" defTabSz="1689100">
                  <a:lnSpc>
                    <a:spcPct val="90000"/>
                  </a:lnSpc>
                  <a:spcBef>
                    <a:spcPct val="0"/>
                  </a:spcBef>
                  <a:spcAft>
                    <a:spcPct val="35000"/>
                  </a:spcAft>
                  <a:buNone/>
                </a:pPr>
                <a:endParaRPr lang="da-DK" sz="3800" kern="1200" dirty="0"/>
              </a:p>
            </p:txBody>
          </p:sp>
        </p:grpSp>
        <p:sp>
          <p:nvSpPr>
            <p:cNvPr id="72" name="Tekstfelt 71">
              <a:extLst>
                <a:ext uri="{FF2B5EF4-FFF2-40B4-BE49-F238E27FC236}">
                  <a16:creationId xmlns:a16="http://schemas.microsoft.com/office/drawing/2014/main" id="{AACE287C-8203-F977-19FA-5EB6FE0A41E2}"/>
                </a:ext>
              </a:extLst>
            </p:cNvPr>
            <p:cNvSpPr txBox="1"/>
            <p:nvPr/>
          </p:nvSpPr>
          <p:spPr>
            <a:xfrm>
              <a:off x="4867757" y="5199419"/>
              <a:ext cx="6093994"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b="1" i="0" u="none" strike="noStrike" kern="1200" cap="none" spc="0" normalizeH="0" baseline="0" noProof="0" dirty="0">
                  <a:ln>
                    <a:noFill/>
                  </a:ln>
                  <a:solidFill>
                    <a:srgbClr val="006600"/>
                  </a:solidFill>
                  <a:effectLst/>
                  <a:uLnTx/>
                  <a:uFillTx/>
                  <a:latin typeface="Century Gothic" panose="020B0502020202020204" pitchFamily="34" charset="0"/>
                  <a:ea typeface="Times New Roman" panose="02020603050405020304" pitchFamily="18" charset="0"/>
                  <a:cs typeface="Aptos" panose="020B0004020202020204" pitchFamily="34" charset="0"/>
                </a:rPr>
                <a:t>Indbyrdes forbundethed</a:t>
              </a:r>
              <a:endParaRPr kumimoji="0" lang="da-DK" sz="2400" b="1" i="0" u="none" strike="noStrike" kern="1200" cap="none" spc="0" normalizeH="0" baseline="0" noProof="0" dirty="0">
                <a:ln>
                  <a:noFill/>
                </a:ln>
                <a:solidFill>
                  <a:srgbClr val="006600"/>
                </a:solidFill>
                <a:effectLst/>
                <a:uLnTx/>
                <a:uFillTx/>
                <a:latin typeface="Century Gothic" panose="020B0502020202020204" pitchFamily="34" charset="0"/>
                <a:ea typeface="Times New Roman" panose="02020603050405020304" pitchFamily="18"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i="0" u="none" strike="noStrike" kern="1200" cap="none" spc="0" normalizeH="0" baseline="0" noProof="0" dirty="0">
                  <a:ln>
                    <a:noFill/>
                  </a:ln>
                  <a:effectLst/>
                  <a:uLnTx/>
                  <a:uFillTx/>
                  <a:latin typeface="Century Gothic" panose="020B0502020202020204" pitchFamily="34" charset="0"/>
                  <a:ea typeface="Times New Roman" panose="02020603050405020304" pitchFamily="18" charset="0"/>
                  <a:cs typeface="Aptos" panose="020B0004020202020204" pitchFamily="34" charset="0"/>
                </a:rPr>
                <a:t>Med et planetært perspektiv forstår vi den indbyrdes forbundethed mellem de fælles interesser, der skal varetages. Hvordan skaber vi løsninger, der respekterer både det fælles gode og de specifikke forhold på mikro- og makroniveau?</a:t>
              </a:r>
            </a:p>
          </p:txBody>
        </p:sp>
      </p:grpSp>
      <p:pic>
        <p:nvPicPr>
          <p:cNvPr id="2" name="Billede 1">
            <a:extLst>
              <a:ext uri="{FF2B5EF4-FFF2-40B4-BE49-F238E27FC236}">
                <a16:creationId xmlns:a16="http://schemas.microsoft.com/office/drawing/2014/main" id="{40BF861E-2CB9-595F-BEBD-ED87E2A83697}"/>
              </a:ext>
            </a:extLst>
          </p:cNvPr>
          <p:cNvPicPr>
            <a:picLocks noChangeAspect="1"/>
          </p:cNvPicPr>
          <p:nvPr/>
        </p:nvPicPr>
        <p:blipFill>
          <a:blip r:embed="rId2"/>
          <a:stretch>
            <a:fillRect/>
          </a:stretch>
        </p:blipFill>
        <p:spPr>
          <a:xfrm>
            <a:off x="9561955" y="0"/>
            <a:ext cx="2692538" cy="577880"/>
          </a:xfrm>
          <a:prstGeom prst="rect">
            <a:avLst/>
          </a:prstGeom>
        </p:spPr>
      </p:pic>
    </p:spTree>
    <p:extLst>
      <p:ext uri="{BB962C8B-B14F-4D97-AF65-F5344CB8AC3E}">
        <p14:creationId xmlns:p14="http://schemas.microsoft.com/office/powerpoint/2010/main" val="2609399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4BA10-913F-C377-9E81-7C25B9884510}"/>
            </a:ext>
          </a:extLst>
        </p:cNvPr>
        <p:cNvGrpSpPr/>
        <p:nvPr/>
      </p:nvGrpSpPr>
      <p:grpSpPr>
        <a:xfrm>
          <a:off x="0" y="0"/>
          <a:ext cx="0" cy="0"/>
          <a:chOff x="0" y="0"/>
          <a:chExt cx="0" cy="0"/>
        </a:xfrm>
      </p:grpSpPr>
      <p:grpSp>
        <p:nvGrpSpPr>
          <p:cNvPr id="6" name="Gruppe 5">
            <a:extLst>
              <a:ext uri="{FF2B5EF4-FFF2-40B4-BE49-F238E27FC236}">
                <a16:creationId xmlns:a16="http://schemas.microsoft.com/office/drawing/2014/main" id="{67F78E54-CC15-C55A-D885-034B1DE8855D}"/>
              </a:ext>
            </a:extLst>
          </p:cNvPr>
          <p:cNvGrpSpPr/>
          <p:nvPr/>
        </p:nvGrpSpPr>
        <p:grpSpPr>
          <a:xfrm>
            <a:off x="556081" y="1820204"/>
            <a:ext cx="10935913" cy="1588508"/>
            <a:chOff x="628043" y="1250967"/>
            <a:chExt cx="10935913" cy="1588508"/>
          </a:xfrm>
        </p:grpSpPr>
        <p:sp>
          <p:nvSpPr>
            <p:cNvPr id="7" name="Kombinationstegning: figur 6">
              <a:extLst>
                <a:ext uri="{FF2B5EF4-FFF2-40B4-BE49-F238E27FC236}">
                  <a16:creationId xmlns:a16="http://schemas.microsoft.com/office/drawing/2014/main" id="{061B5E23-53DF-C465-BAC8-D19D9659DA21}"/>
                </a:ext>
              </a:extLst>
            </p:cNvPr>
            <p:cNvSpPr/>
            <p:nvPr/>
          </p:nvSpPr>
          <p:spPr>
            <a:xfrm>
              <a:off x="628043" y="1250967"/>
              <a:ext cx="4052469" cy="1588508"/>
            </a:xfrm>
            <a:custGeom>
              <a:avLst/>
              <a:gdLst>
                <a:gd name="connsiteX0" fmla="*/ 0 w 4052469"/>
                <a:gd name="connsiteY0" fmla="*/ 0 h 577925"/>
                <a:gd name="connsiteX1" fmla="*/ 3763507 w 4052469"/>
                <a:gd name="connsiteY1" fmla="*/ 0 h 577925"/>
                <a:gd name="connsiteX2" fmla="*/ 4052469 w 4052469"/>
                <a:gd name="connsiteY2" fmla="*/ 288963 h 577925"/>
                <a:gd name="connsiteX3" fmla="*/ 3763507 w 4052469"/>
                <a:gd name="connsiteY3" fmla="*/ 577925 h 577925"/>
                <a:gd name="connsiteX4" fmla="*/ 0 w 4052469"/>
                <a:gd name="connsiteY4" fmla="*/ 577925 h 577925"/>
                <a:gd name="connsiteX5" fmla="*/ 288963 w 4052469"/>
                <a:gd name="connsiteY5" fmla="*/ 288963 h 577925"/>
                <a:gd name="connsiteX6" fmla="*/ 0 w 4052469"/>
                <a:gd name="connsiteY6" fmla="*/ 0 h 57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52469" h="577925">
                  <a:moveTo>
                    <a:pt x="0" y="0"/>
                  </a:moveTo>
                  <a:lnTo>
                    <a:pt x="3763507" y="0"/>
                  </a:lnTo>
                  <a:lnTo>
                    <a:pt x="4052469" y="288963"/>
                  </a:lnTo>
                  <a:lnTo>
                    <a:pt x="3763507" y="577925"/>
                  </a:lnTo>
                  <a:lnTo>
                    <a:pt x="0" y="577925"/>
                  </a:lnTo>
                  <a:lnTo>
                    <a:pt x="288963" y="288963"/>
                  </a:lnTo>
                  <a:lnTo>
                    <a:pt x="0" y="0"/>
                  </a:lnTo>
                  <a:close/>
                </a:path>
              </a:pathLst>
            </a:custGeom>
            <a:solidFill>
              <a:srgbClr val="FFFFFF"/>
            </a:solidFill>
            <a:ln>
              <a:solidFill>
                <a:srgbClr val="0066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9283" tIns="10160" rIns="288962" bIns="10160" numCol="1" spcCol="1270" anchor="ctr" anchorCtr="0">
              <a:noAutofit/>
            </a:bodyPr>
            <a:lstStyle/>
            <a:p>
              <a:pPr marL="0" lvl="0" indent="0" defTabSz="711200">
                <a:lnSpc>
                  <a:spcPct val="90000"/>
                </a:lnSpc>
                <a:spcBef>
                  <a:spcPct val="0"/>
                </a:spcBef>
                <a:spcAft>
                  <a:spcPct val="35000"/>
                </a:spcAft>
                <a:buNone/>
              </a:pPr>
              <a:r>
                <a:rPr lang="da-DK" sz="1600" b="1" dirty="0">
                  <a:solidFill>
                    <a:srgbClr val="006600"/>
                  </a:solidFill>
                  <a:effectLst/>
                  <a:latin typeface="Century Gothic" panose="020B0502020202020204" pitchFamily="34" charset="0"/>
                  <a:ea typeface="Times New Roman" panose="02020603050405020304" pitchFamily="18" charset="0"/>
                  <a:cs typeface="Aptos" panose="020B0004020202020204" pitchFamily="34" charset="0"/>
                </a:rPr>
                <a:t>'Human </a:t>
              </a:r>
              <a:r>
                <a:rPr lang="da-DK" sz="1600" b="1" dirty="0" err="1">
                  <a:solidFill>
                    <a:srgbClr val="006600"/>
                  </a:solidFill>
                  <a:effectLst/>
                  <a:latin typeface="Century Gothic" panose="020B0502020202020204" pitchFamily="34" charset="0"/>
                  <a:ea typeface="Times New Roman" panose="02020603050405020304" pitchFamily="18" charset="0"/>
                  <a:cs typeface="Aptos" panose="020B0004020202020204" pitchFamily="34" charset="0"/>
                </a:rPr>
                <a:t>doings</a:t>
              </a:r>
              <a:r>
                <a:rPr lang="da-DK" sz="1600" b="1" dirty="0">
                  <a:solidFill>
                    <a:srgbClr val="006600"/>
                  </a:solidFill>
                  <a:effectLst/>
                  <a:latin typeface="Century Gothic" panose="020B0502020202020204" pitchFamily="34" charset="0"/>
                  <a:ea typeface="Times New Roman" panose="02020603050405020304" pitchFamily="18" charset="0"/>
                  <a:cs typeface="Aptos" panose="020B0004020202020204" pitchFamily="34" charset="0"/>
                </a:rPr>
                <a:t>'/ det gørende menneske</a:t>
              </a:r>
            </a:p>
            <a:p>
              <a:pPr marL="0" lvl="0" indent="0" defTabSz="711200">
                <a:lnSpc>
                  <a:spcPct val="90000"/>
                </a:lnSpc>
                <a:spcBef>
                  <a:spcPct val="0"/>
                </a:spcBef>
                <a:spcAft>
                  <a:spcPct val="35000"/>
                </a:spcAft>
                <a:buNone/>
              </a:pPr>
              <a:r>
                <a:rPr lang="da-DK" sz="1200" dirty="0">
                  <a:solidFill>
                    <a:schemeClr val="tx1"/>
                  </a:solidFill>
                  <a:effectLst/>
                  <a:latin typeface="Century Gothic" panose="020B0502020202020204" pitchFamily="34" charset="0"/>
                  <a:ea typeface="Times New Roman" panose="02020603050405020304" pitchFamily="18" charset="0"/>
                  <a:cs typeface="Aptos" panose="020B0004020202020204" pitchFamily="34" charset="0"/>
                </a:rPr>
                <a:t>I det industrielle paradigme opfatter vi vores tænkning og handling som en forudsætning for effektiv fremdrift, og som det der primært berettiger vores eksistens.</a:t>
              </a:r>
            </a:p>
            <a:p>
              <a:pPr marL="0" lvl="0" indent="0" algn="ctr" defTabSz="711200">
                <a:lnSpc>
                  <a:spcPct val="90000"/>
                </a:lnSpc>
                <a:spcBef>
                  <a:spcPct val="0"/>
                </a:spcBef>
                <a:spcAft>
                  <a:spcPct val="35000"/>
                </a:spcAft>
                <a:buNone/>
              </a:pPr>
              <a:endParaRPr lang="da-DK" sz="900" b="1" kern="1200" dirty="0">
                <a:solidFill>
                  <a:srgbClr val="006600"/>
                </a:solidFill>
                <a:latin typeface="Century Gothic" panose="020B0502020202020204" pitchFamily="34" charset="0"/>
              </a:endParaRPr>
            </a:p>
          </p:txBody>
        </p:sp>
        <p:sp>
          <p:nvSpPr>
            <p:cNvPr id="8" name="Kombinationstegning: figur 7">
              <a:extLst>
                <a:ext uri="{FF2B5EF4-FFF2-40B4-BE49-F238E27FC236}">
                  <a16:creationId xmlns:a16="http://schemas.microsoft.com/office/drawing/2014/main" id="{A449F05D-1C17-6A85-7816-9E37B81F0636}"/>
                </a:ext>
              </a:extLst>
            </p:cNvPr>
            <p:cNvSpPr/>
            <p:nvPr/>
          </p:nvSpPr>
          <p:spPr>
            <a:xfrm>
              <a:off x="4501490" y="1250967"/>
              <a:ext cx="7062466" cy="1588508"/>
            </a:xfrm>
            <a:custGeom>
              <a:avLst/>
              <a:gdLst>
                <a:gd name="connsiteX0" fmla="*/ 0 w 7062466"/>
                <a:gd name="connsiteY0" fmla="*/ 0 h 555913"/>
                <a:gd name="connsiteX1" fmla="*/ 6784510 w 7062466"/>
                <a:gd name="connsiteY1" fmla="*/ 0 h 555913"/>
                <a:gd name="connsiteX2" fmla="*/ 7062466 w 7062466"/>
                <a:gd name="connsiteY2" fmla="*/ 277957 h 555913"/>
                <a:gd name="connsiteX3" fmla="*/ 6784510 w 7062466"/>
                <a:gd name="connsiteY3" fmla="*/ 555913 h 555913"/>
                <a:gd name="connsiteX4" fmla="*/ 0 w 7062466"/>
                <a:gd name="connsiteY4" fmla="*/ 555913 h 555913"/>
                <a:gd name="connsiteX5" fmla="*/ 277957 w 7062466"/>
                <a:gd name="connsiteY5" fmla="*/ 277957 h 555913"/>
                <a:gd name="connsiteX6" fmla="*/ 0 w 7062466"/>
                <a:gd name="connsiteY6" fmla="*/ 0 h 55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2466" h="555913">
                  <a:moveTo>
                    <a:pt x="0" y="0"/>
                  </a:moveTo>
                  <a:lnTo>
                    <a:pt x="6784510" y="0"/>
                  </a:lnTo>
                  <a:lnTo>
                    <a:pt x="7062466" y="277957"/>
                  </a:lnTo>
                  <a:lnTo>
                    <a:pt x="6784510" y="555913"/>
                  </a:lnTo>
                  <a:lnTo>
                    <a:pt x="0" y="555913"/>
                  </a:lnTo>
                  <a:lnTo>
                    <a:pt x="277957" y="277957"/>
                  </a:lnTo>
                  <a:lnTo>
                    <a:pt x="0" y="0"/>
                  </a:lnTo>
                  <a:close/>
                </a:path>
              </a:pathLst>
            </a:custGeom>
            <a:solidFill>
              <a:srgbClr val="CCFFCC">
                <a:alpha val="90000"/>
              </a:srgbClr>
            </a:solidFill>
            <a:ln>
              <a:solidFill>
                <a:srgbClr val="006600"/>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26217" tIns="24130" rIns="277956" bIns="24130" numCol="1" spcCol="1270" anchor="ctr" anchorCtr="0">
              <a:noAutofit/>
            </a:bodyPr>
            <a:lstStyle/>
            <a:p>
              <a:pPr marL="0" lvl="0" indent="0" algn="ctr" defTabSz="1689100">
                <a:lnSpc>
                  <a:spcPct val="90000"/>
                </a:lnSpc>
                <a:spcBef>
                  <a:spcPct val="0"/>
                </a:spcBef>
                <a:spcAft>
                  <a:spcPct val="35000"/>
                </a:spcAft>
                <a:buNone/>
              </a:pPr>
              <a:endParaRPr lang="da-DK" sz="3800" kern="1200" dirty="0"/>
            </a:p>
          </p:txBody>
        </p:sp>
        <p:sp>
          <p:nvSpPr>
            <p:cNvPr id="56" name="Tekstfelt 55">
              <a:extLst>
                <a:ext uri="{FF2B5EF4-FFF2-40B4-BE49-F238E27FC236}">
                  <a16:creationId xmlns:a16="http://schemas.microsoft.com/office/drawing/2014/main" id="{2A4C7677-1475-8F54-B475-8D39CAC7CBD3}"/>
                </a:ext>
              </a:extLst>
            </p:cNvPr>
            <p:cNvSpPr txBox="1"/>
            <p:nvPr/>
          </p:nvSpPr>
          <p:spPr>
            <a:xfrm>
              <a:off x="4867756" y="1506613"/>
              <a:ext cx="6093994" cy="1077218"/>
            </a:xfrm>
            <a:prstGeom prst="rect">
              <a:avLst/>
            </a:prstGeom>
            <a:noFill/>
          </p:spPr>
          <p:txBody>
            <a:bodyPr wrap="square">
              <a:spAutoFit/>
            </a:bodyPr>
            <a:lstStyle/>
            <a:p>
              <a:pPr>
                <a:buNone/>
              </a:pPr>
              <a:r>
                <a:rPr lang="da-DK" sz="1600" b="1" dirty="0">
                  <a:solidFill>
                    <a:srgbClr val="006600"/>
                  </a:solidFill>
                  <a:effectLst/>
                  <a:latin typeface="Century Gothic" panose="020B0502020202020204" pitchFamily="34" charset="0"/>
                  <a:ea typeface="Times New Roman" panose="02020603050405020304" pitchFamily="18" charset="0"/>
                  <a:cs typeface="Aptos" panose="020B0004020202020204" pitchFamily="34" charset="0"/>
                </a:rPr>
                <a:t>'Human </a:t>
              </a:r>
              <a:r>
                <a:rPr lang="da-DK" sz="1600" b="1" dirty="0" err="1">
                  <a:solidFill>
                    <a:srgbClr val="006600"/>
                  </a:solidFill>
                  <a:effectLst/>
                  <a:latin typeface="Century Gothic" panose="020B0502020202020204" pitchFamily="34" charset="0"/>
                  <a:ea typeface="Times New Roman" panose="02020603050405020304" pitchFamily="18" charset="0"/>
                  <a:cs typeface="Aptos" panose="020B0004020202020204" pitchFamily="34" charset="0"/>
                </a:rPr>
                <a:t>beings</a:t>
              </a:r>
              <a:r>
                <a:rPr lang="da-DK" sz="1600" b="1" dirty="0">
                  <a:solidFill>
                    <a:srgbClr val="006600"/>
                  </a:solidFill>
                  <a:effectLst/>
                  <a:latin typeface="Century Gothic" panose="020B0502020202020204" pitchFamily="34" charset="0"/>
                  <a:ea typeface="Times New Roman" panose="02020603050405020304" pitchFamily="18" charset="0"/>
                  <a:cs typeface="Aptos" panose="020B0004020202020204" pitchFamily="34" charset="0"/>
                </a:rPr>
                <a:t>'/ det værende menneske</a:t>
              </a:r>
            </a:p>
            <a:p>
              <a:pPr>
                <a:buNone/>
              </a:pPr>
              <a:r>
                <a:rPr lang="da-DK" sz="1200" dirty="0">
                  <a:effectLst/>
                  <a:latin typeface="Century Gothic" panose="020B0502020202020204" pitchFamily="34" charset="0"/>
                  <a:ea typeface="Times New Roman" panose="02020603050405020304" pitchFamily="18" charset="0"/>
                  <a:cs typeface="Aptos" panose="020B0004020202020204" pitchFamily="34" charset="0"/>
                </a:rPr>
                <a:t>Med et planetært mindset </a:t>
              </a:r>
              <a:r>
                <a:rPr lang="da-DK" sz="1200" dirty="0" err="1">
                  <a:effectLst/>
                  <a:latin typeface="Century Gothic" panose="020B0502020202020204" pitchFamily="34" charset="0"/>
                  <a:ea typeface="Times New Roman" panose="02020603050405020304" pitchFamily="18" charset="0"/>
                  <a:cs typeface="Aptos" panose="020B0004020202020204" pitchFamily="34" charset="0"/>
                </a:rPr>
                <a:t>anderkender</a:t>
              </a:r>
              <a:r>
                <a:rPr lang="da-DK" sz="1200" dirty="0">
                  <a:effectLst/>
                  <a:latin typeface="Century Gothic" panose="020B0502020202020204" pitchFamily="34" charset="0"/>
                  <a:ea typeface="Times New Roman" panose="02020603050405020304" pitchFamily="18" charset="0"/>
                  <a:cs typeface="Aptos" panose="020B0004020202020204" pitchFamily="34" charset="0"/>
                </a:rPr>
                <a:t> vi men- </a:t>
              </a:r>
              <a:r>
                <a:rPr lang="da-DK" sz="1200" dirty="0" err="1">
                  <a:effectLst/>
                  <a:latin typeface="Century Gothic" panose="020B0502020202020204" pitchFamily="34" charset="0"/>
                  <a:ea typeface="Times New Roman" panose="02020603050405020304" pitchFamily="18" charset="0"/>
                  <a:cs typeface="Aptos" panose="020B0004020202020204" pitchFamily="34" charset="0"/>
                </a:rPr>
                <a:t>neskelig</a:t>
              </a:r>
              <a:r>
                <a:rPr lang="da-DK" sz="1200" dirty="0">
                  <a:effectLst/>
                  <a:latin typeface="Century Gothic" panose="020B0502020202020204" pitchFamily="34" charset="0"/>
                  <a:ea typeface="Times New Roman" panose="02020603050405020304" pitchFamily="18" charset="0"/>
                  <a:cs typeface="Aptos" panose="020B0004020202020204" pitchFamily="34" charset="0"/>
                </a:rPr>
                <a:t> eksistens som en iboende værdi. Det rejser spørgsmål som: Hvordan skifter vi fokus fra produktivitet og handling til at værdsætte menneskelig væren som et mål i sig selv?</a:t>
              </a:r>
            </a:p>
          </p:txBody>
        </p:sp>
      </p:grpSp>
      <p:grpSp>
        <p:nvGrpSpPr>
          <p:cNvPr id="5" name="Gruppe 4">
            <a:extLst>
              <a:ext uri="{FF2B5EF4-FFF2-40B4-BE49-F238E27FC236}">
                <a16:creationId xmlns:a16="http://schemas.microsoft.com/office/drawing/2014/main" id="{2A9D6D2F-A2E8-ED47-6E0B-A0F5DC5874D6}"/>
              </a:ext>
            </a:extLst>
          </p:cNvPr>
          <p:cNvGrpSpPr/>
          <p:nvPr/>
        </p:nvGrpSpPr>
        <p:grpSpPr>
          <a:xfrm>
            <a:off x="556081" y="3449285"/>
            <a:ext cx="10935912" cy="1588508"/>
            <a:chOff x="628044" y="3105065"/>
            <a:chExt cx="10935912" cy="1588508"/>
          </a:xfrm>
        </p:grpSpPr>
        <p:grpSp>
          <p:nvGrpSpPr>
            <p:cNvPr id="66" name="Gruppe 65">
              <a:extLst>
                <a:ext uri="{FF2B5EF4-FFF2-40B4-BE49-F238E27FC236}">
                  <a16:creationId xmlns:a16="http://schemas.microsoft.com/office/drawing/2014/main" id="{A71BA047-5ED7-F4D5-A7DA-97AE98F44146}"/>
                </a:ext>
              </a:extLst>
            </p:cNvPr>
            <p:cNvGrpSpPr/>
            <p:nvPr/>
          </p:nvGrpSpPr>
          <p:grpSpPr>
            <a:xfrm>
              <a:off x="628044" y="3105065"/>
              <a:ext cx="10935912" cy="1588508"/>
              <a:chOff x="703093" y="2237687"/>
              <a:chExt cx="10935912" cy="577925"/>
            </a:xfrm>
          </p:grpSpPr>
          <p:sp>
            <p:nvSpPr>
              <p:cNvPr id="68" name="Kombinationstegning: figur 67">
                <a:extLst>
                  <a:ext uri="{FF2B5EF4-FFF2-40B4-BE49-F238E27FC236}">
                    <a16:creationId xmlns:a16="http://schemas.microsoft.com/office/drawing/2014/main" id="{2F935DAF-2B7B-4C74-930A-4E3084531426}"/>
                  </a:ext>
                </a:extLst>
              </p:cNvPr>
              <p:cNvSpPr/>
              <p:nvPr/>
            </p:nvSpPr>
            <p:spPr>
              <a:xfrm>
                <a:off x="4576539" y="2237687"/>
                <a:ext cx="7062466" cy="577925"/>
              </a:xfrm>
              <a:custGeom>
                <a:avLst/>
                <a:gdLst>
                  <a:gd name="connsiteX0" fmla="*/ 0 w 7062466"/>
                  <a:gd name="connsiteY0" fmla="*/ 0 h 555913"/>
                  <a:gd name="connsiteX1" fmla="*/ 6784510 w 7062466"/>
                  <a:gd name="connsiteY1" fmla="*/ 0 h 555913"/>
                  <a:gd name="connsiteX2" fmla="*/ 7062466 w 7062466"/>
                  <a:gd name="connsiteY2" fmla="*/ 277957 h 555913"/>
                  <a:gd name="connsiteX3" fmla="*/ 6784510 w 7062466"/>
                  <a:gd name="connsiteY3" fmla="*/ 555913 h 555913"/>
                  <a:gd name="connsiteX4" fmla="*/ 0 w 7062466"/>
                  <a:gd name="connsiteY4" fmla="*/ 555913 h 555913"/>
                  <a:gd name="connsiteX5" fmla="*/ 277957 w 7062466"/>
                  <a:gd name="connsiteY5" fmla="*/ 277957 h 555913"/>
                  <a:gd name="connsiteX6" fmla="*/ 0 w 7062466"/>
                  <a:gd name="connsiteY6" fmla="*/ 0 h 55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2466" h="555913">
                    <a:moveTo>
                      <a:pt x="0" y="0"/>
                    </a:moveTo>
                    <a:lnTo>
                      <a:pt x="6784510" y="0"/>
                    </a:lnTo>
                    <a:lnTo>
                      <a:pt x="7062466" y="277957"/>
                    </a:lnTo>
                    <a:lnTo>
                      <a:pt x="6784510" y="555913"/>
                    </a:lnTo>
                    <a:lnTo>
                      <a:pt x="0" y="555913"/>
                    </a:lnTo>
                    <a:lnTo>
                      <a:pt x="277957" y="277957"/>
                    </a:lnTo>
                    <a:lnTo>
                      <a:pt x="0" y="0"/>
                    </a:lnTo>
                    <a:close/>
                  </a:path>
                </a:pathLst>
              </a:custGeom>
              <a:solidFill>
                <a:srgbClr val="CCFFCC">
                  <a:alpha val="90000"/>
                </a:srgbClr>
              </a:solidFill>
              <a:ln>
                <a:solidFill>
                  <a:srgbClr val="006600"/>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26217" tIns="24130" rIns="277956" bIns="24130" numCol="1" spcCol="1270" anchor="ctr" anchorCtr="0">
                <a:noAutofit/>
              </a:bodyPr>
              <a:lstStyle/>
              <a:p>
                <a:pPr marL="0" lvl="0" indent="0" algn="ctr" defTabSz="1689100">
                  <a:lnSpc>
                    <a:spcPct val="90000"/>
                  </a:lnSpc>
                  <a:spcBef>
                    <a:spcPct val="0"/>
                  </a:spcBef>
                  <a:spcAft>
                    <a:spcPct val="35000"/>
                  </a:spcAft>
                  <a:buNone/>
                </a:pPr>
                <a:endParaRPr lang="da-DK" sz="3800" kern="1200" dirty="0"/>
              </a:p>
            </p:txBody>
          </p:sp>
          <p:sp>
            <p:nvSpPr>
              <p:cNvPr id="67" name="Kombinationstegning: figur 66">
                <a:extLst>
                  <a:ext uri="{FF2B5EF4-FFF2-40B4-BE49-F238E27FC236}">
                    <a16:creationId xmlns:a16="http://schemas.microsoft.com/office/drawing/2014/main" id="{EC9CAF64-44D2-31AA-31F9-F92E7911BA2C}"/>
                  </a:ext>
                </a:extLst>
              </p:cNvPr>
              <p:cNvSpPr/>
              <p:nvPr/>
            </p:nvSpPr>
            <p:spPr>
              <a:xfrm>
                <a:off x="703093" y="2237687"/>
                <a:ext cx="4052469" cy="577925"/>
              </a:xfrm>
              <a:custGeom>
                <a:avLst/>
                <a:gdLst>
                  <a:gd name="connsiteX0" fmla="*/ 0 w 4052469"/>
                  <a:gd name="connsiteY0" fmla="*/ 0 h 577925"/>
                  <a:gd name="connsiteX1" fmla="*/ 3763507 w 4052469"/>
                  <a:gd name="connsiteY1" fmla="*/ 0 h 577925"/>
                  <a:gd name="connsiteX2" fmla="*/ 4052469 w 4052469"/>
                  <a:gd name="connsiteY2" fmla="*/ 288963 h 577925"/>
                  <a:gd name="connsiteX3" fmla="*/ 3763507 w 4052469"/>
                  <a:gd name="connsiteY3" fmla="*/ 577925 h 577925"/>
                  <a:gd name="connsiteX4" fmla="*/ 0 w 4052469"/>
                  <a:gd name="connsiteY4" fmla="*/ 577925 h 577925"/>
                  <a:gd name="connsiteX5" fmla="*/ 288963 w 4052469"/>
                  <a:gd name="connsiteY5" fmla="*/ 288963 h 577925"/>
                  <a:gd name="connsiteX6" fmla="*/ 0 w 4052469"/>
                  <a:gd name="connsiteY6" fmla="*/ 0 h 57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52469" h="577925">
                    <a:moveTo>
                      <a:pt x="0" y="0"/>
                    </a:moveTo>
                    <a:lnTo>
                      <a:pt x="3763507" y="0"/>
                    </a:lnTo>
                    <a:lnTo>
                      <a:pt x="4052469" y="288963"/>
                    </a:lnTo>
                    <a:lnTo>
                      <a:pt x="3763507" y="577925"/>
                    </a:lnTo>
                    <a:lnTo>
                      <a:pt x="0" y="577925"/>
                    </a:lnTo>
                    <a:lnTo>
                      <a:pt x="288963" y="288963"/>
                    </a:lnTo>
                    <a:lnTo>
                      <a:pt x="0" y="0"/>
                    </a:lnTo>
                    <a:close/>
                  </a:path>
                </a:pathLst>
              </a:custGeom>
              <a:solidFill>
                <a:srgbClr val="FFFFFF"/>
              </a:solidFill>
              <a:ln>
                <a:solidFill>
                  <a:srgbClr val="0066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9283" tIns="10160" rIns="288962" bIns="10160" numCol="1" spcCol="1270" anchor="ctr" anchorCtr="0">
                <a:noAutofit/>
              </a:bodyPr>
              <a:lstStyle/>
              <a:p>
                <a:pPr marL="0" lvl="0" indent="0" defTabSz="711200">
                  <a:lnSpc>
                    <a:spcPct val="90000"/>
                  </a:lnSpc>
                  <a:spcBef>
                    <a:spcPct val="0"/>
                  </a:spcBef>
                  <a:spcAft>
                    <a:spcPct val="35000"/>
                  </a:spcAft>
                  <a:buNone/>
                </a:pPr>
                <a:r>
                  <a:rPr lang="da-DK" sz="1600" b="1" dirty="0">
                    <a:solidFill>
                      <a:srgbClr val="006600"/>
                    </a:solidFill>
                    <a:effectLst/>
                    <a:latin typeface="Century Gothic" panose="020B0502020202020204" pitchFamily="34" charset="0"/>
                    <a:ea typeface="Times New Roman" panose="02020603050405020304" pitchFamily="18" charset="0"/>
                    <a:cs typeface="Aptos" panose="020B0004020202020204" pitchFamily="34" charset="0"/>
                  </a:rPr>
                  <a:t>Form følger funktion eller form til forbrug</a:t>
                </a:r>
              </a:p>
              <a:p>
                <a:pPr marL="0" lvl="0" indent="0" defTabSz="711200">
                  <a:lnSpc>
                    <a:spcPct val="90000"/>
                  </a:lnSpc>
                  <a:spcBef>
                    <a:spcPct val="0"/>
                  </a:spcBef>
                  <a:spcAft>
                    <a:spcPct val="35000"/>
                  </a:spcAft>
                  <a:buNone/>
                </a:pPr>
                <a:r>
                  <a:rPr lang="da-DK" sz="1200" dirty="0">
                    <a:solidFill>
                      <a:schemeClr val="tx1"/>
                    </a:solidFill>
                    <a:effectLst/>
                    <a:latin typeface="Century Gothic" panose="020B0502020202020204" pitchFamily="34" charset="0"/>
                    <a:ea typeface="Times New Roman" panose="02020603050405020304" pitchFamily="18" charset="0"/>
                    <a:cs typeface="Aptos" panose="020B0004020202020204" pitchFamily="34" charset="0"/>
                  </a:rPr>
                  <a:t>I det industrielle paradigme designer vi med fokus på en effektiv og rationel produktion, hvor formgivning er orienteret mod at fremme forbrug.</a:t>
                </a:r>
              </a:p>
              <a:p>
                <a:pPr marL="0" lvl="0" indent="0" algn="ctr" defTabSz="711200">
                  <a:lnSpc>
                    <a:spcPct val="90000"/>
                  </a:lnSpc>
                  <a:spcBef>
                    <a:spcPct val="0"/>
                  </a:spcBef>
                  <a:spcAft>
                    <a:spcPct val="35000"/>
                  </a:spcAft>
                  <a:buNone/>
                </a:pPr>
                <a:endParaRPr lang="da-DK" sz="900" b="1" kern="1200" dirty="0">
                  <a:solidFill>
                    <a:srgbClr val="006600"/>
                  </a:solidFill>
                  <a:latin typeface="Century Gothic" panose="020B0502020202020204" pitchFamily="34" charset="0"/>
                </a:endParaRPr>
              </a:p>
            </p:txBody>
          </p:sp>
        </p:grpSp>
        <p:sp>
          <p:nvSpPr>
            <p:cNvPr id="63" name="Tekstfelt 62">
              <a:extLst>
                <a:ext uri="{FF2B5EF4-FFF2-40B4-BE49-F238E27FC236}">
                  <a16:creationId xmlns:a16="http://schemas.microsoft.com/office/drawing/2014/main" id="{CE29133B-CC0A-8C1D-C50B-9CCDF9FE1BB9}"/>
                </a:ext>
              </a:extLst>
            </p:cNvPr>
            <p:cNvSpPr txBox="1"/>
            <p:nvPr/>
          </p:nvSpPr>
          <p:spPr>
            <a:xfrm>
              <a:off x="4867757" y="3304743"/>
              <a:ext cx="6093994"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600" b="1" i="0" u="none" strike="noStrike" kern="1200" cap="none" spc="0" normalizeH="0" baseline="0" noProof="0" dirty="0">
                  <a:ln>
                    <a:noFill/>
                  </a:ln>
                  <a:solidFill>
                    <a:srgbClr val="006600"/>
                  </a:solidFill>
                  <a:effectLst/>
                  <a:uLnTx/>
                  <a:uFillTx/>
                  <a:latin typeface="Century Gothic" panose="020B0502020202020204" pitchFamily="34" charset="0"/>
                  <a:ea typeface="Times New Roman" panose="02020603050405020304" pitchFamily="18" charset="0"/>
                  <a:cs typeface="Aptos" panose="020B0004020202020204" pitchFamily="34" charset="0"/>
                </a:rPr>
                <a:t>Form følger bevidsthed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i="0" u="none" strike="noStrike" kern="1200" cap="none" spc="0" normalizeH="0" baseline="0" noProof="0" dirty="0">
                  <a:ln>
                    <a:noFill/>
                  </a:ln>
                  <a:effectLst/>
                  <a:uLnTx/>
                  <a:uFillTx/>
                  <a:latin typeface="Century Gothic" panose="020B0502020202020204" pitchFamily="34" charset="0"/>
                  <a:ea typeface="Times New Roman" panose="02020603050405020304" pitchFamily="18" charset="0"/>
                  <a:cs typeface="Aptos" panose="020B0004020202020204" pitchFamily="34" charset="0"/>
                </a:rPr>
                <a:t>Med et planetært mindset skaber vi ud fra en forståelse af, at vores bevidstheds- niveau påvirker vores skaben. Hvordan kan vi designe med henblik på en helhedsorienteret produktion, der er i balance med de naturgivne omgivelser?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600" b="1" i="0" u="none" strike="noStrike" kern="1200" cap="none" spc="0" normalizeH="0" baseline="0" noProof="0" dirty="0">
                <a:ln>
                  <a:noFill/>
                </a:ln>
                <a:solidFill>
                  <a:srgbClr val="006600"/>
                </a:solidFill>
                <a:effectLst/>
                <a:uLnTx/>
                <a:uFillTx/>
                <a:latin typeface="Century Gothic" panose="020B0502020202020204" pitchFamily="34" charset="0"/>
                <a:ea typeface="Times New Roman" panose="02020603050405020304" pitchFamily="18" charset="0"/>
                <a:cs typeface="Aptos" panose="020B0004020202020204" pitchFamily="34" charset="0"/>
              </a:endParaRPr>
            </a:p>
          </p:txBody>
        </p:sp>
      </p:grpSp>
      <p:grpSp>
        <p:nvGrpSpPr>
          <p:cNvPr id="4" name="Gruppe 3">
            <a:extLst>
              <a:ext uri="{FF2B5EF4-FFF2-40B4-BE49-F238E27FC236}">
                <a16:creationId xmlns:a16="http://schemas.microsoft.com/office/drawing/2014/main" id="{C9328A65-BEFC-9839-C07D-5DAF6905EBA3}"/>
              </a:ext>
            </a:extLst>
          </p:cNvPr>
          <p:cNvGrpSpPr/>
          <p:nvPr/>
        </p:nvGrpSpPr>
        <p:grpSpPr>
          <a:xfrm>
            <a:off x="556081" y="5078365"/>
            <a:ext cx="10935912" cy="1588512"/>
            <a:chOff x="628044" y="5078365"/>
            <a:chExt cx="10935912" cy="1588512"/>
          </a:xfrm>
        </p:grpSpPr>
        <p:grpSp>
          <p:nvGrpSpPr>
            <p:cNvPr id="57" name="Gruppe 56">
              <a:extLst>
                <a:ext uri="{FF2B5EF4-FFF2-40B4-BE49-F238E27FC236}">
                  <a16:creationId xmlns:a16="http://schemas.microsoft.com/office/drawing/2014/main" id="{84DF6F8F-06FB-31B4-FE5C-33B76AA926E1}"/>
                </a:ext>
              </a:extLst>
            </p:cNvPr>
            <p:cNvGrpSpPr/>
            <p:nvPr/>
          </p:nvGrpSpPr>
          <p:grpSpPr>
            <a:xfrm>
              <a:off x="628044" y="5078365"/>
              <a:ext cx="10935912" cy="1588512"/>
              <a:chOff x="703093" y="2281053"/>
              <a:chExt cx="10935912" cy="577926"/>
            </a:xfrm>
          </p:grpSpPr>
          <p:sp>
            <p:nvSpPr>
              <p:cNvPr id="58" name="Kombinationstegning: figur 57">
                <a:extLst>
                  <a:ext uri="{FF2B5EF4-FFF2-40B4-BE49-F238E27FC236}">
                    <a16:creationId xmlns:a16="http://schemas.microsoft.com/office/drawing/2014/main" id="{73190D2A-16F3-2DE9-FE2F-57E7358891F4}"/>
                  </a:ext>
                </a:extLst>
              </p:cNvPr>
              <p:cNvSpPr/>
              <p:nvPr/>
            </p:nvSpPr>
            <p:spPr>
              <a:xfrm>
                <a:off x="703093" y="2281053"/>
                <a:ext cx="4052469" cy="577925"/>
              </a:xfrm>
              <a:custGeom>
                <a:avLst/>
                <a:gdLst>
                  <a:gd name="connsiteX0" fmla="*/ 0 w 4052469"/>
                  <a:gd name="connsiteY0" fmla="*/ 0 h 577925"/>
                  <a:gd name="connsiteX1" fmla="*/ 3763507 w 4052469"/>
                  <a:gd name="connsiteY1" fmla="*/ 0 h 577925"/>
                  <a:gd name="connsiteX2" fmla="*/ 4052469 w 4052469"/>
                  <a:gd name="connsiteY2" fmla="*/ 288963 h 577925"/>
                  <a:gd name="connsiteX3" fmla="*/ 3763507 w 4052469"/>
                  <a:gd name="connsiteY3" fmla="*/ 577925 h 577925"/>
                  <a:gd name="connsiteX4" fmla="*/ 0 w 4052469"/>
                  <a:gd name="connsiteY4" fmla="*/ 577925 h 577925"/>
                  <a:gd name="connsiteX5" fmla="*/ 288963 w 4052469"/>
                  <a:gd name="connsiteY5" fmla="*/ 288963 h 577925"/>
                  <a:gd name="connsiteX6" fmla="*/ 0 w 4052469"/>
                  <a:gd name="connsiteY6" fmla="*/ 0 h 57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52469" h="577925">
                    <a:moveTo>
                      <a:pt x="0" y="0"/>
                    </a:moveTo>
                    <a:lnTo>
                      <a:pt x="3763507" y="0"/>
                    </a:lnTo>
                    <a:lnTo>
                      <a:pt x="4052469" y="288963"/>
                    </a:lnTo>
                    <a:lnTo>
                      <a:pt x="3763507" y="577925"/>
                    </a:lnTo>
                    <a:lnTo>
                      <a:pt x="0" y="577925"/>
                    </a:lnTo>
                    <a:lnTo>
                      <a:pt x="288963" y="288963"/>
                    </a:lnTo>
                    <a:lnTo>
                      <a:pt x="0" y="0"/>
                    </a:lnTo>
                    <a:close/>
                  </a:path>
                </a:pathLst>
              </a:custGeom>
              <a:solidFill>
                <a:srgbClr val="FFFFFF"/>
              </a:solidFill>
              <a:ln>
                <a:solidFill>
                  <a:srgbClr val="0066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9283" tIns="10160" rIns="288962" bIns="10160" numCol="1" spcCol="1270" anchor="ctr" anchorCtr="0">
                <a:noAutofit/>
              </a:bodyPr>
              <a:lstStyle/>
              <a:p>
                <a:pPr marL="0" lvl="0" indent="0" defTabSz="711200">
                  <a:lnSpc>
                    <a:spcPct val="90000"/>
                  </a:lnSpc>
                  <a:spcBef>
                    <a:spcPct val="0"/>
                  </a:spcBef>
                  <a:spcAft>
                    <a:spcPct val="35000"/>
                  </a:spcAft>
                  <a:buNone/>
                </a:pPr>
                <a:r>
                  <a:rPr lang="da-DK" sz="1600" b="1" dirty="0">
                    <a:solidFill>
                      <a:srgbClr val="006600"/>
                    </a:solidFill>
                    <a:effectLst/>
                    <a:latin typeface="Century Gothic" panose="020B0502020202020204" pitchFamily="34" charset="0"/>
                    <a:ea typeface="Times New Roman" panose="02020603050405020304" pitchFamily="18" charset="0"/>
                    <a:cs typeface="Aptos" panose="020B0004020202020204" pitchFamily="34" charset="0"/>
                  </a:rPr>
                  <a:t>Design til og for mennesker</a:t>
                </a:r>
              </a:p>
              <a:p>
                <a:pPr marL="0" lvl="0" indent="0" defTabSz="711200">
                  <a:lnSpc>
                    <a:spcPct val="90000"/>
                  </a:lnSpc>
                  <a:spcBef>
                    <a:spcPct val="0"/>
                  </a:spcBef>
                  <a:spcAft>
                    <a:spcPct val="35000"/>
                  </a:spcAft>
                  <a:buNone/>
                </a:pPr>
                <a:r>
                  <a:rPr lang="da-DK" sz="1200" dirty="0">
                    <a:solidFill>
                      <a:schemeClr val="tx1"/>
                    </a:solidFill>
                    <a:effectLst/>
                    <a:latin typeface="Century Gothic" panose="020B0502020202020204" pitchFamily="34" charset="0"/>
                    <a:ea typeface="Times New Roman" panose="02020603050405020304" pitchFamily="18" charset="0"/>
                    <a:cs typeface="Aptos" panose="020B0004020202020204" pitchFamily="34" charset="0"/>
                  </a:rPr>
                  <a:t>I det industrielle paradigme er vores design- skaben - fra produkter over services til systemer, organisationer og politikker - skabt af mennesker og til og for mennesker.</a:t>
                </a:r>
              </a:p>
              <a:p>
                <a:pPr marL="0" lvl="0" indent="0" algn="ctr" defTabSz="711200">
                  <a:lnSpc>
                    <a:spcPct val="90000"/>
                  </a:lnSpc>
                  <a:spcBef>
                    <a:spcPct val="0"/>
                  </a:spcBef>
                  <a:spcAft>
                    <a:spcPct val="35000"/>
                  </a:spcAft>
                  <a:buNone/>
                </a:pPr>
                <a:endParaRPr lang="da-DK" sz="900" b="1" kern="1200" dirty="0">
                  <a:solidFill>
                    <a:srgbClr val="006600"/>
                  </a:solidFill>
                  <a:latin typeface="Century Gothic" panose="020B0502020202020204" pitchFamily="34" charset="0"/>
                </a:endParaRPr>
              </a:p>
            </p:txBody>
          </p:sp>
          <p:sp>
            <p:nvSpPr>
              <p:cNvPr id="59" name="Kombinationstegning: figur 58">
                <a:extLst>
                  <a:ext uri="{FF2B5EF4-FFF2-40B4-BE49-F238E27FC236}">
                    <a16:creationId xmlns:a16="http://schemas.microsoft.com/office/drawing/2014/main" id="{1D9A34F3-01D1-D86A-F9F9-C026FF490425}"/>
                  </a:ext>
                </a:extLst>
              </p:cNvPr>
              <p:cNvSpPr/>
              <p:nvPr/>
            </p:nvSpPr>
            <p:spPr>
              <a:xfrm>
                <a:off x="4576539" y="2281054"/>
                <a:ext cx="7062466" cy="577925"/>
              </a:xfrm>
              <a:custGeom>
                <a:avLst/>
                <a:gdLst>
                  <a:gd name="connsiteX0" fmla="*/ 0 w 7062466"/>
                  <a:gd name="connsiteY0" fmla="*/ 0 h 555913"/>
                  <a:gd name="connsiteX1" fmla="*/ 6784510 w 7062466"/>
                  <a:gd name="connsiteY1" fmla="*/ 0 h 555913"/>
                  <a:gd name="connsiteX2" fmla="*/ 7062466 w 7062466"/>
                  <a:gd name="connsiteY2" fmla="*/ 277957 h 555913"/>
                  <a:gd name="connsiteX3" fmla="*/ 6784510 w 7062466"/>
                  <a:gd name="connsiteY3" fmla="*/ 555913 h 555913"/>
                  <a:gd name="connsiteX4" fmla="*/ 0 w 7062466"/>
                  <a:gd name="connsiteY4" fmla="*/ 555913 h 555913"/>
                  <a:gd name="connsiteX5" fmla="*/ 277957 w 7062466"/>
                  <a:gd name="connsiteY5" fmla="*/ 277957 h 555913"/>
                  <a:gd name="connsiteX6" fmla="*/ 0 w 7062466"/>
                  <a:gd name="connsiteY6" fmla="*/ 0 h 55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2466" h="555913">
                    <a:moveTo>
                      <a:pt x="0" y="0"/>
                    </a:moveTo>
                    <a:lnTo>
                      <a:pt x="6784510" y="0"/>
                    </a:lnTo>
                    <a:lnTo>
                      <a:pt x="7062466" y="277957"/>
                    </a:lnTo>
                    <a:lnTo>
                      <a:pt x="6784510" y="555913"/>
                    </a:lnTo>
                    <a:lnTo>
                      <a:pt x="0" y="555913"/>
                    </a:lnTo>
                    <a:lnTo>
                      <a:pt x="277957" y="277957"/>
                    </a:lnTo>
                    <a:lnTo>
                      <a:pt x="0" y="0"/>
                    </a:lnTo>
                    <a:close/>
                  </a:path>
                </a:pathLst>
              </a:custGeom>
              <a:solidFill>
                <a:srgbClr val="CCFFCC">
                  <a:alpha val="90000"/>
                </a:srgbClr>
              </a:solidFill>
              <a:ln>
                <a:solidFill>
                  <a:srgbClr val="006600"/>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26217" tIns="24130" rIns="277956" bIns="24130" numCol="1" spcCol="1270" anchor="ctr" anchorCtr="0">
                <a:noAutofit/>
              </a:bodyPr>
              <a:lstStyle/>
              <a:p>
                <a:pPr marL="0" lvl="0" indent="0" algn="ctr" defTabSz="1689100">
                  <a:lnSpc>
                    <a:spcPct val="90000"/>
                  </a:lnSpc>
                  <a:spcBef>
                    <a:spcPct val="0"/>
                  </a:spcBef>
                  <a:spcAft>
                    <a:spcPct val="35000"/>
                  </a:spcAft>
                  <a:buNone/>
                </a:pPr>
                <a:endParaRPr lang="da-DK" sz="3800" kern="1200" dirty="0"/>
              </a:p>
            </p:txBody>
          </p:sp>
        </p:grpSp>
        <p:sp>
          <p:nvSpPr>
            <p:cNvPr id="72" name="Tekstfelt 71">
              <a:extLst>
                <a:ext uri="{FF2B5EF4-FFF2-40B4-BE49-F238E27FC236}">
                  <a16:creationId xmlns:a16="http://schemas.microsoft.com/office/drawing/2014/main" id="{E4C6FC11-7544-7B34-958B-2B36AA0766BB}"/>
                </a:ext>
              </a:extLst>
            </p:cNvPr>
            <p:cNvSpPr txBox="1"/>
            <p:nvPr/>
          </p:nvSpPr>
          <p:spPr>
            <a:xfrm>
              <a:off x="4867757" y="5318619"/>
              <a:ext cx="6093994" cy="110799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b="1" i="0" u="none" strike="noStrike" kern="1200" cap="none" spc="0" normalizeH="0" baseline="0" noProof="0" dirty="0">
                  <a:ln>
                    <a:noFill/>
                  </a:ln>
                  <a:solidFill>
                    <a:srgbClr val="006600"/>
                  </a:solidFill>
                  <a:effectLst/>
                  <a:uLnTx/>
                  <a:uFillTx/>
                  <a:latin typeface="Century Gothic" panose="020B0502020202020204" pitchFamily="34" charset="0"/>
                  <a:ea typeface="Times New Roman" panose="02020603050405020304" pitchFamily="18" charset="0"/>
                  <a:cs typeface="Aptos" panose="020B0004020202020204" pitchFamily="34" charset="0"/>
                </a:rPr>
                <a:t>Design for Planeten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i="0" u="none" strike="noStrike" kern="1200" cap="none" spc="0" normalizeH="0" baseline="0" noProof="0" dirty="0">
                  <a:ln>
                    <a:noFill/>
                  </a:ln>
                  <a:effectLst/>
                  <a:uLnTx/>
                  <a:uFillTx/>
                  <a:latin typeface="Century Gothic" panose="020B0502020202020204" pitchFamily="34" charset="0"/>
                  <a:ea typeface="Times New Roman" panose="02020603050405020304" pitchFamily="18" charset="0"/>
                  <a:cs typeface="Aptos" panose="020B0004020202020204" pitchFamily="34" charset="0"/>
                </a:rPr>
                <a:t>Med et planetært perspektiv prioriterer vi planetens velbefindende og de naturlige kredsløb, der understøtter livet. Hvordan kan vi udvikle løsninger, der tager hensyn til plane- tens helhed og integrerer de processer, der er essentielle for livets bæredygtighed?</a:t>
              </a:r>
            </a:p>
          </p:txBody>
        </p:sp>
      </p:grpSp>
      <p:grpSp>
        <p:nvGrpSpPr>
          <p:cNvPr id="9" name="Gruppe 8">
            <a:extLst>
              <a:ext uri="{FF2B5EF4-FFF2-40B4-BE49-F238E27FC236}">
                <a16:creationId xmlns:a16="http://schemas.microsoft.com/office/drawing/2014/main" id="{BC275879-D925-8A2E-B10C-2BC4B822CAF9}"/>
              </a:ext>
            </a:extLst>
          </p:cNvPr>
          <p:cNvGrpSpPr/>
          <p:nvPr/>
        </p:nvGrpSpPr>
        <p:grpSpPr>
          <a:xfrm>
            <a:off x="556081" y="191123"/>
            <a:ext cx="10935913" cy="1588508"/>
            <a:chOff x="556081" y="191123"/>
            <a:chExt cx="10935913" cy="1588508"/>
          </a:xfrm>
        </p:grpSpPr>
        <p:sp>
          <p:nvSpPr>
            <p:cNvPr id="2" name="Kombinationstegning: figur 1">
              <a:extLst>
                <a:ext uri="{FF2B5EF4-FFF2-40B4-BE49-F238E27FC236}">
                  <a16:creationId xmlns:a16="http://schemas.microsoft.com/office/drawing/2014/main" id="{D18CB130-E19E-9587-EBF0-E6C20371BDFC}"/>
                </a:ext>
              </a:extLst>
            </p:cNvPr>
            <p:cNvSpPr/>
            <p:nvPr/>
          </p:nvSpPr>
          <p:spPr>
            <a:xfrm>
              <a:off x="556081" y="191123"/>
              <a:ext cx="4052469" cy="1588508"/>
            </a:xfrm>
            <a:custGeom>
              <a:avLst/>
              <a:gdLst>
                <a:gd name="connsiteX0" fmla="*/ 0 w 4052469"/>
                <a:gd name="connsiteY0" fmla="*/ 0 h 577925"/>
                <a:gd name="connsiteX1" fmla="*/ 3763507 w 4052469"/>
                <a:gd name="connsiteY1" fmla="*/ 0 h 577925"/>
                <a:gd name="connsiteX2" fmla="*/ 4052469 w 4052469"/>
                <a:gd name="connsiteY2" fmla="*/ 288963 h 577925"/>
                <a:gd name="connsiteX3" fmla="*/ 3763507 w 4052469"/>
                <a:gd name="connsiteY3" fmla="*/ 577925 h 577925"/>
                <a:gd name="connsiteX4" fmla="*/ 0 w 4052469"/>
                <a:gd name="connsiteY4" fmla="*/ 577925 h 577925"/>
                <a:gd name="connsiteX5" fmla="*/ 288963 w 4052469"/>
                <a:gd name="connsiteY5" fmla="*/ 288963 h 577925"/>
                <a:gd name="connsiteX6" fmla="*/ 0 w 4052469"/>
                <a:gd name="connsiteY6" fmla="*/ 0 h 577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52469" h="577925">
                  <a:moveTo>
                    <a:pt x="0" y="0"/>
                  </a:moveTo>
                  <a:lnTo>
                    <a:pt x="3763507" y="0"/>
                  </a:lnTo>
                  <a:lnTo>
                    <a:pt x="4052469" y="288963"/>
                  </a:lnTo>
                  <a:lnTo>
                    <a:pt x="3763507" y="577925"/>
                  </a:lnTo>
                  <a:lnTo>
                    <a:pt x="0" y="577925"/>
                  </a:lnTo>
                  <a:lnTo>
                    <a:pt x="288963" y="288963"/>
                  </a:lnTo>
                  <a:lnTo>
                    <a:pt x="0" y="0"/>
                  </a:lnTo>
                  <a:close/>
                </a:path>
              </a:pathLst>
            </a:custGeom>
            <a:solidFill>
              <a:srgbClr val="FFFFFF"/>
            </a:solidFill>
            <a:ln>
              <a:solidFill>
                <a:srgbClr val="00660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09283" tIns="10160" rIns="288962" bIns="10160" numCol="1" spcCol="1270" anchor="ctr" anchorCtr="0">
              <a:noAutofit/>
            </a:bodyPr>
            <a:lstStyle/>
            <a:p>
              <a:pPr marL="0" lvl="0" indent="0" defTabSz="711200">
                <a:lnSpc>
                  <a:spcPct val="90000"/>
                </a:lnSpc>
                <a:spcBef>
                  <a:spcPct val="0"/>
                </a:spcBef>
                <a:spcAft>
                  <a:spcPct val="35000"/>
                </a:spcAft>
                <a:buNone/>
              </a:pPr>
              <a:r>
                <a:rPr lang="da-DK" sz="1600" b="1" dirty="0">
                  <a:solidFill>
                    <a:srgbClr val="006600"/>
                  </a:solidFill>
                  <a:effectLst/>
                  <a:latin typeface="Century Gothic" panose="020B0502020202020204" pitchFamily="34" charset="0"/>
                  <a:ea typeface="Times New Roman" panose="02020603050405020304" pitchFamily="18" charset="0"/>
                  <a:cs typeface="Aptos" panose="020B0004020202020204" pitchFamily="34" charset="0"/>
                </a:rPr>
                <a:t>Naturen er derude og er til for os</a:t>
              </a:r>
            </a:p>
            <a:p>
              <a:pPr marL="0" lvl="0" indent="0" defTabSz="711200">
                <a:lnSpc>
                  <a:spcPct val="90000"/>
                </a:lnSpc>
                <a:spcBef>
                  <a:spcPct val="0"/>
                </a:spcBef>
                <a:spcAft>
                  <a:spcPct val="35000"/>
                </a:spcAft>
                <a:buNone/>
              </a:pPr>
              <a:r>
                <a:rPr lang="da-DK" sz="1200" dirty="0">
                  <a:solidFill>
                    <a:schemeClr val="tx1"/>
                  </a:solidFill>
                  <a:effectLst/>
                  <a:latin typeface="Century Gothic" panose="020B0502020202020204" pitchFamily="34" charset="0"/>
                  <a:ea typeface="Times New Roman" panose="02020603050405020304" pitchFamily="18" charset="0"/>
                  <a:cs typeface="Aptos" panose="020B0004020202020204" pitchFamily="34" charset="0"/>
                </a:rPr>
                <a:t>I det industrielle paradigme har vi </a:t>
              </a:r>
              <a:r>
                <a:rPr lang="da-DK" sz="1200" dirty="0" err="1">
                  <a:solidFill>
                    <a:schemeClr val="tx1"/>
                  </a:solidFill>
                  <a:effectLst/>
                  <a:latin typeface="Century Gothic" panose="020B0502020202020204" pitchFamily="34" charset="0"/>
                  <a:ea typeface="Times New Roman" panose="02020603050405020304" pitchFamily="18" charset="0"/>
                  <a:cs typeface="Aptos" panose="020B0004020202020204" pitchFamily="34" charset="0"/>
                </a:rPr>
                <a:t>objektivi</a:t>
              </a:r>
              <a:r>
                <a:rPr lang="da-DK" sz="1200" dirty="0">
                  <a:solidFill>
                    <a:schemeClr val="tx1"/>
                  </a:solidFill>
                  <a:effectLst/>
                  <a:latin typeface="Century Gothic" panose="020B0502020202020204" pitchFamily="34" charset="0"/>
                  <a:ea typeface="Times New Roman" panose="02020603050405020304" pitchFamily="18" charset="0"/>
                  <a:cs typeface="Aptos" panose="020B0004020202020204" pitchFamily="34" charset="0"/>
                </a:rPr>
                <a:t>- </a:t>
              </a:r>
              <a:r>
                <a:rPr lang="da-DK" sz="1200" dirty="0" err="1">
                  <a:solidFill>
                    <a:schemeClr val="tx1"/>
                  </a:solidFill>
                  <a:effectLst/>
                  <a:latin typeface="Century Gothic" panose="020B0502020202020204" pitchFamily="34" charset="0"/>
                  <a:ea typeface="Times New Roman" panose="02020603050405020304" pitchFamily="18" charset="0"/>
                  <a:cs typeface="Aptos" panose="020B0004020202020204" pitchFamily="34" charset="0"/>
                </a:rPr>
                <a:t>seret</a:t>
              </a:r>
              <a:r>
                <a:rPr lang="da-DK" sz="1200" dirty="0">
                  <a:solidFill>
                    <a:schemeClr val="tx1"/>
                  </a:solidFill>
                  <a:effectLst/>
                  <a:latin typeface="Century Gothic" panose="020B0502020202020204" pitchFamily="34" charset="0"/>
                  <a:ea typeface="Times New Roman" panose="02020603050405020304" pitchFamily="18" charset="0"/>
                  <a:cs typeface="Aptos" panose="020B0004020202020204" pitchFamily="34" charset="0"/>
                </a:rPr>
                <a:t> naturen som en ressource, vi kan udnytte efter forgodtbefindende. Denne adskillelse skaber en opfattelse af naturen som en eks- tern ressource, der er adskilt fra os.</a:t>
              </a:r>
            </a:p>
            <a:p>
              <a:pPr marL="0" lvl="0" indent="0" algn="ctr" defTabSz="711200">
                <a:lnSpc>
                  <a:spcPct val="90000"/>
                </a:lnSpc>
                <a:spcBef>
                  <a:spcPct val="0"/>
                </a:spcBef>
                <a:spcAft>
                  <a:spcPct val="35000"/>
                </a:spcAft>
                <a:buNone/>
              </a:pPr>
              <a:endParaRPr lang="da-DK" sz="900" b="1" kern="1200" dirty="0">
                <a:solidFill>
                  <a:srgbClr val="006600"/>
                </a:solidFill>
                <a:latin typeface="Century Gothic" panose="020B0502020202020204" pitchFamily="34" charset="0"/>
              </a:endParaRPr>
            </a:p>
          </p:txBody>
        </p:sp>
        <p:sp>
          <p:nvSpPr>
            <p:cNvPr id="3" name="Kombinationstegning: figur 2">
              <a:extLst>
                <a:ext uri="{FF2B5EF4-FFF2-40B4-BE49-F238E27FC236}">
                  <a16:creationId xmlns:a16="http://schemas.microsoft.com/office/drawing/2014/main" id="{073CF9EE-5071-C0A7-B2AC-1D6C900801A5}"/>
                </a:ext>
              </a:extLst>
            </p:cNvPr>
            <p:cNvSpPr/>
            <p:nvPr/>
          </p:nvSpPr>
          <p:spPr>
            <a:xfrm>
              <a:off x="4429528" y="191123"/>
              <a:ext cx="7062466" cy="1588508"/>
            </a:xfrm>
            <a:custGeom>
              <a:avLst/>
              <a:gdLst>
                <a:gd name="connsiteX0" fmla="*/ 0 w 7062466"/>
                <a:gd name="connsiteY0" fmla="*/ 0 h 555913"/>
                <a:gd name="connsiteX1" fmla="*/ 6784510 w 7062466"/>
                <a:gd name="connsiteY1" fmla="*/ 0 h 555913"/>
                <a:gd name="connsiteX2" fmla="*/ 7062466 w 7062466"/>
                <a:gd name="connsiteY2" fmla="*/ 277957 h 555913"/>
                <a:gd name="connsiteX3" fmla="*/ 6784510 w 7062466"/>
                <a:gd name="connsiteY3" fmla="*/ 555913 h 555913"/>
                <a:gd name="connsiteX4" fmla="*/ 0 w 7062466"/>
                <a:gd name="connsiteY4" fmla="*/ 555913 h 555913"/>
                <a:gd name="connsiteX5" fmla="*/ 277957 w 7062466"/>
                <a:gd name="connsiteY5" fmla="*/ 277957 h 555913"/>
                <a:gd name="connsiteX6" fmla="*/ 0 w 7062466"/>
                <a:gd name="connsiteY6" fmla="*/ 0 h 55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62466" h="555913">
                  <a:moveTo>
                    <a:pt x="0" y="0"/>
                  </a:moveTo>
                  <a:lnTo>
                    <a:pt x="6784510" y="0"/>
                  </a:lnTo>
                  <a:lnTo>
                    <a:pt x="7062466" y="277957"/>
                  </a:lnTo>
                  <a:lnTo>
                    <a:pt x="6784510" y="555913"/>
                  </a:lnTo>
                  <a:lnTo>
                    <a:pt x="0" y="555913"/>
                  </a:lnTo>
                  <a:lnTo>
                    <a:pt x="277957" y="277957"/>
                  </a:lnTo>
                  <a:lnTo>
                    <a:pt x="0" y="0"/>
                  </a:lnTo>
                  <a:close/>
                </a:path>
              </a:pathLst>
            </a:custGeom>
            <a:solidFill>
              <a:srgbClr val="CCFFCC">
                <a:alpha val="90000"/>
              </a:srgbClr>
            </a:solidFill>
            <a:ln>
              <a:solidFill>
                <a:srgbClr val="006600"/>
              </a:solidFill>
            </a:ln>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326217" tIns="24130" rIns="277956" bIns="24130" numCol="1" spcCol="1270" anchor="ctr" anchorCtr="0">
              <a:noAutofit/>
            </a:bodyPr>
            <a:lstStyle/>
            <a:p>
              <a:pPr marL="0" lvl="0" indent="0" algn="ctr" defTabSz="1689100">
                <a:lnSpc>
                  <a:spcPct val="90000"/>
                </a:lnSpc>
                <a:spcBef>
                  <a:spcPct val="0"/>
                </a:spcBef>
                <a:spcAft>
                  <a:spcPct val="35000"/>
                </a:spcAft>
                <a:buNone/>
              </a:pPr>
              <a:endParaRPr lang="da-DK" sz="3800" kern="1200" dirty="0"/>
            </a:p>
          </p:txBody>
        </p:sp>
      </p:grpSp>
      <p:sp>
        <p:nvSpPr>
          <p:cNvPr id="11" name="Tekstfelt 10">
            <a:extLst>
              <a:ext uri="{FF2B5EF4-FFF2-40B4-BE49-F238E27FC236}">
                <a16:creationId xmlns:a16="http://schemas.microsoft.com/office/drawing/2014/main" id="{54449611-93A2-0AFC-3AAA-5EFC0A6FF125}"/>
              </a:ext>
            </a:extLst>
          </p:cNvPr>
          <p:cNvSpPr txBox="1"/>
          <p:nvPr/>
        </p:nvSpPr>
        <p:spPr>
          <a:xfrm>
            <a:off x="4795794" y="318058"/>
            <a:ext cx="6093994" cy="1261884"/>
          </a:xfrm>
          <a:prstGeom prst="rect">
            <a:avLst/>
          </a:prstGeom>
          <a:noFill/>
        </p:spPr>
        <p:txBody>
          <a:bodyPr wrap="square">
            <a:spAutoFit/>
          </a:bodyPr>
          <a:lstStyle/>
          <a:p>
            <a:pPr>
              <a:buNone/>
            </a:pPr>
            <a:r>
              <a:rPr lang="da-DK" sz="1600" b="1" dirty="0">
                <a:solidFill>
                  <a:srgbClr val="006600"/>
                </a:solidFill>
                <a:effectLst/>
                <a:latin typeface="Century Gothic" panose="020B0502020202020204" pitchFamily="34" charset="0"/>
                <a:ea typeface="Times New Roman" panose="02020603050405020304" pitchFamily="18" charset="0"/>
                <a:cs typeface="Aptos" panose="020B0004020202020204" pitchFamily="34" charset="0"/>
              </a:rPr>
              <a:t>Vi er selv natur </a:t>
            </a:r>
            <a:endParaRPr lang="da-DK" sz="1600" b="1" dirty="0">
              <a:solidFill>
                <a:srgbClr val="006600"/>
              </a:solidFill>
              <a:effectLst/>
              <a:latin typeface="Century Gothic" panose="020B0502020202020204" pitchFamily="34" charset="0"/>
              <a:ea typeface="Aptos" panose="020B0004020202020204" pitchFamily="34" charset="0"/>
              <a:cs typeface="Aptos" panose="020B0004020202020204" pitchFamily="34" charset="0"/>
            </a:endParaRPr>
          </a:p>
          <a:p>
            <a:pPr>
              <a:buNone/>
            </a:pPr>
            <a:r>
              <a:rPr lang="da-DK" sz="1200" dirty="0">
                <a:effectLst/>
                <a:latin typeface="Century Gothic" panose="020B0502020202020204" pitchFamily="34" charset="0"/>
                <a:ea typeface="Times New Roman" panose="02020603050405020304" pitchFamily="18" charset="0"/>
                <a:cs typeface="Aptos" panose="020B0004020202020204" pitchFamily="34" charset="0"/>
              </a:rPr>
              <a:t>Med et planetært perspektiv erkender vi, at vi er en del af naturen, og at alt, hvad vi gør eller ikke gør, påvirker helheden. Hvordan kan vi designe med en bevidsthed om, at vores handlinger er indlejret i og påvirker planetens naturlige processer? Hvordan sikrer vi, at vores løsninger harmonerer med de naturlige kredsløb og understøtter bæredygtig balance?</a:t>
            </a:r>
            <a:endParaRPr lang="da-DK" sz="1200" dirty="0">
              <a:latin typeface="Century Gothic" panose="020B0502020202020204" pitchFamily="34" charset="0"/>
            </a:endParaRPr>
          </a:p>
        </p:txBody>
      </p:sp>
      <p:pic>
        <p:nvPicPr>
          <p:cNvPr id="10" name="Billede 9">
            <a:extLst>
              <a:ext uri="{FF2B5EF4-FFF2-40B4-BE49-F238E27FC236}">
                <a16:creationId xmlns:a16="http://schemas.microsoft.com/office/drawing/2014/main" id="{B4EA9607-9609-6039-E803-CF154BD7301D}"/>
              </a:ext>
            </a:extLst>
          </p:cNvPr>
          <p:cNvPicPr>
            <a:picLocks noChangeAspect="1"/>
          </p:cNvPicPr>
          <p:nvPr/>
        </p:nvPicPr>
        <p:blipFill>
          <a:blip r:embed="rId2"/>
          <a:stretch>
            <a:fillRect/>
          </a:stretch>
        </p:blipFill>
        <p:spPr>
          <a:xfrm>
            <a:off x="9561955" y="0"/>
            <a:ext cx="2692538" cy="577880"/>
          </a:xfrm>
          <a:prstGeom prst="rect">
            <a:avLst/>
          </a:prstGeom>
        </p:spPr>
      </p:pic>
    </p:spTree>
    <p:extLst>
      <p:ext uri="{BB962C8B-B14F-4D97-AF65-F5344CB8AC3E}">
        <p14:creationId xmlns:p14="http://schemas.microsoft.com/office/powerpoint/2010/main" val="1014992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E4F7E9-79BF-E39A-6515-65E1D47AAC63}"/>
              </a:ext>
            </a:extLst>
          </p:cNvPr>
          <p:cNvSpPr>
            <a:spLocks noGrp="1"/>
          </p:cNvSpPr>
          <p:nvPr>
            <p:ph type="title"/>
          </p:nvPr>
        </p:nvSpPr>
        <p:spPr>
          <a:xfrm>
            <a:off x="700635" y="914399"/>
            <a:ext cx="5808449" cy="673769"/>
          </a:xfrm>
        </p:spPr>
        <p:txBody>
          <a:bodyPr>
            <a:normAutofit fontScale="90000"/>
          </a:bodyPr>
          <a:lstStyle/>
          <a:p>
            <a:r>
              <a:rPr lang="da-DK" b="1" dirty="0">
                <a:latin typeface="Century Gothic" panose="020B0502020202020204" pitchFamily="34" charset="0"/>
              </a:rPr>
              <a:t>Kilde:</a:t>
            </a:r>
            <a:br>
              <a:rPr lang="da-DK" b="1" dirty="0">
                <a:latin typeface="Century Gothic" panose="020B0502020202020204" pitchFamily="34" charset="0"/>
              </a:rPr>
            </a:br>
            <a:endParaRPr lang="da-DK" b="1" dirty="0">
              <a:latin typeface="Century Gothic" panose="020B0502020202020204" pitchFamily="34" charset="0"/>
            </a:endParaRPr>
          </a:p>
        </p:txBody>
      </p:sp>
      <p:pic>
        <p:nvPicPr>
          <p:cNvPr id="4" name="Billede 3" descr="Et billede, der indeholder tekst, cirkel, skærmbillede, menu&#10;&#10;Indhold genereret af kunstig intelligens kan være forkert.">
            <a:extLst>
              <a:ext uri="{FF2B5EF4-FFF2-40B4-BE49-F238E27FC236}">
                <a16:creationId xmlns:a16="http://schemas.microsoft.com/office/drawing/2014/main" id="{2924B9B8-7E27-FE23-6E51-4CD94C32E4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696576" y="1416719"/>
            <a:ext cx="5366084" cy="4024563"/>
          </a:xfrm>
          <a:prstGeom prst="rect">
            <a:avLst/>
          </a:prstGeom>
        </p:spPr>
      </p:pic>
      <p:sp>
        <p:nvSpPr>
          <p:cNvPr id="5" name="Tekstfelt 4">
            <a:extLst>
              <a:ext uri="{FF2B5EF4-FFF2-40B4-BE49-F238E27FC236}">
                <a16:creationId xmlns:a16="http://schemas.microsoft.com/office/drawing/2014/main" id="{5F5A9DF1-B2AA-6C1E-042E-66816920686C}"/>
              </a:ext>
            </a:extLst>
          </p:cNvPr>
          <p:cNvSpPr txBox="1"/>
          <p:nvPr/>
        </p:nvSpPr>
        <p:spPr>
          <a:xfrm>
            <a:off x="700635" y="1908829"/>
            <a:ext cx="5005137" cy="2585323"/>
          </a:xfrm>
          <a:prstGeom prst="rect">
            <a:avLst/>
          </a:prstGeom>
          <a:noFill/>
        </p:spPr>
        <p:txBody>
          <a:bodyPr wrap="square" rtlCol="0">
            <a:spAutoFit/>
          </a:bodyPr>
          <a:lstStyle/>
          <a:p>
            <a:r>
              <a:rPr lang="da-DK" sz="1800" b="1" dirty="0">
                <a:latin typeface="Century Gothic" panose="020B0502020202020204" pitchFamily="34" charset="0"/>
              </a:rPr>
              <a:t>Forfatter: Ida Engholm, Lotte Borg, Brian Frandsen, Christina Funder, Henriette Melchiorsen.</a:t>
            </a:r>
          </a:p>
          <a:p>
            <a:endParaRPr lang="da-DK" b="1" dirty="0">
              <a:latin typeface="Century Gothic" panose="020B0502020202020204" pitchFamily="34" charset="0"/>
            </a:endParaRPr>
          </a:p>
          <a:p>
            <a:r>
              <a:rPr lang="da-DK" b="1" dirty="0">
                <a:latin typeface="Century Gothic" panose="020B0502020202020204" pitchFamily="34" charset="0"/>
              </a:rPr>
              <a:t>Udgivet af: Det kongelige akademi-Arkitektur, Design og Konservering i samarbejde med Statens kunstfond</a:t>
            </a:r>
          </a:p>
          <a:p>
            <a:endParaRPr lang="da-DK" b="1" dirty="0">
              <a:latin typeface="Century Gothic" panose="020B0502020202020204" pitchFamily="34" charset="0"/>
            </a:endParaRPr>
          </a:p>
          <a:p>
            <a:r>
              <a:rPr lang="da-DK" b="1" dirty="0">
                <a:latin typeface="Century Gothic" panose="020B0502020202020204" pitchFamily="34" charset="0"/>
              </a:rPr>
              <a:t>Udgivet: maj 2024</a:t>
            </a:r>
            <a:endParaRPr lang="da-DK" dirty="0"/>
          </a:p>
        </p:txBody>
      </p:sp>
      <p:pic>
        <p:nvPicPr>
          <p:cNvPr id="3" name="Billede 2">
            <a:extLst>
              <a:ext uri="{FF2B5EF4-FFF2-40B4-BE49-F238E27FC236}">
                <a16:creationId xmlns:a16="http://schemas.microsoft.com/office/drawing/2014/main" id="{3206A177-DF5B-0FC6-6273-5F64FBAEBC60}"/>
              </a:ext>
            </a:extLst>
          </p:cNvPr>
          <p:cNvPicPr>
            <a:picLocks noChangeAspect="1"/>
          </p:cNvPicPr>
          <p:nvPr/>
        </p:nvPicPr>
        <p:blipFill>
          <a:blip r:embed="rId3"/>
          <a:stretch>
            <a:fillRect/>
          </a:stretch>
        </p:blipFill>
        <p:spPr>
          <a:xfrm>
            <a:off x="9561955" y="0"/>
            <a:ext cx="2692538" cy="577880"/>
          </a:xfrm>
          <a:prstGeom prst="rect">
            <a:avLst/>
          </a:prstGeom>
        </p:spPr>
      </p:pic>
    </p:spTree>
    <p:extLst>
      <p:ext uri="{BB962C8B-B14F-4D97-AF65-F5344CB8AC3E}">
        <p14:creationId xmlns:p14="http://schemas.microsoft.com/office/powerpoint/2010/main" val="518243997"/>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1E370A89F2B89042B49C1FC1D0915ED3" ma:contentTypeVersion="8" ma:contentTypeDescription="Opret et nyt dokument." ma:contentTypeScope="" ma:versionID="5cc38a9f5f41556fff383bdd6014fb16">
  <xsd:schema xmlns:xsd="http://www.w3.org/2001/XMLSchema" xmlns:xs="http://www.w3.org/2001/XMLSchema" xmlns:p="http://schemas.microsoft.com/office/2006/metadata/properties" xmlns:ns2="70b918d6-aa20-4bcd-817c-afce57fa5c7e" targetNamespace="http://schemas.microsoft.com/office/2006/metadata/properties" ma:root="true" ma:fieldsID="232694e4e42f25b07fe550f3ca50f996" ns2:_="">
    <xsd:import namespace="70b918d6-aa20-4bcd-817c-afce57fa5c7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b918d6-aa20-4bcd-817c-afce57fa5c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A95318-1C22-4A71-A127-0B35B7C6021B}">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6DDF6DFC-9186-4E75-B762-6B470972B006}">
  <ds:schemaRefs>
    <ds:schemaRef ds:uri="http://schemas.microsoft.com/sharepoint/v3/contenttype/forms"/>
  </ds:schemaRefs>
</ds:datastoreItem>
</file>

<file path=customXml/itemProps3.xml><?xml version="1.0" encoding="utf-8"?>
<ds:datastoreItem xmlns:ds="http://schemas.openxmlformats.org/officeDocument/2006/customXml" ds:itemID="{D4E74099-721B-489B-9607-5AEA3F9DD8D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b918d6-aa20-4bcd-817c-afce57fa5c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189</TotalTime>
  <Words>835</Words>
  <Application>Microsoft Office PowerPoint</Application>
  <PresentationFormat>Widescreen</PresentationFormat>
  <Paragraphs>55</Paragraphs>
  <Slides>6</Slides>
  <Notes>1</Notes>
  <HiddenSlides>0</HiddenSlides>
  <MMClips>1</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6</vt:i4>
      </vt:variant>
    </vt:vector>
  </HeadingPairs>
  <TitlesOfParts>
    <vt:vector size="12" baseType="lpstr">
      <vt:lpstr>Aptos</vt:lpstr>
      <vt:lpstr>Arial</vt:lpstr>
      <vt:lpstr>Calisto MT</vt:lpstr>
      <vt:lpstr>Century Gothic</vt:lpstr>
      <vt:lpstr>Univers Condensed</vt:lpstr>
      <vt:lpstr>ChronicleVTI</vt:lpstr>
      <vt:lpstr>Bæredygtighed</vt:lpstr>
      <vt:lpstr>Fra menneske til planet</vt:lpstr>
      <vt:lpstr>Design og udvikling</vt:lpstr>
      <vt:lpstr>PowerPoint-præsentation</vt:lpstr>
      <vt:lpstr>PowerPoint-præsentation</vt:lpstr>
      <vt:lpstr>Kilde: </vt:lpstr>
    </vt:vector>
  </TitlesOfParts>
  <Company>IT-Center Syd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Camilla Arp</dc:creator>
  <cp:lastModifiedBy>Camilla Hyldahl Grøn - CAHG</cp:lastModifiedBy>
  <cp:revision>3</cp:revision>
  <dcterms:created xsi:type="dcterms:W3CDTF">2025-04-21T12:32:50Z</dcterms:created>
  <dcterms:modified xsi:type="dcterms:W3CDTF">2026-04-16T07:54:55Z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0x0101001E370A89F2B89042B49C1FC1D0915ED3</vt:lpwstr>
  </property>
</Properties>
</file>