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256" r:id="rId5"/>
    <p:sldId id="257" r:id="rId6"/>
    <p:sldId id="258" r:id="rId7"/>
    <p:sldId id="259" r:id="rId8"/>
    <p:sldId id="260" r:id="rId9"/>
    <p:sldId id="261" r:id="rId10"/>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339966"/>
    <a:srgbClr val="CC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A79A5A-15D4-4FEE-AC8D-BAF9496088E8}" v="2" dt="2026-04-16T07:53:48.5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177" autoAdjust="0"/>
  </p:normalViewPr>
  <p:slideViewPr>
    <p:cSldViewPr snapToGrid="0">
      <p:cViewPr varScale="1">
        <p:scale>
          <a:sx n="65" d="100"/>
          <a:sy n="65" d="100"/>
        </p:scale>
        <p:origin x="1812"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 CAHG" userId="a4ea85f2-bdd2-4d4a-855b-19ebe7fc7cda" providerId="ADAL" clId="{A57A787F-CB6B-42AB-B5C7-FE5EBB6E79DE}"/>
    <pc:docChg chg="undo custSel modSld">
      <pc:chgData name="Camilla Hyldahl Grøn - CAHG" userId="a4ea85f2-bdd2-4d4a-855b-19ebe7fc7cda" providerId="ADAL" clId="{A57A787F-CB6B-42AB-B5C7-FE5EBB6E79DE}" dt="2026-04-16T07:54:03.306" v="301" actId="5793"/>
      <pc:docMkLst>
        <pc:docMk/>
      </pc:docMkLst>
      <pc:sldChg chg="addSp modSp mod modNotesTx">
        <pc:chgData name="Camilla Hyldahl Grøn - CAHG" userId="a4ea85f2-bdd2-4d4a-855b-19ebe7fc7cda" providerId="ADAL" clId="{A57A787F-CB6B-42AB-B5C7-FE5EBB6E79DE}" dt="2026-04-16T07:54:03.306" v="301" actId="5793"/>
        <pc:sldMkLst>
          <pc:docMk/>
          <pc:sldMk cId="313232013" sldId="257"/>
        </pc:sldMkLst>
        <pc:spChg chg="mod">
          <ac:chgData name="Camilla Hyldahl Grøn - CAHG" userId="a4ea85f2-bdd2-4d4a-855b-19ebe7fc7cda" providerId="ADAL" clId="{A57A787F-CB6B-42AB-B5C7-FE5EBB6E79DE}" dt="2026-04-16T07:53:55.184" v="299" actId="20577"/>
          <ac:spMkLst>
            <pc:docMk/>
            <pc:sldMk cId="313232013" sldId="257"/>
            <ac:spMk id="3" creationId="{E125BE56-A8DE-FCF7-3B3C-FF079F84EB8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3FF6F5-10F7-415E-A6C5-46FD9E0C6615}" type="datetimeFigureOut">
              <a:rPr lang="da-DK" smtClean="0"/>
              <a:t>16-04-2026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4F966F-8F8D-470D-B9A8-2C794AAA687E}" type="slidenum">
              <a:rPr lang="da-DK" smtClean="0"/>
              <a:t>‹nr.›</a:t>
            </a:fld>
            <a:endParaRPr lang="da-DK"/>
          </a:p>
        </p:txBody>
      </p:sp>
    </p:spTree>
    <p:extLst>
      <p:ext uri="{BB962C8B-B14F-4D97-AF65-F5344CB8AC3E}">
        <p14:creationId xmlns:p14="http://schemas.microsoft.com/office/powerpoint/2010/main" val="3271380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0D4F966F-8F8D-470D-B9A8-2C794AAA687E}" type="slidenum">
              <a:rPr lang="da-DK" smtClean="0"/>
              <a:t>1</a:t>
            </a:fld>
            <a:endParaRPr lang="da-DK"/>
          </a:p>
        </p:txBody>
      </p:sp>
    </p:spTree>
    <p:extLst>
      <p:ext uri="{BB962C8B-B14F-4D97-AF65-F5344CB8AC3E}">
        <p14:creationId xmlns:p14="http://schemas.microsoft.com/office/powerpoint/2010/main" val="493523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0D4F966F-8F8D-470D-B9A8-2C794AAA687E}" type="slidenum">
              <a:rPr lang="da-DK" smtClean="0"/>
              <a:t>2</a:t>
            </a:fld>
            <a:endParaRPr lang="da-DK"/>
          </a:p>
        </p:txBody>
      </p:sp>
    </p:spTree>
    <p:extLst>
      <p:ext uri="{BB962C8B-B14F-4D97-AF65-F5344CB8AC3E}">
        <p14:creationId xmlns:p14="http://schemas.microsoft.com/office/powerpoint/2010/main" val="2412093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4/16/2026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55437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4/16/2026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981075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4/16/2026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1039786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4/16/2026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3472518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4/16/2026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328191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4/16/2026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4038394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4/16/2026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947823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4/16/2026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815151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4/16/2026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518181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4/16/2026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2062926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4/16/2026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4195063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4/16/2026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‹nr.›</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871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Fabrikker og røg">
            <a:extLst>
              <a:ext uri="{FF2B5EF4-FFF2-40B4-BE49-F238E27FC236}">
                <a16:creationId xmlns:a16="http://schemas.microsoft.com/office/drawing/2014/main" id="{B09A704A-31B5-878B-CAA6-5F1CFD14079F}"/>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t="284" r="-1" b="-1"/>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66FB4F2-8EF7-B340-AD91-B1AEEE931F9D}"/>
              </a:ext>
            </a:extLst>
          </p:cNvPr>
          <p:cNvSpPr>
            <a:spLocks noGrp="1"/>
          </p:cNvSpPr>
          <p:nvPr>
            <p:ph type="ctrTitle"/>
          </p:nvPr>
        </p:nvSpPr>
        <p:spPr>
          <a:xfrm>
            <a:off x="704088" y="871758"/>
            <a:ext cx="9906000" cy="3871143"/>
          </a:xfrm>
        </p:spPr>
        <p:txBody>
          <a:bodyPr>
            <a:normAutofit/>
          </a:bodyPr>
          <a:lstStyle/>
          <a:p>
            <a:r>
              <a:rPr lang="de-DE" b="1" dirty="0"/>
              <a:t>Nachhaltigkeit</a:t>
            </a:r>
            <a:endParaRPr lang="da-DK" b="1" dirty="0">
              <a:solidFill>
                <a:srgbClr val="FFFFFF"/>
              </a:solidFill>
              <a:latin typeface="Century Gothic" panose="020B0502020202020204" pitchFamily="34" charset="0"/>
            </a:endParaRPr>
          </a:p>
        </p:txBody>
      </p:sp>
      <p:cxnSp>
        <p:nvCxnSpPr>
          <p:cNvPr id="13" name="Straight Connector 12">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dertitel 2">
            <a:extLst>
              <a:ext uri="{FF2B5EF4-FFF2-40B4-BE49-F238E27FC236}">
                <a16:creationId xmlns:a16="http://schemas.microsoft.com/office/drawing/2014/main" id="{D5B81F6A-0231-37B2-F79C-077A2EB4AB5F}"/>
              </a:ext>
            </a:extLst>
          </p:cNvPr>
          <p:cNvSpPr>
            <a:spLocks noGrp="1"/>
          </p:cNvSpPr>
          <p:nvPr>
            <p:ph type="subTitle" idx="1"/>
          </p:nvPr>
        </p:nvSpPr>
        <p:spPr>
          <a:xfrm>
            <a:off x="704088" y="4488426"/>
            <a:ext cx="6991776" cy="1302774"/>
          </a:xfrm>
        </p:spPr>
        <p:txBody>
          <a:bodyPr>
            <a:normAutofit/>
          </a:bodyPr>
          <a:lstStyle/>
          <a:p>
            <a:r>
              <a:rPr lang="de-DE" sz="3600" b="1" dirty="0"/>
              <a:t>Wo stehen wir jetzt?</a:t>
            </a:r>
            <a:endParaRPr lang="da-DK" sz="3600" dirty="0"/>
          </a:p>
        </p:txBody>
      </p:sp>
      <p:cxnSp>
        <p:nvCxnSpPr>
          <p:cNvPr id="17"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pic>
        <p:nvPicPr>
          <p:cNvPr id="6" name="Billede 5">
            <a:extLst>
              <a:ext uri="{FF2B5EF4-FFF2-40B4-BE49-F238E27FC236}">
                <a16:creationId xmlns:a16="http://schemas.microsoft.com/office/drawing/2014/main" id="{BAD4ACBE-7BBC-48A5-F74B-CCE5D05CB0DA}"/>
              </a:ext>
            </a:extLst>
          </p:cNvPr>
          <p:cNvPicPr>
            <a:picLocks noChangeAspect="1"/>
          </p:cNvPicPr>
          <p:nvPr/>
        </p:nvPicPr>
        <p:blipFill>
          <a:blip r:embed="rId6"/>
          <a:stretch>
            <a:fillRect/>
          </a:stretch>
        </p:blipFill>
        <p:spPr>
          <a:xfrm>
            <a:off x="9561955" y="0"/>
            <a:ext cx="2692538" cy="577880"/>
          </a:xfrm>
          <a:prstGeom prst="rect">
            <a:avLst/>
          </a:prstGeom>
        </p:spPr>
      </p:pic>
    </p:spTree>
    <p:extLst>
      <p:ext uri="{BB962C8B-B14F-4D97-AF65-F5344CB8AC3E}">
        <p14:creationId xmlns:p14="http://schemas.microsoft.com/office/powerpoint/2010/main" val="69865086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B73818D-859C-6F6D-C3AD-12E2F41C441B}"/>
              </a:ext>
            </a:extLst>
          </p:cNvPr>
          <p:cNvSpPr>
            <a:spLocks noGrp="1"/>
          </p:cNvSpPr>
          <p:nvPr>
            <p:ph type="title"/>
          </p:nvPr>
        </p:nvSpPr>
        <p:spPr>
          <a:xfrm>
            <a:off x="4866968" y="914400"/>
            <a:ext cx="7020232" cy="1307592"/>
          </a:xfrm>
        </p:spPr>
        <p:txBody>
          <a:bodyPr>
            <a:normAutofit fontScale="90000"/>
          </a:bodyPr>
          <a:lstStyle/>
          <a:p>
            <a:r>
              <a:rPr lang="de-DE" b="1" dirty="0"/>
              <a:t>Vom Menschen zum Planeten</a:t>
            </a:r>
            <a:endParaRPr lang="da-DK" b="1" dirty="0">
              <a:latin typeface="Century Gothic" panose="020B0502020202020204" pitchFamily="34" charset="0"/>
            </a:endParaRPr>
          </a:p>
        </p:txBody>
      </p:sp>
      <p:pic>
        <p:nvPicPr>
          <p:cNvPr id="8" name="Billede 7" descr="Et billede, der indeholder udendørs, græs, træ, brudekjole&#10;&#10;Indhold genereret af kunstig intelligens kan være forkert.">
            <a:extLst>
              <a:ext uri="{FF2B5EF4-FFF2-40B4-BE49-F238E27FC236}">
                <a16:creationId xmlns:a16="http://schemas.microsoft.com/office/drawing/2014/main" id="{F541ADA6-BF3F-02EC-0DC2-81CA40F3B355}"/>
              </a:ext>
            </a:extLst>
          </p:cNvPr>
          <p:cNvPicPr>
            <a:picLocks noChangeAspect="1"/>
          </p:cNvPicPr>
          <p:nvPr/>
        </p:nvPicPr>
        <p:blipFill>
          <a:blip r:embed="rId3"/>
          <a:srcRect l="28099" r="31220" b="-1"/>
          <a:stretch/>
        </p:blipFill>
        <p:spPr>
          <a:xfrm>
            <a:off x="20" y="-17929"/>
            <a:ext cx="4206220" cy="6875929"/>
          </a:xfrm>
          <a:prstGeom prst="rect">
            <a:avLst/>
          </a:prstGeom>
        </p:spPr>
      </p:pic>
      <p:cxnSp>
        <p:nvCxnSpPr>
          <p:cNvPr id="15" name="Straight Connector 1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722376"/>
            <a:ext cx="64763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E125BE56-A8DE-FCF7-3B3C-FF079F84EB8F}"/>
              </a:ext>
            </a:extLst>
          </p:cNvPr>
          <p:cNvSpPr>
            <a:spLocks noGrp="1"/>
          </p:cNvSpPr>
          <p:nvPr>
            <p:ph idx="1"/>
          </p:nvPr>
        </p:nvSpPr>
        <p:spPr>
          <a:xfrm>
            <a:off x="4866968" y="2221992"/>
            <a:ext cx="6627924" cy="3739896"/>
          </a:xfrm>
        </p:spPr>
        <p:txBody>
          <a:bodyPr>
            <a:normAutofit fontScale="92500" lnSpcReduction="20000"/>
          </a:bodyPr>
          <a:lstStyle/>
          <a:p>
            <a:r>
              <a:rPr lang="de-DE" dirty="0"/>
              <a:t>Der sechste Klimabericht* des IPCC*/ / der Vereinten Nationen (bald der siebte Bericht) beschreibt einen der größten historischen Umbrüche der Menschheit und damit völlig neue Lebensbedingungen.</a:t>
            </a:r>
          </a:p>
          <a:p>
            <a:r>
              <a:rPr lang="de-DE" dirty="0"/>
              <a:t>Wir müssen unseren Blickwinkel verändern – weg davon, den Menschen als Ausgangspunkt und Mittelpunkt zu sehen, hin zu einem Verständnis für die Zusammenhänge und die Übereinstimmung mit der Natur.</a:t>
            </a:r>
            <a:r>
              <a:rPr lang="da-DK" dirty="0"/>
              <a:t> </a:t>
            </a:r>
          </a:p>
          <a:p>
            <a:pPr marL="0" indent="0">
              <a:buNone/>
            </a:pPr>
            <a:r>
              <a:rPr lang="da-DK" dirty="0"/>
              <a:t>--------------------------------------------------------------------------------------------</a:t>
            </a:r>
          </a:p>
          <a:p>
            <a:pPr marL="0" indent="0">
              <a:buNone/>
            </a:pPr>
            <a:r>
              <a:rPr lang="da-DK" dirty="0">
                <a:latin typeface="Century Gothic" panose="020B0502020202020204" pitchFamily="34" charset="0"/>
              </a:rPr>
              <a:t>*</a:t>
            </a:r>
            <a:r>
              <a:rPr lang="da-DK" dirty="0" err="1"/>
              <a:t>Intergovenmental</a:t>
            </a:r>
            <a:r>
              <a:rPr lang="da-DK" dirty="0"/>
              <a:t> Panel on Climate Change</a:t>
            </a:r>
          </a:p>
          <a:p>
            <a:pPr marL="0" indent="0">
              <a:buNone/>
            </a:pPr>
            <a:r>
              <a:rPr lang="da-DK" dirty="0">
                <a:latin typeface="Century Gothic" panose="020B0502020202020204" pitchFamily="34" charset="0"/>
              </a:rPr>
              <a:t>*</a:t>
            </a:r>
            <a:r>
              <a:rPr lang="da-DK" dirty="0"/>
              <a:t>https://www.ipcc.ch/assessment-report/ar7/</a:t>
            </a:r>
          </a:p>
          <a:p>
            <a:pPr marL="0" indent="0">
              <a:buNone/>
            </a:pPr>
            <a:endParaRPr lang="da-DK" dirty="0">
              <a:latin typeface="Century Gothic" panose="020B0502020202020204" pitchFamily="34" charset="0"/>
            </a:endParaRPr>
          </a:p>
          <a:p>
            <a:endParaRPr lang="da-DK" dirty="0">
              <a:latin typeface="Century Gothic" panose="020B0502020202020204" pitchFamily="34" charset="0"/>
            </a:endParaRPr>
          </a:p>
          <a:p>
            <a:endParaRPr lang="da-DK" dirty="0">
              <a:latin typeface="Century Gothic" panose="020B0502020202020204" pitchFamily="34" charset="0"/>
            </a:endParaRPr>
          </a:p>
          <a:p>
            <a:endParaRPr lang="da-DK" dirty="0">
              <a:latin typeface="Century Gothic" panose="020B0502020202020204" pitchFamily="34" charset="0"/>
            </a:endParaRPr>
          </a:p>
        </p:txBody>
      </p:sp>
      <p:cxnSp>
        <p:nvCxnSpPr>
          <p:cNvPr id="17" name="Straight Connector 1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6144768"/>
            <a:ext cx="64763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Billede 3">
            <a:extLst>
              <a:ext uri="{FF2B5EF4-FFF2-40B4-BE49-F238E27FC236}">
                <a16:creationId xmlns:a16="http://schemas.microsoft.com/office/drawing/2014/main" id="{10EBFFA5-7461-91AC-9B11-82E039B350EB}"/>
              </a:ext>
            </a:extLst>
          </p:cNvPr>
          <p:cNvPicPr>
            <a:picLocks noChangeAspect="1"/>
          </p:cNvPicPr>
          <p:nvPr/>
        </p:nvPicPr>
        <p:blipFill>
          <a:blip r:embed="rId4"/>
          <a:stretch>
            <a:fillRect/>
          </a:stretch>
        </p:blipFill>
        <p:spPr>
          <a:xfrm>
            <a:off x="9561955" y="0"/>
            <a:ext cx="2692538" cy="577880"/>
          </a:xfrm>
          <a:prstGeom prst="rect">
            <a:avLst/>
          </a:prstGeom>
        </p:spPr>
      </p:pic>
    </p:spTree>
    <p:extLst>
      <p:ext uri="{BB962C8B-B14F-4D97-AF65-F5344CB8AC3E}">
        <p14:creationId xmlns:p14="http://schemas.microsoft.com/office/powerpoint/2010/main" val="313232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2"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63F5819-8DD1-4C98-93F1-B22BA04EF419}"/>
              </a:ext>
            </a:extLst>
          </p:cNvPr>
          <p:cNvSpPr>
            <a:spLocks noGrp="1"/>
          </p:cNvSpPr>
          <p:nvPr>
            <p:ph type="ctrTitle"/>
          </p:nvPr>
        </p:nvSpPr>
        <p:spPr>
          <a:xfrm>
            <a:off x="704088" y="914401"/>
            <a:ext cx="6766560" cy="533390"/>
          </a:xfrm>
        </p:spPr>
        <p:txBody>
          <a:bodyPr vert="horz" lIns="91440" tIns="45720" rIns="91440" bIns="45720" rtlCol="0" anchor="t">
            <a:normAutofit fontScale="90000"/>
          </a:bodyPr>
          <a:lstStyle/>
          <a:p>
            <a:r>
              <a:rPr lang="de-DE" sz="3200" b="1" dirty="0"/>
              <a:t>Design und Produktentwicklung</a:t>
            </a:r>
            <a:endParaRPr lang="en-US" sz="3200" b="1" dirty="0"/>
          </a:p>
        </p:txBody>
      </p:sp>
      <p:cxnSp>
        <p:nvCxnSpPr>
          <p:cNvPr id="23" name="Straight Connector 15">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658368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Undertitel 2">
            <a:extLst>
              <a:ext uri="{FF2B5EF4-FFF2-40B4-BE49-F238E27FC236}">
                <a16:creationId xmlns:a16="http://schemas.microsoft.com/office/drawing/2014/main" id="{FE5DCCB1-1498-280A-4B13-4328DFE310D3}"/>
              </a:ext>
            </a:extLst>
          </p:cNvPr>
          <p:cNvSpPr>
            <a:spLocks noGrp="1"/>
          </p:cNvSpPr>
          <p:nvPr>
            <p:ph type="subTitle" idx="1"/>
          </p:nvPr>
        </p:nvSpPr>
        <p:spPr>
          <a:xfrm>
            <a:off x="704088" y="1841867"/>
            <a:ext cx="6766560" cy="4120023"/>
          </a:xfrm>
        </p:spPr>
        <p:txBody>
          <a:bodyPr vert="horz" lIns="91440" tIns="45720" rIns="91440" bIns="45720" rtlCol="0">
            <a:normAutofit fontScale="85000" lnSpcReduction="20000"/>
          </a:bodyPr>
          <a:lstStyle/>
          <a:p>
            <a:pPr marL="342900" indent="-342900">
              <a:buFont typeface="Arial" panose="020B0604020202020204" pitchFamily="34" charset="0"/>
              <a:buChar char="•"/>
            </a:pPr>
            <a:r>
              <a:rPr lang="de-DE" dirty="0"/>
              <a:t>Wir müssen das entwickeln, was es noch nicht gibt.</a:t>
            </a:r>
          </a:p>
          <a:p>
            <a:pPr marL="342900" indent="-342900">
              <a:buFont typeface="Arial" panose="020B0604020202020204" pitchFamily="34" charset="0"/>
              <a:buChar char="•"/>
            </a:pPr>
            <a:r>
              <a:rPr lang="de-DE" dirty="0"/>
              <a:t>Bis jetzt ging es darum, unsere Umgebung und unsere Gesellschaft so zu verbessern, dass sie unsere Bedürfnisse bestmöglich erfüllt.</a:t>
            </a:r>
          </a:p>
          <a:p>
            <a:pPr marL="342900" indent="-342900">
              <a:buFont typeface="Arial" panose="020B0604020202020204" pitchFamily="34" charset="0"/>
              <a:buChar char="•"/>
            </a:pPr>
            <a:r>
              <a:rPr lang="de-DE" dirty="0"/>
              <a:t>In den letzten Jahrhunderten haben wir ein ständiges Bedürfnis nach neuen Dingen entwickelt – meist mit dem Menschen im Mittelpunkt.</a:t>
            </a:r>
          </a:p>
          <a:p>
            <a:pPr marL="342900" indent="-342900">
              <a:buFont typeface="Arial" panose="020B0604020202020204" pitchFamily="34" charset="0"/>
              <a:buChar char="•"/>
            </a:pPr>
            <a:r>
              <a:rPr lang="de-DE" dirty="0"/>
              <a:t>Design und Produktentwicklung spielen nun eine entscheidendere Rolle: Sie sollen transformieren und Potenziale schaffen, um Lösungsmodelle und Szenarien für eine nachhaltige Welt zu entwickeln, die den Planeten respektiert.</a:t>
            </a:r>
            <a:endParaRPr lang="da-DK" dirty="0"/>
          </a:p>
          <a:p>
            <a:pPr marL="342900" indent="-342900">
              <a:buFont typeface="Arial" panose="020B0604020202020204" pitchFamily="34" charset="0"/>
              <a:buChar char="•"/>
            </a:pPr>
            <a:r>
              <a:rPr lang="de-DE" dirty="0"/>
              <a:t>Den Fokus vom Menschen auf den Planeten zu verlagern geschieht jedoch nicht „über Nacht“, denn es erfordert eine tiefgreifende Neubewertung der Weltanschauungen, Glaubenssysteme und Werte, die unsere Produktentwicklung seit der industriellen Revolution im 18. </a:t>
            </a:r>
            <a:r>
              <a:rPr lang="da-DK" dirty="0" err="1"/>
              <a:t>Jahrhundert</a:t>
            </a:r>
            <a:r>
              <a:rPr lang="da-DK" dirty="0"/>
              <a:t> </a:t>
            </a:r>
            <a:r>
              <a:rPr lang="da-DK" dirty="0" err="1"/>
              <a:t>geprägt</a:t>
            </a:r>
            <a:r>
              <a:rPr lang="da-DK" dirty="0"/>
              <a:t> </a:t>
            </a:r>
            <a:r>
              <a:rPr lang="da-DK" dirty="0" err="1"/>
              <a:t>haben</a:t>
            </a:r>
            <a:r>
              <a:rPr lang="da-DK" dirty="0"/>
              <a:t>.</a:t>
            </a:r>
          </a:p>
        </p:txBody>
      </p:sp>
      <p:cxnSp>
        <p:nvCxnSpPr>
          <p:cNvPr id="24" name="Straight Connector 17">
            <a:extLst>
              <a:ext uri="{FF2B5EF4-FFF2-40B4-BE49-F238E27FC236}">
                <a16:creationId xmlns:a16="http://schemas.microsoft.com/office/drawing/2014/main" id="{CBA3C59D-8641-484F-A35C-361AD7E155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4768"/>
            <a:ext cx="65836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lede 4">
            <a:extLst>
              <a:ext uri="{FF2B5EF4-FFF2-40B4-BE49-F238E27FC236}">
                <a16:creationId xmlns:a16="http://schemas.microsoft.com/office/drawing/2014/main" id="{9A1BB2B3-CF7A-E4AE-9FFB-F5BE8D2A0253}"/>
              </a:ext>
            </a:extLst>
          </p:cNvPr>
          <p:cNvPicPr>
            <a:picLocks noChangeAspect="1"/>
          </p:cNvPicPr>
          <p:nvPr/>
        </p:nvPicPr>
        <p:blipFill>
          <a:blip r:embed="rId2"/>
          <a:srcRect l="17376" r="15264"/>
          <a:stretch/>
        </p:blipFill>
        <p:spPr>
          <a:xfrm>
            <a:off x="8115300" y="10"/>
            <a:ext cx="4076700" cy="6857990"/>
          </a:xfrm>
          <a:prstGeom prst="rect">
            <a:avLst/>
          </a:prstGeom>
        </p:spPr>
      </p:pic>
      <p:pic>
        <p:nvPicPr>
          <p:cNvPr id="4" name="Billede 3">
            <a:extLst>
              <a:ext uri="{FF2B5EF4-FFF2-40B4-BE49-F238E27FC236}">
                <a16:creationId xmlns:a16="http://schemas.microsoft.com/office/drawing/2014/main" id="{859D9584-5A1B-6665-04B9-99BA0C9A0D5B}"/>
              </a:ext>
            </a:extLst>
          </p:cNvPr>
          <p:cNvPicPr>
            <a:picLocks noChangeAspect="1"/>
          </p:cNvPicPr>
          <p:nvPr/>
        </p:nvPicPr>
        <p:blipFill>
          <a:blip r:embed="rId3"/>
          <a:stretch>
            <a:fillRect/>
          </a:stretch>
        </p:blipFill>
        <p:spPr>
          <a:xfrm>
            <a:off x="9561955" y="0"/>
            <a:ext cx="2692538" cy="577880"/>
          </a:xfrm>
          <a:prstGeom prst="rect">
            <a:avLst/>
          </a:prstGeom>
        </p:spPr>
      </p:pic>
    </p:spTree>
    <p:extLst>
      <p:ext uri="{BB962C8B-B14F-4D97-AF65-F5344CB8AC3E}">
        <p14:creationId xmlns:p14="http://schemas.microsoft.com/office/powerpoint/2010/main" val="1071124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uppe 73">
            <a:extLst>
              <a:ext uri="{FF2B5EF4-FFF2-40B4-BE49-F238E27FC236}">
                <a16:creationId xmlns:a16="http://schemas.microsoft.com/office/drawing/2014/main" id="{D9B2E7F7-5381-3B34-2CB3-DABAA157530E}"/>
              </a:ext>
            </a:extLst>
          </p:cNvPr>
          <p:cNvGrpSpPr/>
          <p:nvPr/>
        </p:nvGrpSpPr>
        <p:grpSpPr>
          <a:xfrm>
            <a:off x="628043" y="192721"/>
            <a:ext cx="10935912" cy="577925"/>
            <a:chOff x="628044" y="192721"/>
            <a:chExt cx="10935912" cy="577925"/>
          </a:xfrm>
        </p:grpSpPr>
        <p:sp>
          <p:nvSpPr>
            <p:cNvPr id="51" name="Kombinationstegning: figur 50">
              <a:extLst>
                <a:ext uri="{FF2B5EF4-FFF2-40B4-BE49-F238E27FC236}">
                  <a16:creationId xmlns:a16="http://schemas.microsoft.com/office/drawing/2014/main" id="{F6F8F563-0791-2055-5ECC-AA5482814492}"/>
                </a:ext>
              </a:extLst>
            </p:cNvPr>
            <p:cNvSpPr/>
            <p:nvPr/>
          </p:nvSpPr>
          <p:spPr>
            <a:xfrm>
              <a:off x="628044" y="192721"/>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CCFFCC"/>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endParaRPr lang="de-DE" b="1" dirty="0">
                <a:solidFill>
                  <a:srgbClr val="339966"/>
                </a:solidFill>
              </a:endParaRPr>
            </a:p>
            <a:p>
              <a:r>
                <a:rPr lang="de-DE" sz="1600" b="1" dirty="0">
                  <a:solidFill>
                    <a:srgbClr val="339966"/>
                  </a:solidFill>
                </a:rPr>
                <a:t>Sieben Treiber für einen menschenzentrierten Ansatz</a:t>
              </a:r>
              <a:endParaRPr lang="da-DK" sz="1600" dirty="0">
                <a:solidFill>
                  <a:srgbClr val="339966"/>
                </a:solidFill>
              </a:endParaRPr>
            </a:p>
            <a:p>
              <a:pPr marL="0" lvl="0" indent="0" algn="ctr" defTabSz="711200">
                <a:spcBef>
                  <a:spcPct val="0"/>
                </a:spcBef>
                <a:spcAft>
                  <a:spcPct val="35000"/>
                </a:spcAft>
                <a:buNone/>
              </a:pPr>
              <a:endParaRPr lang="da-DK" sz="1600" b="1" kern="1200" dirty="0">
                <a:solidFill>
                  <a:srgbClr val="339966"/>
                </a:solidFill>
              </a:endParaRPr>
            </a:p>
          </p:txBody>
        </p:sp>
        <p:sp>
          <p:nvSpPr>
            <p:cNvPr id="52" name="Kombinationstegning: figur 51">
              <a:extLst>
                <a:ext uri="{FF2B5EF4-FFF2-40B4-BE49-F238E27FC236}">
                  <a16:creationId xmlns:a16="http://schemas.microsoft.com/office/drawing/2014/main" id="{E62C7865-B6D5-37A7-7D44-7D481DC5F1A9}"/>
                </a:ext>
              </a:extLst>
            </p:cNvPr>
            <p:cNvSpPr/>
            <p:nvPr/>
          </p:nvSpPr>
          <p:spPr>
            <a:xfrm>
              <a:off x="4501490" y="192721"/>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339966">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53" name="Tekstfelt 52">
              <a:extLst>
                <a:ext uri="{FF2B5EF4-FFF2-40B4-BE49-F238E27FC236}">
                  <a16:creationId xmlns:a16="http://schemas.microsoft.com/office/drawing/2014/main" id="{53DBB013-C9AA-A92E-7CCA-66CBA99D9F89}"/>
                </a:ext>
              </a:extLst>
            </p:cNvPr>
            <p:cNvSpPr txBox="1"/>
            <p:nvPr/>
          </p:nvSpPr>
          <p:spPr>
            <a:xfrm>
              <a:off x="4867757" y="290610"/>
              <a:ext cx="6093994" cy="369332"/>
            </a:xfrm>
            <a:prstGeom prst="rect">
              <a:avLst/>
            </a:prstGeom>
            <a:noFill/>
            <a:ln>
              <a:noFill/>
            </a:ln>
          </p:spPr>
          <p:txBody>
            <a:bodyPr wrap="square">
              <a:spAutoFit/>
            </a:bodyPr>
            <a:lstStyle/>
            <a:p>
              <a:r>
                <a:rPr lang="da-DK" b="1" dirty="0" err="1">
                  <a:solidFill>
                    <a:schemeClr val="bg1"/>
                  </a:solidFill>
                </a:rPr>
                <a:t>Sieben</a:t>
              </a:r>
              <a:r>
                <a:rPr lang="da-DK" b="1" dirty="0">
                  <a:solidFill>
                    <a:schemeClr val="bg1"/>
                  </a:solidFill>
                </a:rPr>
                <a:t> </a:t>
              </a:r>
              <a:r>
                <a:rPr lang="da-DK" b="1" dirty="0" err="1">
                  <a:solidFill>
                    <a:schemeClr val="bg1"/>
                  </a:solidFill>
                </a:rPr>
                <a:t>Wege</a:t>
              </a:r>
              <a:r>
                <a:rPr lang="da-DK" b="1" dirty="0">
                  <a:solidFill>
                    <a:schemeClr val="bg1"/>
                  </a:solidFill>
                </a:rPr>
                <a:t> </a:t>
              </a:r>
              <a:r>
                <a:rPr lang="da-DK" b="1" dirty="0" err="1">
                  <a:solidFill>
                    <a:schemeClr val="bg1"/>
                  </a:solidFill>
                </a:rPr>
                <a:t>zu</a:t>
              </a:r>
              <a:r>
                <a:rPr lang="da-DK" b="1" dirty="0">
                  <a:solidFill>
                    <a:schemeClr val="bg1"/>
                  </a:solidFill>
                </a:rPr>
                <a:t> </a:t>
              </a:r>
              <a:r>
                <a:rPr lang="da-DK" b="1" dirty="0" err="1">
                  <a:solidFill>
                    <a:schemeClr val="bg1"/>
                  </a:solidFill>
                </a:rPr>
                <a:t>planetarem</a:t>
              </a:r>
              <a:r>
                <a:rPr lang="da-DK" b="1" dirty="0">
                  <a:solidFill>
                    <a:schemeClr val="bg1"/>
                  </a:solidFill>
                </a:rPr>
                <a:t> </a:t>
              </a:r>
              <a:r>
                <a:rPr lang="da-DK" b="1" dirty="0" err="1">
                  <a:solidFill>
                    <a:schemeClr val="bg1"/>
                  </a:solidFill>
                </a:rPr>
                <a:t>Designdenken</a:t>
              </a:r>
              <a:endParaRPr lang="da-DK" dirty="0">
                <a:solidFill>
                  <a:schemeClr val="bg1"/>
                </a:solidFill>
              </a:endParaRPr>
            </a:p>
          </p:txBody>
        </p:sp>
      </p:grpSp>
      <p:grpSp>
        <p:nvGrpSpPr>
          <p:cNvPr id="73" name="Gruppe 72">
            <a:extLst>
              <a:ext uri="{FF2B5EF4-FFF2-40B4-BE49-F238E27FC236}">
                <a16:creationId xmlns:a16="http://schemas.microsoft.com/office/drawing/2014/main" id="{AC143AC5-DD15-8A8A-B724-7CBA10757592}"/>
              </a:ext>
            </a:extLst>
          </p:cNvPr>
          <p:cNvGrpSpPr/>
          <p:nvPr/>
        </p:nvGrpSpPr>
        <p:grpSpPr>
          <a:xfrm>
            <a:off x="628043" y="1262783"/>
            <a:ext cx="10935913" cy="1588508"/>
            <a:chOff x="628043" y="1250967"/>
            <a:chExt cx="10935913" cy="1588508"/>
          </a:xfrm>
        </p:grpSpPr>
        <p:sp>
          <p:nvSpPr>
            <p:cNvPr id="7" name="Kombinationstegning: figur 6">
              <a:extLst>
                <a:ext uri="{FF2B5EF4-FFF2-40B4-BE49-F238E27FC236}">
                  <a16:creationId xmlns:a16="http://schemas.microsoft.com/office/drawing/2014/main" id="{D739A7F8-6C1D-3EDF-9E58-1E214125521E}"/>
                </a:ext>
              </a:extLst>
            </p:cNvPr>
            <p:cNvSpPr/>
            <p:nvPr/>
          </p:nvSpPr>
          <p:spPr>
            <a:xfrm>
              <a:off x="628043" y="1250967"/>
              <a:ext cx="4052469" cy="1588508"/>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r>
                <a:rPr lang="de-DE" b="1" dirty="0">
                  <a:solidFill>
                    <a:srgbClr val="006600"/>
                  </a:solidFill>
                </a:rPr>
                <a:t>Unerschöpfliche Ressourcen:</a:t>
              </a:r>
              <a:endParaRPr lang="da-DK" dirty="0">
                <a:solidFill>
                  <a:srgbClr val="006600"/>
                </a:solidFill>
              </a:endParaRPr>
            </a:p>
            <a:p>
              <a:r>
                <a:rPr lang="de-DE" sz="1200" dirty="0">
                  <a:solidFill>
                    <a:schemeClr val="tx1"/>
                  </a:solidFill>
                  <a:latin typeface="Century Gothic" panose="020B0502020202020204" pitchFamily="34" charset="0"/>
                </a:rPr>
                <a:t>Im industriellen Paradigma haben wir Ressourcen als unerschöpflich behandelt und nach ständigem Wachstum gestrebt – ohne Rücksicht auf die Grenzen des Planeten.</a:t>
              </a:r>
              <a:endParaRPr lang="da-DK" sz="1200" dirty="0">
                <a:solidFill>
                  <a:schemeClr val="tx1"/>
                </a:solidFill>
                <a:latin typeface="Century Gothic" panose="020B0502020202020204" pitchFamily="34" charset="0"/>
              </a:endParaRP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8" name="Kombinationstegning: figur 7">
              <a:extLst>
                <a:ext uri="{FF2B5EF4-FFF2-40B4-BE49-F238E27FC236}">
                  <a16:creationId xmlns:a16="http://schemas.microsoft.com/office/drawing/2014/main" id="{E182584E-CC86-873B-03DB-1ABA95DC674E}"/>
                </a:ext>
              </a:extLst>
            </p:cNvPr>
            <p:cNvSpPr/>
            <p:nvPr/>
          </p:nvSpPr>
          <p:spPr>
            <a:xfrm>
              <a:off x="4501490" y="1250967"/>
              <a:ext cx="7062466" cy="1588508"/>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56" name="Tekstfelt 55">
              <a:extLst>
                <a:ext uri="{FF2B5EF4-FFF2-40B4-BE49-F238E27FC236}">
                  <a16:creationId xmlns:a16="http://schemas.microsoft.com/office/drawing/2014/main" id="{94533DB3-F3B8-21B0-4476-CC36A3637567}"/>
                </a:ext>
              </a:extLst>
            </p:cNvPr>
            <p:cNvSpPr txBox="1"/>
            <p:nvPr/>
          </p:nvSpPr>
          <p:spPr>
            <a:xfrm>
              <a:off x="4867757" y="1398890"/>
              <a:ext cx="6093994" cy="1384995"/>
            </a:xfrm>
            <a:prstGeom prst="rect">
              <a:avLst/>
            </a:prstGeom>
            <a:noFill/>
          </p:spPr>
          <p:txBody>
            <a:bodyPr wrap="square">
              <a:spAutoFit/>
            </a:bodyPr>
            <a:lstStyle/>
            <a:p>
              <a:r>
                <a:rPr lang="de-DE" b="1" dirty="0">
                  <a:solidFill>
                    <a:srgbClr val="006600"/>
                  </a:solidFill>
                </a:rPr>
                <a:t>Absolute Nachhaltigkeit</a:t>
              </a:r>
              <a:endParaRPr lang="da-DK" dirty="0">
                <a:solidFill>
                  <a:srgbClr val="006600"/>
                </a:solidFill>
              </a:endParaRPr>
            </a:p>
            <a:p>
              <a:r>
                <a:rPr lang="de-DE" sz="1100" dirty="0"/>
                <a:t>Um zu einer planetaren Designdenken‑Perspektive zu wechseln, müssen wir unseren Ansatz zur Ressourcenbewirtschaftung grundlegend verändern. Das erfordert, dass wir Fragen wie folgende angehen:</a:t>
              </a:r>
              <a:br>
                <a:rPr lang="de-DE" sz="1100" dirty="0"/>
              </a:br>
              <a:r>
                <a:rPr lang="de-DE" sz="1100" dirty="0"/>
                <a:t>Wie können wir Innovation und Entwicklung fördern und gleichzeitig die begrenzten Ressourcen des Planeten respektieren? Wie stellen wir sicher, dass unsere Ressourcenbewirtschaftung zu einem nachhaltigen Gleichgewicht innerhalb der planetaren Systeme beiträgt?</a:t>
              </a:r>
              <a:endParaRPr lang="da-DK" sz="1100" dirty="0"/>
            </a:p>
          </p:txBody>
        </p:sp>
      </p:grpSp>
      <p:grpSp>
        <p:nvGrpSpPr>
          <p:cNvPr id="75" name="Gruppe 74">
            <a:extLst>
              <a:ext uri="{FF2B5EF4-FFF2-40B4-BE49-F238E27FC236}">
                <a16:creationId xmlns:a16="http://schemas.microsoft.com/office/drawing/2014/main" id="{C203786D-926D-2EDC-F3A3-35C1A48965AE}"/>
              </a:ext>
            </a:extLst>
          </p:cNvPr>
          <p:cNvGrpSpPr/>
          <p:nvPr/>
        </p:nvGrpSpPr>
        <p:grpSpPr>
          <a:xfrm>
            <a:off x="628043" y="3116881"/>
            <a:ext cx="10935912" cy="1594473"/>
            <a:chOff x="628044" y="3105065"/>
            <a:chExt cx="10935912" cy="1594473"/>
          </a:xfrm>
        </p:grpSpPr>
        <p:grpSp>
          <p:nvGrpSpPr>
            <p:cNvPr id="66" name="Gruppe 65">
              <a:extLst>
                <a:ext uri="{FF2B5EF4-FFF2-40B4-BE49-F238E27FC236}">
                  <a16:creationId xmlns:a16="http://schemas.microsoft.com/office/drawing/2014/main" id="{1ADA37F6-5548-02BD-7331-8E9DB10E5F15}"/>
                </a:ext>
              </a:extLst>
            </p:cNvPr>
            <p:cNvGrpSpPr/>
            <p:nvPr/>
          </p:nvGrpSpPr>
          <p:grpSpPr>
            <a:xfrm>
              <a:off x="628044" y="3105065"/>
              <a:ext cx="10935912" cy="1588508"/>
              <a:chOff x="703093" y="2237687"/>
              <a:chExt cx="10935912" cy="577925"/>
            </a:xfrm>
          </p:grpSpPr>
          <p:sp>
            <p:nvSpPr>
              <p:cNvPr id="68" name="Kombinationstegning: figur 67">
                <a:extLst>
                  <a:ext uri="{FF2B5EF4-FFF2-40B4-BE49-F238E27FC236}">
                    <a16:creationId xmlns:a16="http://schemas.microsoft.com/office/drawing/2014/main" id="{791A81DC-CF38-C91C-F234-5A9706A1A5A8}"/>
                  </a:ext>
                </a:extLst>
              </p:cNvPr>
              <p:cNvSpPr/>
              <p:nvPr/>
            </p:nvSpPr>
            <p:spPr>
              <a:xfrm>
                <a:off x="4576539" y="2237687"/>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67" name="Kombinationstegning: figur 66">
                <a:extLst>
                  <a:ext uri="{FF2B5EF4-FFF2-40B4-BE49-F238E27FC236}">
                    <a16:creationId xmlns:a16="http://schemas.microsoft.com/office/drawing/2014/main" id="{6B26C8FE-F2AA-D2DB-9BD9-B8E9410DDDA7}"/>
                  </a:ext>
                </a:extLst>
              </p:cNvPr>
              <p:cNvSpPr/>
              <p:nvPr/>
            </p:nvSpPr>
            <p:spPr>
              <a:xfrm>
                <a:off x="703093" y="2237687"/>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r>
                  <a:rPr lang="de-DE" b="1" dirty="0">
                    <a:solidFill>
                      <a:srgbClr val="006600"/>
                    </a:solidFill>
                  </a:rPr>
                  <a:t>Kurzfristige Planung</a:t>
                </a:r>
                <a:endParaRPr lang="da-DK" dirty="0">
                  <a:solidFill>
                    <a:srgbClr val="006600"/>
                  </a:solidFill>
                </a:endParaRPr>
              </a:p>
              <a:p>
                <a:r>
                  <a:rPr lang="de-DE" sz="1100" dirty="0">
                    <a:solidFill>
                      <a:schemeClr val="tx1"/>
                    </a:solidFill>
                  </a:rPr>
                  <a:t>Im industriellen Paradigma sind unsere Entscheidungen auf die schnelle Erfüllung von Bedürfnissen ausgerichtet.</a:t>
                </a:r>
                <a:endParaRPr lang="da-DK" sz="1100" dirty="0">
                  <a:solidFill>
                    <a:schemeClr val="tx1"/>
                  </a:solidFill>
                </a:endParaRP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grpSp>
        <p:sp>
          <p:nvSpPr>
            <p:cNvPr id="63" name="Tekstfelt 62">
              <a:extLst>
                <a:ext uri="{FF2B5EF4-FFF2-40B4-BE49-F238E27FC236}">
                  <a16:creationId xmlns:a16="http://schemas.microsoft.com/office/drawing/2014/main" id="{42BE576C-5247-61BB-1FC6-3BA6FB8C56A5}"/>
                </a:ext>
              </a:extLst>
            </p:cNvPr>
            <p:cNvSpPr txBox="1"/>
            <p:nvPr/>
          </p:nvSpPr>
          <p:spPr>
            <a:xfrm>
              <a:off x="4867757" y="3145266"/>
              <a:ext cx="6093994" cy="1554272"/>
            </a:xfrm>
            <a:prstGeom prst="rect">
              <a:avLst/>
            </a:prstGeom>
            <a:noFill/>
          </p:spPr>
          <p:txBody>
            <a:bodyPr wrap="square">
              <a:spAutoFit/>
            </a:bodyPr>
            <a:lstStyle/>
            <a:p>
              <a:pPr fontAlgn="base"/>
              <a:r>
                <a:rPr lang="de-DE" b="1" dirty="0">
                  <a:solidFill>
                    <a:srgbClr val="006600"/>
                  </a:solidFill>
                </a:rPr>
                <a:t>Intergenerationelles Recht</a:t>
              </a:r>
              <a:endParaRPr lang="da-DK" dirty="0">
                <a:solidFill>
                  <a:srgbClr val="006600"/>
                </a:solidFill>
              </a:endParaRPr>
            </a:p>
            <a:p>
              <a:pPr fontAlgn="base"/>
              <a:r>
                <a:rPr lang="de-DE" sz="1100" dirty="0"/>
                <a:t>Aus einer planetaren Perspektive entwickeln wir eine „Vermächtnis‑Denkrichtung“, die sich auf die positiven Folgen unseres Handelns konzentriert. Das bedeutet, dass wir Fragen berücksichtigen wie:</a:t>
              </a:r>
              <a:br>
                <a:rPr lang="de-DE" sz="1100" dirty="0"/>
              </a:br>
              <a:r>
                <a:rPr lang="de-DE" sz="1100" dirty="0"/>
                <a:t>Wie können wir sicherstellen, dass unsere Entscheidungen nicht nur uns selbst zugutekommen, sondern auch zukünftigen Generationen?</a:t>
              </a:r>
              <a:br>
                <a:rPr lang="de-DE" sz="1100" dirty="0"/>
              </a:br>
              <a:r>
                <a:rPr lang="de-DE" sz="1100" dirty="0"/>
                <a:t>Wie bewerten wir zum Beispiel die Auswirkungen unserer Entscheidungen über sieben Generationen hinweg?</a:t>
              </a:r>
              <a:endParaRPr lang="da-DK" sz="1100" dirty="0"/>
            </a:p>
          </p:txBody>
        </p:sp>
      </p:grpSp>
      <p:grpSp>
        <p:nvGrpSpPr>
          <p:cNvPr id="76" name="Gruppe 75">
            <a:extLst>
              <a:ext uri="{FF2B5EF4-FFF2-40B4-BE49-F238E27FC236}">
                <a16:creationId xmlns:a16="http://schemas.microsoft.com/office/drawing/2014/main" id="{99F805CF-EA11-CB53-D84B-078D801A93E5}"/>
              </a:ext>
            </a:extLst>
          </p:cNvPr>
          <p:cNvGrpSpPr/>
          <p:nvPr/>
        </p:nvGrpSpPr>
        <p:grpSpPr>
          <a:xfrm>
            <a:off x="449020" y="4970979"/>
            <a:ext cx="11114935" cy="1588508"/>
            <a:chOff x="449021" y="4959163"/>
            <a:chExt cx="11114935" cy="1588508"/>
          </a:xfrm>
        </p:grpSpPr>
        <p:grpSp>
          <p:nvGrpSpPr>
            <p:cNvPr id="57" name="Gruppe 56">
              <a:extLst>
                <a:ext uri="{FF2B5EF4-FFF2-40B4-BE49-F238E27FC236}">
                  <a16:creationId xmlns:a16="http://schemas.microsoft.com/office/drawing/2014/main" id="{A0C3FA38-D1D5-E563-030A-22E5807B81CC}"/>
                </a:ext>
              </a:extLst>
            </p:cNvPr>
            <p:cNvGrpSpPr/>
            <p:nvPr/>
          </p:nvGrpSpPr>
          <p:grpSpPr>
            <a:xfrm>
              <a:off x="449021" y="4959163"/>
              <a:ext cx="11114935" cy="1588508"/>
              <a:chOff x="524070" y="2237687"/>
              <a:chExt cx="11114935" cy="577925"/>
            </a:xfrm>
          </p:grpSpPr>
          <p:sp>
            <p:nvSpPr>
              <p:cNvPr id="58" name="Kombinationstegning: figur 57">
                <a:extLst>
                  <a:ext uri="{FF2B5EF4-FFF2-40B4-BE49-F238E27FC236}">
                    <a16:creationId xmlns:a16="http://schemas.microsoft.com/office/drawing/2014/main" id="{400A42B8-00E1-D397-9588-F01B220F12C8}"/>
                  </a:ext>
                </a:extLst>
              </p:cNvPr>
              <p:cNvSpPr/>
              <p:nvPr/>
            </p:nvSpPr>
            <p:spPr>
              <a:xfrm>
                <a:off x="524070" y="2237687"/>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r>
                  <a:rPr lang="de-DE" b="1" dirty="0">
                    <a:solidFill>
                      <a:srgbClr val="006600"/>
                    </a:solidFill>
                  </a:rPr>
                  <a:t>Silo‑Mentalität</a:t>
                </a:r>
                <a:endParaRPr lang="da-DK" dirty="0">
                  <a:solidFill>
                    <a:srgbClr val="006600"/>
                  </a:solidFill>
                </a:endParaRPr>
              </a:p>
              <a:p>
                <a:r>
                  <a:rPr lang="de-DE" sz="1100" dirty="0">
                    <a:solidFill>
                      <a:schemeClr val="tx1"/>
                    </a:solidFill>
                  </a:rPr>
                  <a:t>Im industriellen Paradigma sind wir in erster Linie von unseren eigenen Interessen und Erfahrungsräumen geleitet.</a:t>
                </a:r>
                <a:endParaRPr lang="da-DK" sz="1100" dirty="0">
                  <a:solidFill>
                    <a:schemeClr val="tx1"/>
                  </a:solidFill>
                </a:endParaRP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59" name="Kombinationstegning: figur 58">
                <a:extLst>
                  <a:ext uri="{FF2B5EF4-FFF2-40B4-BE49-F238E27FC236}">
                    <a16:creationId xmlns:a16="http://schemas.microsoft.com/office/drawing/2014/main" id="{1E3C673A-7A4D-DC0C-19AB-210DB598A158}"/>
                  </a:ext>
                </a:extLst>
              </p:cNvPr>
              <p:cNvSpPr/>
              <p:nvPr/>
            </p:nvSpPr>
            <p:spPr>
              <a:xfrm>
                <a:off x="4576539" y="2237687"/>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grpSp>
        <p:sp>
          <p:nvSpPr>
            <p:cNvPr id="72" name="Tekstfelt 71">
              <a:extLst>
                <a:ext uri="{FF2B5EF4-FFF2-40B4-BE49-F238E27FC236}">
                  <a16:creationId xmlns:a16="http://schemas.microsoft.com/office/drawing/2014/main" id="{AACE287C-8203-F977-19FA-5EB6FE0A41E2}"/>
                </a:ext>
              </a:extLst>
            </p:cNvPr>
            <p:cNvSpPr txBox="1"/>
            <p:nvPr/>
          </p:nvSpPr>
          <p:spPr>
            <a:xfrm>
              <a:off x="4867757" y="5199419"/>
              <a:ext cx="6093994" cy="1046440"/>
            </a:xfrm>
            <a:prstGeom prst="rect">
              <a:avLst/>
            </a:prstGeom>
            <a:noFill/>
          </p:spPr>
          <p:txBody>
            <a:bodyPr wrap="square">
              <a:spAutoFit/>
            </a:bodyPr>
            <a:lstStyle/>
            <a:p>
              <a:pPr fontAlgn="base"/>
              <a:r>
                <a:rPr lang="de-DE" b="1" dirty="0">
                  <a:solidFill>
                    <a:srgbClr val="006600"/>
                  </a:solidFill>
                </a:rPr>
                <a:t>Wechselseitige Verbundenheit</a:t>
              </a:r>
              <a:endParaRPr lang="da-DK" dirty="0">
                <a:solidFill>
                  <a:srgbClr val="006600"/>
                </a:solidFill>
              </a:endParaRPr>
            </a:p>
            <a:p>
              <a:pPr fontAlgn="base"/>
              <a:r>
                <a:rPr lang="de-DE" sz="1100" dirty="0"/>
                <a:t>Aus einer planetaren Perspektive erkennen wir die wechselseitige Verbundenheit der gemeinsamen Interessen, die berücksichtigt werden müssen. Wie schaffen wir Lösungen, die sowohl dem Gemeinwohl gerecht werden als auch die spezifischen Bedingungen auf Mikro‑ und Makroebene respektieren?</a:t>
              </a:r>
              <a:endParaRPr lang="da-DK" sz="1100" dirty="0"/>
            </a:p>
          </p:txBody>
        </p:sp>
      </p:grpSp>
      <p:pic>
        <p:nvPicPr>
          <p:cNvPr id="2" name="Billede 1">
            <a:extLst>
              <a:ext uri="{FF2B5EF4-FFF2-40B4-BE49-F238E27FC236}">
                <a16:creationId xmlns:a16="http://schemas.microsoft.com/office/drawing/2014/main" id="{B873B03B-6D21-AB0C-F428-4FB5F80746D4}"/>
              </a:ext>
            </a:extLst>
          </p:cNvPr>
          <p:cNvPicPr>
            <a:picLocks noChangeAspect="1"/>
          </p:cNvPicPr>
          <p:nvPr/>
        </p:nvPicPr>
        <p:blipFill>
          <a:blip r:embed="rId2"/>
          <a:stretch>
            <a:fillRect/>
          </a:stretch>
        </p:blipFill>
        <p:spPr>
          <a:xfrm>
            <a:off x="9561955" y="0"/>
            <a:ext cx="2692538" cy="577880"/>
          </a:xfrm>
          <a:prstGeom prst="rect">
            <a:avLst/>
          </a:prstGeom>
        </p:spPr>
      </p:pic>
    </p:spTree>
    <p:extLst>
      <p:ext uri="{BB962C8B-B14F-4D97-AF65-F5344CB8AC3E}">
        <p14:creationId xmlns:p14="http://schemas.microsoft.com/office/powerpoint/2010/main" val="2609399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4BA10-913F-C377-9E81-7C25B9884510}"/>
            </a:ext>
          </a:extLst>
        </p:cNvPr>
        <p:cNvGrpSpPr/>
        <p:nvPr/>
      </p:nvGrpSpPr>
      <p:grpSpPr>
        <a:xfrm>
          <a:off x="0" y="0"/>
          <a:ext cx="0" cy="0"/>
          <a:chOff x="0" y="0"/>
          <a:chExt cx="0" cy="0"/>
        </a:xfrm>
      </p:grpSpPr>
      <p:grpSp>
        <p:nvGrpSpPr>
          <p:cNvPr id="6" name="Gruppe 5">
            <a:extLst>
              <a:ext uri="{FF2B5EF4-FFF2-40B4-BE49-F238E27FC236}">
                <a16:creationId xmlns:a16="http://schemas.microsoft.com/office/drawing/2014/main" id="{67F78E54-CC15-C55A-D885-034B1DE8855D}"/>
              </a:ext>
            </a:extLst>
          </p:cNvPr>
          <p:cNvGrpSpPr/>
          <p:nvPr/>
        </p:nvGrpSpPr>
        <p:grpSpPr>
          <a:xfrm>
            <a:off x="556081" y="1820204"/>
            <a:ext cx="10935913" cy="1588508"/>
            <a:chOff x="628043" y="1250967"/>
            <a:chExt cx="10935913" cy="1588508"/>
          </a:xfrm>
        </p:grpSpPr>
        <p:sp>
          <p:nvSpPr>
            <p:cNvPr id="7" name="Kombinationstegning: figur 6">
              <a:extLst>
                <a:ext uri="{FF2B5EF4-FFF2-40B4-BE49-F238E27FC236}">
                  <a16:creationId xmlns:a16="http://schemas.microsoft.com/office/drawing/2014/main" id="{061B5E23-53DF-C465-BAC8-D19D9659DA21}"/>
                </a:ext>
              </a:extLst>
            </p:cNvPr>
            <p:cNvSpPr/>
            <p:nvPr/>
          </p:nvSpPr>
          <p:spPr>
            <a:xfrm>
              <a:off x="628043" y="1250967"/>
              <a:ext cx="4052469" cy="1588508"/>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r>
                <a:rPr lang="de-DE" b="1" dirty="0">
                  <a:solidFill>
                    <a:srgbClr val="006600"/>
                  </a:solidFill>
                </a:rPr>
                <a:t>'Human </a:t>
              </a:r>
              <a:r>
                <a:rPr lang="de-DE" b="1" dirty="0" err="1">
                  <a:solidFill>
                    <a:srgbClr val="006600"/>
                  </a:solidFill>
                </a:rPr>
                <a:t>doings</a:t>
              </a:r>
              <a:r>
                <a:rPr lang="de-DE" b="1" dirty="0">
                  <a:solidFill>
                    <a:srgbClr val="006600"/>
                  </a:solidFill>
                </a:rPr>
                <a:t>'/ der handelnde Mensch</a:t>
              </a:r>
              <a:endParaRPr lang="da-DK" dirty="0">
                <a:solidFill>
                  <a:srgbClr val="006600"/>
                </a:solidFill>
              </a:endParaRPr>
            </a:p>
            <a:p>
              <a:r>
                <a:rPr lang="de-DE" sz="1100" dirty="0">
                  <a:solidFill>
                    <a:schemeClr val="tx1"/>
                  </a:solidFill>
                </a:rPr>
                <a:t>Im industriellen Paradigma verstehen wir unser Denken und Handeln als eine Voraussetzung für effizienten Fortschritt – und als das, was unsere Existenz in erster Linie rechtfertigt.</a:t>
              </a:r>
              <a:endParaRPr lang="da-DK" sz="1100" dirty="0">
                <a:solidFill>
                  <a:schemeClr val="tx1"/>
                </a:solidFill>
              </a:endParaRPr>
            </a:p>
            <a:p>
              <a:r>
                <a:rPr lang="de-DE" sz="1100" dirty="0"/>
                <a:t>rechtfertigt.</a:t>
              </a:r>
              <a:endParaRPr lang="da-DK" sz="1100" dirty="0"/>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8" name="Kombinationstegning: figur 7">
              <a:extLst>
                <a:ext uri="{FF2B5EF4-FFF2-40B4-BE49-F238E27FC236}">
                  <a16:creationId xmlns:a16="http://schemas.microsoft.com/office/drawing/2014/main" id="{A449F05D-1C17-6A85-7816-9E37B81F0636}"/>
                </a:ext>
              </a:extLst>
            </p:cNvPr>
            <p:cNvSpPr/>
            <p:nvPr/>
          </p:nvSpPr>
          <p:spPr>
            <a:xfrm>
              <a:off x="4501490" y="1250967"/>
              <a:ext cx="7062466" cy="1588508"/>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56" name="Tekstfelt 55">
              <a:extLst>
                <a:ext uri="{FF2B5EF4-FFF2-40B4-BE49-F238E27FC236}">
                  <a16:creationId xmlns:a16="http://schemas.microsoft.com/office/drawing/2014/main" id="{2A4C7677-1475-8F54-B475-8D39CAC7CBD3}"/>
                </a:ext>
              </a:extLst>
            </p:cNvPr>
            <p:cNvSpPr txBox="1"/>
            <p:nvPr/>
          </p:nvSpPr>
          <p:spPr>
            <a:xfrm>
              <a:off x="4867756" y="1506613"/>
              <a:ext cx="6093994" cy="1046440"/>
            </a:xfrm>
            <a:prstGeom prst="rect">
              <a:avLst/>
            </a:prstGeom>
            <a:noFill/>
          </p:spPr>
          <p:txBody>
            <a:bodyPr wrap="square">
              <a:spAutoFit/>
            </a:bodyPr>
            <a:lstStyle/>
            <a:p>
              <a:r>
                <a:rPr lang="de-DE" b="1" dirty="0">
                  <a:solidFill>
                    <a:srgbClr val="006600"/>
                  </a:solidFill>
                </a:rPr>
                <a:t>'Human </a:t>
              </a:r>
              <a:r>
                <a:rPr lang="de-DE" b="1" dirty="0" err="1">
                  <a:solidFill>
                    <a:srgbClr val="006600"/>
                  </a:solidFill>
                </a:rPr>
                <a:t>beings</a:t>
              </a:r>
              <a:r>
                <a:rPr lang="de-DE" b="1" dirty="0">
                  <a:solidFill>
                    <a:srgbClr val="006600"/>
                  </a:solidFill>
                </a:rPr>
                <a:t>'/ der seiende Mensch</a:t>
              </a:r>
              <a:endParaRPr lang="da-DK" dirty="0">
                <a:solidFill>
                  <a:srgbClr val="006600"/>
                </a:solidFill>
              </a:endParaRPr>
            </a:p>
            <a:p>
              <a:r>
                <a:rPr lang="de-DE" sz="1100" dirty="0"/>
                <a:t>Mit einer planetaren Denkweise erkennen wir die menschliche Existenz als einen innewohnenden Wert an. Das wirft Fragen auf wie:</a:t>
              </a:r>
              <a:br>
                <a:rPr lang="de-DE" sz="1100" dirty="0"/>
              </a:br>
              <a:r>
                <a:rPr lang="de-DE" sz="1100" dirty="0"/>
                <a:t>Wie können wir den Fokus von Produktivität und Handlung darauf verlagern, menschliches Sein als einen Wert an sich zu schätzen?</a:t>
              </a:r>
              <a:endParaRPr lang="da-DK" sz="1100" dirty="0"/>
            </a:p>
          </p:txBody>
        </p:sp>
      </p:grpSp>
      <p:grpSp>
        <p:nvGrpSpPr>
          <p:cNvPr id="5" name="Gruppe 4">
            <a:extLst>
              <a:ext uri="{FF2B5EF4-FFF2-40B4-BE49-F238E27FC236}">
                <a16:creationId xmlns:a16="http://schemas.microsoft.com/office/drawing/2014/main" id="{2A9D6D2F-A2E8-ED47-6E0B-A0F5DC5874D6}"/>
              </a:ext>
            </a:extLst>
          </p:cNvPr>
          <p:cNvGrpSpPr/>
          <p:nvPr/>
        </p:nvGrpSpPr>
        <p:grpSpPr>
          <a:xfrm>
            <a:off x="556081" y="3449285"/>
            <a:ext cx="10935912" cy="1588508"/>
            <a:chOff x="628044" y="3105065"/>
            <a:chExt cx="10935912" cy="1588508"/>
          </a:xfrm>
        </p:grpSpPr>
        <p:grpSp>
          <p:nvGrpSpPr>
            <p:cNvPr id="66" name="Gruppe 65">
              <a:extLst>
                <a:ext uri="{FF2B5EF4-FFF2-40B4-BE49-F238E27FC236}">
                  <a16:creationId xmlns:a16="http://schemas.microsoft.com/office/drawing/2014/main" id="{A71BA047-5ED7-F4D5-A7DA-97AE98F44146}"/>
                </a:ext>
              </a:extLst>
            </p:cNvPr>
            <p:cNvGrpSpPr/>
            <p:nvPr/>
          </p:nvGrpSpPr>
          <p:grpSpPr>
            <a:xfrm>
              <a:off x="628044" y="3105065"/>
              <a:ext cx="10935912" cy="1588508"/>
              <a:chOff x="703093" y="2237687"/>
              <a:chExt cx="10935912" cy="577925"/>
            </a:xfrm>
          </p:grpSpPr>
          <p:sp>
            <p:nvSpPr>
              <p:cNvPr id="68" name="Kombinationstegning: figur 67">
                <a:extLst>
                  <a:ext uri="{FF2B5EF4-FFF2-40B4-BE49-F238E27FC236}">
                    <a16:creationId xmlns:a16="http://schemas.microsoft.com/office/drawing/2014/main" id="{2F935DAF-2B7B-4C74-930A-4E3084531426}"/>
                  </a:ext>
                </a:extLst>
              </p:cNvPr>
              <p:cNvSpPr/>
              <p:nvPr/>
            </p:nvSpPr>
            <p:spPr>
              <a:xfrm>
                <a:off x="4576539" y="2237687"/>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67" name="Kombinationstegning: figur 66">
                <a:extLst>
                  <a:ext uri="{FF2B5EF4-FFF2-40B4-BE49-F238E27FC236}">
                    <a16:creationId xmlns:a16="http://schemas.microsoft.com/office/drawing/2014/main" id="{EC9CAF64-44D2-31AA-31F9-F92E7911BA2C}"/>
                  </a:ext>
                </a:extLst>
              </p:cNvPr>
              <p:cNvSpPr/>
              <p:nvPr/>
            </p:nvSpPr>
            <p:spPr>
              <a:xfrm>
                <a:off x="703093" y="2237687"/>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r>
                  <a:rPr lang="de-DE" b="1" dirty="0">
                    <a:solidFill>
                      <a:srgbClr val="006600"/>
                    </a:solidFill>
                  </a:rPr>
                  <a:t>Form folgt Funktion oder Form für den Konsum</a:t>
                </a:r>
                <a:endParaRPr lang="da-DK" dirty="0">
                  <a:solidFill>
                    <a:srgbClr val="006600"/>
                  </a:solidFill>
                </a:endParaRPr>
              </a:p>
              <a:p>
                <a:r>
                  <a:rPr lang="de-DE" sz="1100" dirty="0">
                    <a:solidFill>
                      <a:schemeClr val="tx1"/>
                    </a:solidFill>
                  </a:rPr>
                  <a:t>Im industriellen Paradigma gestalten wir mit dem Fokus auf eine effiziente und rationale Produktion, wobei die Formgebung darauf ausgerichtet ist, den Konsum zu fördern.</a:t>
                </a:r>
                <a:endParaRPr lang="da-DK" sz="1100" dirty="0">
                  <a:solidFill>
                    <a:schemeClr val="tx1"/>
                  </a:solidFill>
                </a:endParaRP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grpSp>
        <p:sp>
          <p:nvSpPr>
            <p:cNvPr id="63" name="Tekstfelt 62">
              <a:extLst>
                <a:ext uri="{FF2B5EF4-FFF2-40B4-BE49-F238E27FC236}">
                  <a16:creationId xmlns:a16="http://schemas.microsoft.com/office/drawing/2014/main" id="{CE29133B-CC0A-8C1D-C50B-9CCDF9FE1BB9}"/>
                </a:ext>
              </a:extLst>
            </p:cNvPr>
            <p:cNvSpPr txBox="1"/>
            <p:nvPr/>
          </p:nvSpPr>
          <p:spPr>
            <a:xfrm>
              <a:off x="4867757" y="3304743"/>
              <a:ext cx="6093994" cy="1123384"/>
            </a:xfrm>
            <a:prstGeom prst="rect">
              <a:avLst/>
            </a:prstGeom>
            <a:noFill/>
          </p:spPr>
          <p:txBody>
            <a:bodyPr wrap="square">
              <a:spAutoFit/>
            </a:bodyPr>
            <a:lstStyle/>
            <a:p>
              <a:pPr fontAlgn="base"/>
              <a:r>
                <a:rPr lang="de-DE" b="1" dirty="0">
                  <a:solidFill>
                    <a:srgbClr val="006600"/>
                  </a:solidFill>
                </a:rPr>
                <a:t>Form folgt Bewusstsein</a:t>
              </a:r>
              <a:endParaRPr lang="da-DK" dirty="0">
                <a:solidFill>
                  <a:srgbClr val="006600"/>
                </a:solidFill>
              </a:endParaRPr>
            </a:p>
            <a:p>
              <a:pPr fontAlgn="base"/>
              <a:r>
                <a:rPr lang="de-DE" sz="1100" dirty="0"/>
                <a:t>Mit einer planetaren Denkweise gestalten wir aus dem Verständnis heraus, dass unser Bewusstseinsniveau unser Schaffen beeinflusst. Wie können wir so designen, dass eine ganzheitliche Produktion entsteht, die im Einklang mit den natürlichen Gegebenheiten steht?</a:t>
              </a:r>
              <a:endParaRPr lang="da-DK"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600" b="1" i="0" u="none" strike="noStrike" kern="1200" cap="none" spc="0" normalizeH="0" baseline="0" noProof="0" dirty="0">
                <a:ln>
                  <a:noFill/>
                </a:ln>
                <a:solidFill>
                  <a:srgbClr val="006600"/>
                </a:solidFill>
                <a:effectLst/>
                <a:uLnTx/>
                <a:uFillTx/>
                <a:latin typeface="Century Gothic" panose="020B0502020202020204" pitchFamily="34" charset="0"/>
                <a:ea typeface="Times New Roman" panose="02020603050405020304" pitchFamily="18" charset="0"/>
                <a:cs typeface="Aptos" panose="020B0004020202020204" pitchFamily="34" charset="0"/>
              </a:endParaRPr>
            </a:p>
          </p:txBody>
        </p:sp>
      </p:grpSp>
      <p:grpSp>
        <p:nvGrpSpPr>
          <p:cNvPr id="4" name="Gruppe 3">
            <a:extLst>
              <a:ext uri="{FF2B5EF4-FFF2-40B4-BE49-F238E27FC236}">
                <a16:creationId xmlns:a16="http://schemas.microsoft.com/office/drawing/2014/main" id="{C9328A65-BEFC-9839-C07D-5DAF6905EBA3}"/>
              </a:ext>
            </a:extLst>
          </p:cNvPr>
          <p:cNvGrpSpPr/>
          <p:nvPr/>
        </p:nvGrpSpPr>
        <p:grpSpPr>
          <a:xfrm>
            <a:off x="556081" y="5078365"/>
            <a:ext cx="10935912" cy="1588512"/>
            <a:chOff x="628044" y="5078365"/>
            <a:chExt cx="10935912" cy="1588512"/>
          </a:xfrm>
        </p:grpSpPr>
        <p:grpSp>
          <p:nvGrpSpPr>
            <p:cNvPr id="57" name="Gruppe 56">
              <a:extLst>
                <a:ext uri="{FF2B5EF4-FFF2-40B4-BE49-F238E27FC236}">
                  <a16:creationId xmlns:a16="http://schemas.microsoft.com/office/drawing/2014/main" id="{84DF6F8F-06FB-31B4-FE5C-33B76AA926E1}"/>
                </a:ext>
              </a:extLst>
            </p:cNvPr>
            <p:cNvGrpSpPr/>
            <p:nvPr/>
          </p:nvGrpSpPr>
          <p:grpSpPr>
            <a:xfrm>
              <a:off x="628044" y="5078365"/>
              <a:ext cx="10935912" cy="1588512"/>
              <a:chOff x="703093" y="2281053"/>
              <a:chExt cx="10935912" cy="577926"/>
            </a:xfrm>
          </p:grpSpPr>
          <p:sp>
            <p:nvSpPr>
              <p:cNvPr id="58" name="Kombinationstegning: figur 57">
                <a:extLst>
                  <a:ext uri="{FF2B5EF4-FFF2-40B4-BE49-F238E27FC236}">
                    <a16:creationId xmlns:a16="http://schemas.microsoft.com/office/drawing/2014/main" id="{73190D2A-16F3-2DE9-FE2F-57E7358891F4}"/>
                  </a:ext>
                </a:extLst>
              </p:cNvPr>
              <p:cNvSpPr/>
              <p:nvPr/>
            </p:nvSpPr>
            <p:spPr>
              <a:xfrm>
                <a:off x="703093" y="2281053"/>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r>
                  <a:rPr lang="de-DE" b="1" dirty="0">
                    <a:solidFill>
                      <a:srgbClr val="006600"/>
                    </a:solidFill>
                  </a:rPr>
                  <a:t>Design für und mit Menschen</a:t>
                </a:r>
                <a:endParaRPr lang="da-DK" dirty="0">
                  <a:solidFill>
                    <a:srgbClr val="006600"/>
                  </a:solidFill>
                </a:endParaRPr>
              </a:p>
              <a:p>
                <a:r>
                  <a:rPr lang="de-DE" sz="1100" dirty="0">
                    <a:solidFill>
                      <a:schemeClr val="tx1"/>
                    </a:solidFill>
                  </a:rPr>
                  <a:t>Im industriellen Paradigma wird unser Designschaffen – von Produkten über Dienstleistungen bis hin zu Systemen, Organisationen und Politiken – von Menschen entwickelt und für Menschen geschaffen</a:t>
                </a:r>
                <a:endParaRPr lang="da-DK" sz="1100" dirty="0">
                  <a:solidFill>
                    <a:schemeClr val="tx1"/>
                  </a:solidFill>
                </a:endParaRP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59" name="Kombinationstegning: figur 58">
                <a:extLst>
                  <a:ext uri="{FF2B5EF4-FFF2-40B4-BE49-F238E27FC236}">
                    <a16:creationId xmlns:a16="http://schemas.microsoft.com/office/drawing/2014/main" id="{1D9A34F3-01D1-D86A-F9F9-C026FF490425}"/>
                  </a:ext>
                </a:extLst>
              </p:cNvPr>
              <p:cNvSpPr/>
              <p:nvPr/>
            </p:nvSpPr>
            <p:spPr>
              <a:xfrm>
                <a:off x="4576539" y="2281054"/>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grpSp>
        <p:sp>
          <p:nvSpPr>
            <p:cNvPr id="72" name="Tekstfelt 71">
              <a:extLst>
                <a:ext uri="{FF2B5EF4-FFF2-40B4-BE49-F238E27FC236}">
                  <a16:creationId xmlns:a16="http://schemas.microsoft.com/office/drawing/2014/main" id="{E4C6FC11-7544-7B34-958B-2B36AA0766BB}"/>
                </a:ext>
              </a:extLst>
            </p:cNvPr>
            <p:cNvSpPr txBox="1"/>
            <p:nvPr/>
          </p:nvSpPr>
          <p:spPr>
            <a:xfrm>
              <a:off x="4867757" y="5318619"/>
              <a:ext cx="6093994" cy="1046440"/>
            </a:xfrm>
            <a:prstGeom prst="rect">
              <a:avLst/>
            </a:prstGeom>
            <a:noFill/>
          </p:spPr>
          <p:txBody>
            <a:bodyPr wrap="square">
              <a:spAutoFit/>
            </a:bodyPr>
            <a:lstStyle/>
            <a:p>
              <a:pPr fontAlgn="base"/>
              <a:r>
                <a:rPr lang="de-DE" b="1" dirty="0">
                  <a:solidFill>
                    <a:srgbClr val="006600"/>
                  </a:solidFill>
                </a:rPr>
                <a:t>Design für den Planeten</a:t>
              </a:r>
              <a:endParaRPr lang="da-DK" dirty="0">
                <a:solidFill>
                  <a:srgbClr val="006600"/>
                </a:solidFill>
              </a:endParaRPr>
            </a:p>
            <a:p>
              <a:pPr fontAlgn="base"/>
              <a:r>
                <a:rPr lang="de-DE" sz="1100" dirty="0"/>
                <a:t>Aus einer planetaren Perspektive priorisieren wir das Wohlergehen des Planeten und die natürlichen Kreisläufe, die das Leben tragen. Wie können wir Lösungen entwickeln, die die Ganzheit des Planeten berücksichtigen und jene Prozesse integrieren, die für die Nachhaltigkeit des Lebens essenziell sind?</a:t>
              </a:r>
              <a:endParaRPr lang="da-DK" sz="1100" dirty="0"/>
            </a:p>
          </p:txBody>
        </p:sp>
      </p:grpSp>
      <p:grpSp>
        <p:nvGrpSpPr>
          <p:cNvPr id="9" name="Gruppe 8">
            <a:extLst>
              <a:ext uri="{FF2B5EF4-FFF2-40B4-BE49-F238E27FC236}">
                <a16:creationId xmlns:a16="http://schemas.microsoft.com/office/drawing/2014/main" id="{BC275879-D925-8A2E-B10C-2BC4B822CAF9}"/>
              </a:ext>
            </a:extLst>
          </p:cNvPr>
          <p:cNvGrpSpPr/>
          <p:nvPr/>
        </p:nvGrpSpPr>
        <p:grpSpPr>
          <a:xfrm>
            <a:off x="556081" y="191123"/>
            <a:ext cx="10935913" cy="1588508"/>
            <a:chOff x="556081" y="191123"/>
            <a:chExt cx="10935913" cy="1588508"/>
          </a:xfrm>
        </p:grpSpPr>
        <p:sp>
          <p:nvSpPr>
            <p:cNvPr id="2" name="Kombinationstegning: figur 1">
              <a:extLst>
                <a:ext uri="{FF2B5EF4-FFF2-40B4-BE49-F238E27FC236}">
                  <a16:creationId xmlns:a16="http://schemas.microsoft.com/office/drawing/2014/main" id="{D18CB130-E19E-9587-EBF0-E6C20371BDFC}"/>
                </a:ext>
              </a:extLst>
            </p:cNvPr>
            <p:cNvSpPr/>
            <p:nvPr/>
          </p:nvSpPr>
          <p:spPr>
            <a:xfrm>
              <a:off x="556081" y="191123"/>
              <a:ext cx="4052469" cy="1588508"/>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r>
                <a:rPr lang="de-DE" b="1" dirty="0">
                  <a:solidFill>
                    <a:srgbClr val="006600"/>
                  </a:solidFill>
                </a:rPr>
                <a:t>Die Natur ist dort draußen und für uns da</a:t>
              </a:r>
              <a:endParaRPr lang="da-DK" dirty="0">
                <a:solidFill>
                  <a:srgbClr val="006600"/>
                </a:solidFill>
              </a:endParaRPr>
            </a:p>
            <a:p>
              <a:r>
                <a:rPr lang="de-DE" sz="1100" dirty="0">
                  <a:solidFill>
                    <a:schemeClr val="tx1"/>
                  </a:solidFill>
                </a:rPr>
                <a:t>Im industriellen Paradigma haben wir die Natur objektiviert und als eine Ressource betrachtet, die wir nach Belieben ausbeuten können. Diese Trennung erzeugt die Vorstellung von der Natur als einer externen Ressource, die von uns getrennt ist.</a:t>
              </a:r>
              <a:endParaRPr lang="da-DK" sz="1100" dirty="0">
                <a:solidFill>
                  <a:schemeClr val="tx1"/>
                </a:solidFill>
              </a:endParaRP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3" name="Kombinationstegning: figur 2">
              <a:extLst>
                <a:ext uri="{FF2B5EF4-FFF2-40B4-BE49-F238E27FC236}">
                  <a16:creationId xmlns:a16="http://schemas.microsoft.com/office/drawing/2014/main" id="{073CF9EE-5071-C0A7-B2AC-1D6C900801A5}"/>
                </a:ext>
              </a:extLst>
            </p:cNvPr>
            <p:cNvSpPr/>
            <p:nvPr/>
          </p:nvSpPr>
          <p:spPr>
            <a:xfrm>
              <a:off x="4429528" y="191123"/>
              <a:ext cx="7062466" cy="1588508"/>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grpSp>
      <p:sp>
        <p:nvSpPr>
          <p:cNvPr id="11" name="Tekstfelt 10">
            <a:extLst>
              <a:ext uri="{FF2B5EF4-FFF2-40B4-BE49-F238E27FC236}">
                <a16:creationId xmlns:a16="http://schemas.microsoft.com/office/drawing/2014/main" id="{54449611-93A2-0AFC-3AAA-5EFC0A6FF125}"/>
              </a:ext>
            </a:extLst>
          </p:cNvPr>
          <p:cNvSpPr txBox="1"/>
          <p:nvPr/>
        </p:nvSpPr>
        <p:spPr>
          <a:xfrm>
            <a:off x="4795794" y="318058"/>
            <a:ext cx="6093994" cy="1384995"/>
          </a:xfrm>
          <a:prstGeom prst="rect">
            <a:avLst/>
          </a:prstGeom>
          <a:noFill/>
        </p:spPr>
        <p:txBody>
          <a:bodyPr wrap="square">
            <a:spAutoFit/>
          </a:bodyPr>
          <a:lstStyle/>
          <a:p>
            <a:r>
              <a:rPr lang="de-DE" b="1" dirty="0">
                <a:solidFill>
                  <a:srgbClr val="006600"/>
                </a:solidFill>
              </a:rPr>
              <a:t>Wir sind selbst Natur</a:t>
            </a:r>
            <a:endParaRPr lang="da-DK" dirty="0">
              <a:solidFill>
                <a:srgbClr val="006600"/>
              </a:solidFill>
            </a:endParaRPr>
          </a:p>
          <a:p>
            <a:r>
              <a:rPr lang="de-DE" sz="1100" dirty="0"/>
              <a:t>Aus einer planetaren Perspektive erkennen wir, dass wir ein Teil der Natur sind und dass alles, was wir tun oder nicht tun, das Gesamtsystem beeinflusst. Wie können wir mit dem Bewusstsein gestalten, dass unser Handeln in die natürlichen Prozesse des Planeten eingebettet ist und diese beeinflusst?</a:t>
            </a:r>
            <a:br>
              <a:rPr lang="de-DE" sz="1100" dirty="0"/>
            </a:br>
            <a:r>
              <a:rPr lang="de-DE" sz="1100" dirty="0"/>
              <a:t>Wie stellen wir sicher, dass unsere Lösungen mit den natürlichen Kreisläufen in Einklang stehen und ein nachhaltiges Gleichgewicht unterstützen?</a:t>
            </a:r>
            <a:endParaRPr lang="da-DK" sz="1100" dirty="0"/>
          </a:p>
        </p:txBody>
      </p:sp>
      <p:pic>
        <p:nvPicPr>
          <p:cNvPr id="10" name="Billede 9">
            <a:extLst>
              <a:ext uri="{FF2B5EF4-FFF2-40B4-BE49-F238E27FC236}">
                <a16:creationId xmlns:a16="http://schemas.microsoft.com/office/drawing/2014/main" id="{BFF3901F-3B8A-2292-7DBB-C1B965761B44}"/>
              </a:ext>
            </a:extLst>
          </p:cNvPr>
          <p:cNvPicPr>
            <a:picLocks noChangeAspect="1"/>
          </p:cNvPicPr>
          <p:nvPr/>
        </p:nvPicPr>
        <p:blipFill>
          <a:blip r:embed="rId2"/>
          <a:stretch>
            <a:fillRect/>
          </a:stretch>
        </p:blipFill>
        <p:spPr>
          <a:xfrm>
            <a:off x="9561955" y="0"/>
            <a:ext cx="2692538" cy="577880"/>
          </a:xfrm>
          <a:prstGeom prst="rect">
            <a:avLst/>
          </a:prstGeom>
        </p:spPr>
      </p:pic>
    </p:spTree>
    <p:extLst>
      <p:ext uri="{BB962C8B-B14F-4D97-AF65-F5344CB8AC3E}">
        <p14:creationId xmlns:p14="http://schemas.microsoft.com/office/powerpoint/2010/main" val="1014992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E4F7E9-79BF-E39A-6515-65E1D47AAC63}"/>
              </a:ext>
            </a:extLst>
          </p:cNvPr>
          <p:cNvSpPr>
            <a:spLocks noGrp="1"/>
          </p:cNvSpPr>
          <p:nvPr>
            <p:ph type="title"/>
          </p:nvPr>
        </p:nvSpPr>
        <p:spPr>
          <a:xfrm>
            <a:off x="700635" y="914399"/>
            <a:ext cx="5808449" cy="673769"/>
          </a:xfrm>
        </p:spPr>
        <p:txBody>
          <a:bodyPr>
            <a:normAutofit fontScale="90000"/>
          </a:bodyPr>
          <a:lstStyle/>
          <a:p>
            <a:r>
              <a:rPr lang="da-DK" b="1" dirty="0" err="1"/>
              <a:t>Quelle</a:t>
            </a:r>
            <a:r>
              <a:rPr lang="da-DK" b="1" dirty="0">
                <a:latin typeface="Century Gothic" panose="020B0502020202020204" pitchFamily="34" charset="0"/>
              </a:rPr>
              <a:t>:</a:t>
            </a:r>
            <a:br>
              <a:rPr lang="da-DK" b="1" dirty="0">
                <a:latin typeface="Century Gothic" panose="020B0502020202020204" pitchFamily="34" charset="0"/>
              </a:rPr>
            </a:br>
            <a:endParaRPr lang="da-DK" b="1" dirty="0">
              <a:latin typeface="Century Gothic" panose="020B0502020202020204" pitchFamily="34" charset="0"/>
            </a:endParaRPr>
          </a:p>
        </p:txBody>
      </p:sp>
      <p:pic>
        <p:nvPicPr>
          <p:cNvPr id="4" name="Billede 3" descr="Et billede, der indeholder tekst, cirkel, skærmbillede, menu&#10;&#10;Indhold genereret af kunstig intelligens kan være forkert.">
            <a:extLst>
              <a:ext uri="{FF2B5EF4-FFF2-40B4-BE49-F238E27FC236}">
                <a16:creationId xmlns:a16="http://schemas.microsoft.com/office/drawing/2014/main" id="{2924B9B8-7E27-FE23-6E51-4CD94C32E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696576" y="1416719"/>
            <a:ext cx="5366084" cy="4024563"/>
          </a:xfrm>
          <a:prstGeom prst="rect">
            <a:avLst/>
          </a:prstGeom>
        </p:spPr>
      </p:pic>
      <p:sp>
        <p:nvSpPr>
          <p:cNvPr id="5" name="Tekstfelt 4">
            <a:extLst>
              <a:ext uri="{FF2B5EF4-FFF2-40B4-BE49-F238E27FC236}">
                <a16:creationId xmlns:a16="http://schemas.microsoft.com/office/drawing/2014/main" id="{5F5A9DF1-B2AA-6C1E-042E-66816920686C}"/>
              </a:ext>
            </a:extLst>
          </p:cNvPr>
          <p:cNvSpPr txBox="1"/>
          <p:nvPr/>
        </p:nvSpPr>
        <p:spPr>
          <a:xfrm>
            <a:off x="700635" y="1908829"/>
            <a:ext cx="5005137" cy="2862322"/>
          </a:xfrm>
          <a:prstGeom prst="rect">
            <a:avLst/>
          </a:prstGeom>
          <a:noFill/>
        </p:spPr>
        <p:txBody>
          <a:bodyPr wrap="square" rtlCol="0">
            <a:spAutoFit/>
          </a:bodyPr>
          <a:lstStyle/>
          <a:p>
            <a:r>
              <a:rPr lang="da-DK" b="1" dirty="0" err="1"/>
              <a:t>Autorinnen</a:t>
            </a:r>
            <a:r>
              <a:rPr lang="da-DK" b="1" dirty="0"/>
              <a:t>: </a:t>
            </a:r>
            <a:r>
              <a:rPr lang="da-DK" dirty="0"/>
              <a:t>Ida Engholm, Lotte Borg, Brian Frandsen, Christina Funder, Henriette Melchiorsen.</a:t>
            </a:r>
          </a:p>
          <a:p>
            <a:endParaRPr lang="da-DK" dirty="0"/>
          </a:p>
          <a:p>
            <a:r>
              <a:rPr lang="da-DK" b="1" dirty="0" err="1"/>
              <a:t>Herausgegeben</a:t>
            </a:r>
            <a:r>
              <a:rPr lang="da-DK" b="1" dirty="0"/>
              <a:t> von:</a:t>
            </a:r>
            <a:br>
              <a:rPr lang="da-DK" b="1" dirty="0"/>
            </a:br>
            <a:r>
              <a:rPr lang="da-DK" dirty="0"/>
              <a:t>Det Kongelige Akademi – </a:t>
            </a:r>
            <a:r>
              <a:rPr lang="da-DK" dirty="0" err="1"/>
              <a:t>Architektur</a:t>
            </a:r>
            <a:r>
              <a:rPr lang="da-DK" dirty="0"/>
              <a:t>, Design und </a:t>
            </a:r>
            <a:r>
              <a:rPr lang="da-DK" dirty="0" err="1"/>
              <a:t>Konservierung</a:t>
            </a:r>
            <a:r>
              <a:rPr lang="da-DK" dirty="0"/>
              <a:t> in </a:t>
            </a:r>
            <a:r>
              <a:rPr lang="da-DK" dirty="0" err="1"/>
              <a:t>Zusammenarbeit</a:t>
            </a:r>
            <a:r>
              <a:rPr lang="da-DK" dirty="0"/>
              <a:t> mit dem </a:t>
            </a:r>
            <a:r>
              <a:rPr lang="da-DK" dirty="0" err="1"/>
              <a:t>Staatlichen</a:t>
            </a:r>
            <a:r>
              <a:rPr lang="da-DK" dirty="0"/>
              <a:t> Kunstfonds</a:t>
            </a:r>
          </a:p>
          <a:p>
            <a:endParaRPr lang="da-DK" dirty="0"/>
          </a:p>
          <a:p>
            <a:r>
              <a:rPr lang="da-DK" b="1" dirty="0" err="1"/>
              <a:t>Veröffentlicht</a:t>
            </a:r>
            <a:r>
              <a:rPr lang="da-DK" b="1" dirty="0"/>
              <a:t>: </a:t>
            </a:r>
            <a:r>
              <a:rPr lang="da-DK" dirty="0"/>
              <a:t>Mai 2024</a:t>
            </a:r>
          </a:p>
        </p:txBody>
      </p:sp>
      <p:pic>
        <p:nvPicPr>
          <p:cNvPr id="3" name="Billede 2">
            <a:extLst>
              <a:ext uri="{FF2B5EF4-FFF2-40B4-BE49-F238E27FC236}">
                <a16:creationId xmlns:a16="http://schemas.microsoft.com/office/drawing/2014/main" id="{E878E8D3-06E0-BFE6-71E0-97AFCD3627C2}"/>
              </a:ext>
            </a:extLst>
          </p:cNvPr>
          <p:cNvPicPr>
            <a:picLocks noChangeAspect="1"/>
          </p:cNvPicPr>
          <p:nvPr/>
        </p:nvPicPr>
        <p:blipFill>
          <a:blip r:embed="rId3"/>
          <a:stretch>
            <a:fillRect/>
          </a:stretch>
        </p:blipFill>
        <p:spPr>
          <a:xfrm>
            <a:off x="9499462" y="108488"/>
            <a:ext cx="2692538" cy="577880"/>
          </a:xfrm>
          <a:prstGeom prst="rect">
            <a:avLst/>
          </a:prstGeom>
        </p:spPr>
      </p:pic>
    </p:spTree>
    <p:extLst>
      <p:ext uri="{BB962C8B-B14F-4D97-AF65-F5344CB8AC3E}">
        <p14:creationId xmlns:p14="http://schemas.microsoft.com/office/powerpoint/2010/main" val="518243997"/>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FDA034-AE53-44E4-8CC6-66C42301A3F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B0C4DCE-8D23-4743-8185-A50E92D7AC6B}">
  <ds:schemaRefs>
    <ds:schemaRef ds:uri="http://schemas.microsoft.com/sharepoint/v3/contenttype/forms"/>
  </ds:schemaRefs>
</ds:datastoreItem>
</file>

<file path=customXml/itemProps3.xml><?xml version="1.0" encoding="utf-8"?>
<ds:datastoreItem xmlns:ds="http://schemas.openxmlformats.org/officeDocument/2006/customXml" ds:itemID="{E52FB37D-F6F4-472B-95D7-668FFB7F22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215</TotalTime>
  <Words>891</Words>
  <Application>Microsoft Office PowerPoint</Application>
  <PresentationFormat>Widescreen</PresentationFormat>
  <Paragraphs>56</Paragraphs>
  <Slides>6</Slides>
  <Notes>2</Notes>
  <HiddenSlides>0</HiddenSlides>
  <MMClips>1</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6</vt:i4>
      </vt:variant>
    </vt:vector>
  </HeadingPairs>
  <TitlesOfParts>
    <vt:vector size="12" baseType="lpstr">
      <vt:lpstr>Aptos</vt:lpstr>
      <vt:lpstr>Arial</vt:lpstr>
      <vt:lpstr>Calisto MT</vt:lpstr>
      <vt:lpstr>Century Gothic</vt:lpstr>
      <vt:lpstr>Univers Condensed</vt:lpstr>
      <vt:lpstr>ChronicleVTI</vt:lpstr>
      <vt:lpstr>Nachhaltigkeit</vt:lpstr>
      <vt:lpstr>Vom Menschen zum Planeten</vt:lpstr>
      <vt:lpstr>Design und Produktentwicklung</vt:lpstr>
      <vt:lpstr>PowerPoint-præsentation</vt:lpstr>
      <vt:lpstr>PowerPoint-præsentation</vt:lpstr>
      <vt:lpstr>Quelle: </vt:lpstr>
    </vt:vector>
  </TitlesOfParts>
  <Company>IT-Center Syd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Camilla Arp</dc:creator>
  <cp:lastModifiedBy>Camilla Hyldahl Grøn - CAHG</cp:lastModifiedBy>
  <cp:revision>3</cp:revision>
  <dcterms:created xsi:type="dcterms:W3CDTF">2025-04-21T12:32:50Z</dcterms:created>
  <dcterms:modified xsi:type="dcterms:W3CDTF">2026-04-16T07:54:04Z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ies>
</file>