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619" r:id="rId2"/>
    <p:sldId id="621" r:id="rId3"/>
    <p:sldId id="620" r:id="rId4"/>
    <p:sldId id="625" r:id="rId5"/>
    <p:sldId id="622" r:id="rId6"/>
    <p:sldId id="623" r:id="rId7"/>
    <p:sldId id="624" r:id="rId8"/>
    <p:sldId id="602" r:id="rId9"/>
    <p:sldId id="603" r:id="rId10"/>
    <p:sldId id="428" r:id="rId11"/>
    <p:sldId id="605" r:id="rId12"/>
    <p:sldId id="606" r:id="rId13"/>
    <p:sldId id="618" r:id="rId14"/>
    <p:sldId id="607" r:id="rId15"/>
    <p:sldId id="608" r:id="rId16"/>
    <p:sldId id="609" r:id="rId17"/>
    <p:sldId id="616" r:id="rId18"/>
    <p:sldId id="604" r:id="rId19"/>
    <p:sldId id="615" r:id="rId20"/>
    <p:sldId id="610" r:id="rId21"/>
    <p:sldId id="613" r:id="rId22"/>
    <p:sldId id="611" r:id="rId23"/>
    <p:sldId id="614" r:id="rId24"/>
    <p:sldId id="612" r:id="rId25"/>
    <p:sldId id="617" r:id="rId26"/>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AB7942"/>
    <a:srgbClr val="9437FF"/>
    <a:srgbClr val="945200"/>
    <a:srgbClr val="FF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4673" autoAdjust="0"/>
  </p:normalViewPr>
  <p:slideViewPr>
    <p:cSldViewPr snapToGrid="0">
      <p:cViewPr varScale="1">
        <p:scale>
          <a:sx n="65" d="100"/>
          <a:sy n="65" d="100"/>
        </p:scale>
        <p:origin x="3420"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3078427" cy="513508"/>
          </a:xfrm>
          <a:prstGeom prst="rect">
            <a:avLst/>
          </a:prstGeom>
        </p:spPr>
        <p:txBody>
          <a:bodyPr vert="horz" lIns="99065" tIns="49533" rIns="99065" bIns="49533" rtlCol="0"/>
          <a:lstStyle>
            <a:lvl1pPr algn="l">
              <a:defRPr sz="1300"/>
            </a:lvl1pPr>
          </a:lstStyle>
          <a:p>
            <a:endParaRPr lang="de-DE"/>
          </a:p>
        </p:txBody>
      </p:sp>
      <p:sp>
        <p:nvSpPr>
          <p:cNvPr id="3" name="Datumsplatzhalter 2"/>
          <p:cNvSpPr>
            <a:spLocks noGrp="1"/>
          </p:cNvSpPr>
          <p:nvPr>
            <p:ph type="dt" idx="1"/>
          </p:nvPr>
        </p:nvSpPr>
        <p:spPr>
          <a:xfrm>
            <a:off x="4023995" y="2"/>
            <a:ext cx="3078427" cy="513508"/>
          </a:xfrm>
          <a:prstGeom prst="rect">
            <a:avLst/>
          </a:prstGeom>
        </p:spPr>
        <p:txBody>
          <a:bodyPr vert="horz" lIns="99065" tIns="49533" rIns="99065" bIns="49533" rtlCol="0"/>
          <a:lstStyle>
            <a:lvl1pPr algn="r">
              <a:defRPr sz="1300"/>
            </a:lvl1pPr>
          </a:lstStyle>
          <a:p>
            <a:fld id="{2E1677F0-991D-411E-AB4B-910DFE9DB946}" type="datetimeFigureOut">
              <a:rPr lang="de-DE" smtClean="0"/>
              <a:t>09.12.2025</a:t>
            </a:fld>
            <a:endParaRPr lang="de-DE"/>
          </a:p>
        </p:txBody>
      </p:sp>
      <p:sp>
        <p:nvSpPr>
          <p:cNvPr id="4" name="Folienbildplatzhalter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9065" tIns="49533" rIns="99065" bIns="49533" rtlCol="0" anchor="ctr"/>
          <a:lstStyle/>
          <a:p>
            <a:endParaRPr lang="de-DE"/>
          </a:p>
        </p:txBody>
      </p:sp>
      <p:sp>
        <p:nvSpPr>
          <p:cNvPr id="5" name="Notizenplatzhalter 4"/>
          <p:cNvSpPr>
            <a:spLocks noGrp="1"/>
          </p:cNvSpPr>
          <p:nvPr>
            <p:ph type="body" sz="quarter" idx="3"/>
          </p:nvPr>
        </p:nvSpPr>
        <p:spPr>
          <a:xfrm>
            <a:off x="710407" y="4925409"/>
            <a:ext cx="5683250" cy="4029878"/>
          </a:xfrm>
          <a:prstGeom prst="rect">
            <a:avLst/>
          </a:prstGeom>
        </p:spPr>
        <p:txBody>
          <a:bodyPr vert="horz" lIns="99065" tIns="49533" rIns="99065" bIns="4953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7"/>
            <a:ext cx="3078427" cy="513507"/>
          </a:xfrm>
          <a:prstGeom prst="rect">
            <a:avLst/>
          </a:prstGeom>
        </p:spPr>
        <p:txBody>
          <a:bodyPr vert="horz" lIns="99065" tIns="49533" rIns="99065" bIns="49533" rtlCol="0" anchor="b"/>
          <a:lstStyle>
            <a:lvl1pPr algn="l">
              <a:defRPr sz="1300"/>
            </a:lvl1pPr>
          </a:lstStyle>
          <a:p>
            <a:endParaRPr lang="de-DE"/>
          </a:p>
        </p:txBody>
      </p:sp>
      <p:sp>
        <p:nvSpPr>
          <p:cNvPr id="7" name="Foliennummernplatzhalter 6"/>
          <p:cNvSpPr>
            <a:spLocks noGrp="1"/>
          </p:cNvSpPr>
          <p:nvPr>
            <p:ph type="sldNum" sz="quarter" idx="5"/>
          </p:nvPr>
        </p:nvSpPr>
        <p:spPr>
          <a:xfrm>
            <a:off x="4023995" y="9721107"/>
            <a:ext cx="3078427" cy="513507"/>
          </a:xfrm>
          <a:prstGeom prst="rect">
            <a:avLst/>
          </a:prstGeom>
        </p:spPr>
        <p:txBody>
          <a:bodyPr vert="horz" lIns="99065" tIns="49533" rIns="99065" bIns="49533" rtlCol="0" anchor="b"/>
          <a:lstStyle>
            <a:lvl1pPr algn="r">
              <a:defRPr sz="1300"/>
            </a:lvl1pPr>
          </a:lstStyle>
          <a:p>
            <a:fld id="{B669B60F-20B0-4DDE-9B2B-F6DE91AAACBB}" type="slidenum">
              <a:rPr lang="de-DE" smtClean="0"/>
              <a:t>‹Nr.›</a:t>
            </a:fld>
            <a:endParaRPr lang="de-DE"/>
          </a:p>
        </p:txBody>
      </p:sp>
    </p:spTree>
    <p:extLst>
      <p:ext uri="{BB962C8B-B14F-4D97-AF65-F5344CB8AC3E}">
        <p14:creationId xmlns:p14="http://schemas.microsoft.com/office/powerpoint/2010/main" val="285043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507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05644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332779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67117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87216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787D49C-A49C-4F56-BAD6-91358EF4A20F}"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89923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787D49C-A49C-4F56-BAD6-91358EF4A20F}" type="datetimeFigureOut">
              <a:rPr lang="de-DE" smtClean="0"/>
              <a:t>09.12.2025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21803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787D49C-A49C-4F56-BAD6-91358EF4A20F}" type="datetimeFigureOut">
              <a:rPr lang="de-DE" smtClean="0"/>
              <a:t>09.12.2025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219602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7D49C-A49C-4F56-BAD6-91358EF4A20F}" type="datetimeFigureOut">
              <a:rPr lang="de-DE" smtClean="0"/>
              <a:t>09.12.2025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95988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2787D49C-A49C-4F56-BAD6-91358EF4A20F}"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8444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2787D49C-A49C-4F56-BAD6-91358EF4A20F}"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341469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87D49C-A49C-4F56-BAD6-91358EF4A20F}" type="datetimeFigureOut">
              <a:rPr lang="de-DE" smtClean="0"/>
              <a:t>09.12.2025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A1642FF-4F0A-4B6A-8423-79B5CD453A69}" type="slidenum">
              <a:rPr lang="de-DE" smtClean="0"/>
              <a:t>‹Nr.›</a:t>
            </a:fld>
            <a:endParaRPr lang="de-DE"/>
          </a:p>
        </p:txBody>
      </p:sp>
    </p:spTree>
    <p:extLst>
      <p:ext uri="{BB962C8B-B14F-4D97-AF65-F5344CB8AC3E}">
        <p14:creationId xmlns:p14="http://schemas.microsoft.com/office/powerpoint/2010/main" val="54644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6.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25.jpeg"/><Relationship Id="rId4" Type="http://schemas.openxmlformats.org/officeDocument/2006/relationships/image" Target="../media/image1.jpe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emf"/><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emf"/><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3.png"/><Relationship Id="rId4" Type="http://schemas.openxmlformats.org/officeDocument/2006/relationships/image" Target="../media/image19.jpe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4.sv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4.PNG"/><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jpe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tagesschau.de/wirtschaft/verbraucher/schokolade-kinderarbeit-100.html" TargetMode="External"/><Relationship Id="rId2" Type="http://schemas.openxmlformats.org/officeDocument/2006/relationships/hyperlink" Target="https://www.regenwald-schuetzen.org/"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87EBA-9874-D8E8-7148-141E962EA150}"/>
              </a:ext>
            </a:extLst>
          </p:cNvPr>
          <p:cNvSpPr>
            <a:spLocks noGrp="1"/>
          </p:cNvSpPr>
          <p:nvPr>
            <p:ph type="ctrTitle"/>
          </p:nvPr>
        </p:nvSpPr>
        <p:spPr/>
        <p:txBody>
          <a:bodyPr/>
          <a:lstStyle/>
          <a:p>
            <a:r>
              <a:rPr lang="de-DE" dirty="0"/>
              <a:t>Schokolade global</a:t>
            </a:r>
          </a:p>
        </p:txBody>
      </p:sp>
      <p:sp>
        <p:nvSpPr>
          <p:cNvPr id="3" name="Untertitel 2">
            <a:extLst>
              <a:ext uri="{FF2B5EF4-FFF2-40B4-BE49-F238E27FC236}">
                <a16:creationId xmlns:a16="http://schemas.microsoft.com/office/drawing/2014/main" id="{D3E60202-8AB7-D9E3-7DBE-226485C96D5C}"/>
              </a:ext>
            </a:extLst>
          </p:cNvPr>
          <p:cNvSpPr>
            <a:spLocks noGrp="1"/>
          </p:cNvSpPr>
          <p:nvPr>
            <p:ph type="subTitle" idx="1"/>
          </p:nvPr>
        </p:nvSpPr>
        <p:spPr/>
        <p:txBody>
          <a:bodyPr/>
          <a:lstStyle/>
          <a:p>
            <a:r>
              <a:rPr lang="de-DE" dirty="0"/>
              <a:t>Die bitteren Seiten der süßen Versuchung</a:t>
            </a:r>
          </a:p>
        </p:txBody>
      </p:sp>
      <p:pic>
        <p:nvPicPr>
          <p:cNvPr id="4" name="Picture 4">
            <a:extLst>
              <a:ext uri="{FF2B5EF4-FFF2-40B4-BE49-F238E27FC236}">
                <a16:creationId xmlns:a16="http://schemas.microsoft.com/office/drawing/2014/main" id="{880D2E29-7F2F-B852-81FA-722450B15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220" y="2831691"/>
            <a:ext cx="1835530" cy="103106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abgerundete Ecken 4">
            <a:extLst>
              <a:ext uri="{FF2B5EF4-FFF2-40B4-BE49-F238E27FC236}">
                <a16:creationId xmlns:a16="http://schemas.microsoft.com/office/drawing/2014/main" id="{8B0B2B91-0005-66C1-1B7E-1AD4428D5827}"/>
              </a:ext>
            </a:extLst>
          </p:cNvPr>
          <p:cNvSpPr/>
          <p:nvPr/>
        </p:nvSpPr>
        <p:spPr>
          <a:xfrm>
            <a:off x="286421" y="294968"/>
            <a:ext cx="6343365" cy="9298737"/>
          </a:xfrm>
          <a:custGeom>
            <a:avLst/>
            <a:gdLst>
              <a:gd name="csX0" fmla="*/ 0 w 6343365"/>
              <a:gd name="csY0" fmla="*/ 269974 h 9298737"/>
              <a:gd name="csX1" fmla="*/ 269974 w 6343365"/>
              <a:gd name="csY1" fmla="*/ 0 h 9298737"/>
              <a:gd name="csX2" fmla="*/ 856764 w 6343365"/>
              <a:gd name="csY2" fmla="*/ 0 h 9298737"/>
              <a:gd name="csX3" fmla="*/ 1617656 w 6343365"/>
              <a:gd name="csY3" fmla="*/ 0 h 9298737"/>
              <a:gd name="csX4" fmla="*/ 2320515 w 6343365"/>
              <a:gd name="csY4" fmla="*/ 0 h 9298737"/>
              <a:gd name="csX5" fmla="*/ 2791236 w 6343365"/>
              <a:gd name="csY5" fmla="*/ 0 h 9298737"/>
              <a:gd name="csX6" fmla="*/ 3378026 w 6343365"/>
              <a:gd name="csY6" fmla="*/ 0 h 9298737"/>
              <a:gd name="csX7" fmla="*/ 4080884 w 6343365"/>
              <a:gd name="csY7" fmla="*/ 0 h 9298737"/>
              <a:gd name="csX8" fmla="*/ 4551606 w 6343365"/>
              <a:gd name="csY8" fmla="*/ 0 h 9298737"/>
              <a:gd name="csX9" fmla="*/ 5312499 w 6343365"/>
              <a:gd name="csY9" fmla="*/ 0 h 9298737"/>
              <a:gd name="csX10" fmla="*/ 6073391 w 6343365"/>
              <a:gd name="csY10" fmla="*/ 0 h 9298737"/>
              <a:gd name="csX11" fmla="*/ 6343365 w 6343365"/>
              <a:gd name="csY11" fmla="*/ 269974 h 9298737"/>
              <a:gd name="csX12" fmla="*/ 6343365 w 6343365"/>
              <a:gd name="csY12" fmla="*/ 680963 h 9298737"/>
              <a:gd name="csX13" fmla="*/ 6343365 w 6343365"/>
              <a:gd name="csY13" fmla="*/ 1179541 h 9298737"/>
              <a:gd name="csX14" fmla="*/ 6343365 w 6343365"/>
              <a:gd name="csY14" fmla="*/ 1678118 h 9298737"/>
              <a:gd name="csX15" fmla="*/ 6343365 w 6343365"/>
              <a:gd name="csY15" fmla="*/ 2439459 h 9298737"/>
              <a:gd name="csX16" fmla="*/ 6343365 w 6343365"/>
              <a:gd name="csY16" fmla="*/ 3200800 h 9298737"/>
              <a:gd name="csX17" fmla="*/ 6343365 w 6343365"/>
              <a:gd name="csY17" fmla="*/ 3874553 h 9298737"/>
              <a:gd name="csX18" fmla="*/ 6343365 w 6343365"/>
              <a:gd name="csY18" fmla="*/ 4460718 h 9298737"/>
              <a:gd name="csX19" fmla="*/ 6343365 w 6343365"/>
              <a:gd name="csY19" fmla="*/ 5222059 h 9298737"/>
              <a:gd name="csX20" fmla="*/ 6343365 w 6343365"/>
              <a:gd name="csY20" fmla="*/ 5983399 h 9298737"/>
              <a:gd name="csX21" fmla="*/ 6343365 w 6343365"/>
              <a:gd name="csY21" fmla="*/ 6394389 h 9298737"/>
              <a:gd name="csX22" fmla="*/ 6343365 w 6343365"/>
              <a:gd name="csY22" fmla="*/ 6805378 h 9298737"/>
              <a:gd name="csX23" fmla="*/ 6343365 w 6343365"/>
              <a:gd name="csY23" fmla="*/ 7216367 h 9298737"/>
              <a:gd name="csX24" fmla="*/ 6343365 w 6343365"/>
              <a:gd name="csY24" fmla="*/ 7714945 h 9298737"/>
              <a:gd name="csX25" fmla="*/ 6343365 w 6343365"/>
              <a:gd name="csY25" fmla="*/ 9028763 h 9298737"/>
              <a:gd name="csX26" fmla="*/ 6073391 w 6343365"/>
              <a:gd name="csY26" fmla="*/ 9298737 h 9298737"/>
              <a:gd name="csX27" fmla="*/ 5428567 w 6343365"/>
              <a:gd name="csY27" fmla="*/ 9298737 h 9298737"/>
              <a:gd name="csX28" fmla="*/ 4957845 w 6343365"/>
              <a:gd name="csY28" fmla="*/ 9298737 h 9298737"/>
              <a:gd name="csX29" fmla="*/ 4196953 w 6343365"/>
              <a:gd name="csY29" fmla="*/ 9298737 h 9298737"/>
              <a:gd name="csX30" fmla="*/ 3726231 w 6343365"/>
              <a:gd name="csY30" fmla="*/ 9298737 h 9298737"/>
              <a:gd name="csX31" fmla="*/ 3081407 w 6343365"/>
              <a:gd name="csY31" fmla="*/ 9298737 h 9298737"/>
              <a:gd name="csX32" fmla="*/ 2494617 w 6343365"/>
              <a:gd name="csY32" fmla="*/ 9298737 h 9298737"/>
              <a:gd name="csX33" fmla="*/ 2023896 w 6343365"/>
              <a:gd name="csY33" fmla="*/ 9298737 h 9298737"/>
              <a:gd name="csX34" fmla="*/ 1553174 w 6343365"/>
              <a:gd name="csY34" fmla="*/ 9298737 h 9298737"/>
              <a:gd name="csX35" fmla="*/ 908350 w 6343365"/>
              <a:gd name="csY35" fmla="*/ 9298737 h 9298737"/>
              <a:gd name="csX36" fmla="*/ 269974 w 6343365"/>
              <a:gd name="csY36" fmla="*/ 9298737 h 9298737"/>
              <a:gd name="csX37" fmla="*/ 0 w 6343365"/>
              <a:gd name="csY37" fmla="*/ 9028763 h 9298737"/>
              <a:gd name="csX38" fmla="*/ 0 w 6343365"/>
              <a:gd name="csY38" fmla="*/ 8267422 h 9298737"/>
              <a:gd name="csX39" fmla="*/ 0 w 6343365"/>
              <a:gd name="csY39" fmla="*/ 7856433 h 9298737"/>
              <a:gd name="csX40" fmla="*/ 0 w 6343365"/>
              <a:gd name="csY40" fmla="*/ 7007504 h 9298737"/>
              <a:gd name="csX41" fmla="*/ 0 w 6343365"/>
              <a:gd name="csY41" fmla="*/ 6596515 h 9298737"/>
              <a:gd name="csX42" fmla="*/ 0 w 6343365"/>
              <a:gd name="csY42" fmla="*/ 5835174 h 9298737"/>
              <a:gd name="csX43" fmla="*/ 0 w 6343365"/>
              <a:gd name="csY43" fmla="*/ 5424184 h 9298737"/>
              <a:gd name="csX44" fmla="*/ 0 w 6343365"/>
              <a:gd name="csY44" fmla="*/ 4662844 h 9298737"/>
              <a:gd name="csX45" fmla="*/ 0 w 6343365"/>
              <a:gd name="csY45" fmla="*/ 4164266 h 9298737"/>
              <a:gd name="csX46" fmla="*/ 0 w 6343365"/>
              <a:gd name="csY46" fmla="*/ 3315338 h 9298737"/>
              <a:gd name="csX47" fmla="*/ 0 w 6343365"/>
              <a:gd name="csY47" fmla="*/ 2641585 h 9298737"/>
              <a:gd name="csX48" fmla="*/ 0 w 6343365"/>
              <a:gd name="csY48" fmla="*/ 2230595 h 9298737"/>
              <a:gd name="csX49" fmla="*/ 0 w 6343365"/>
              <a:gd name="csY49" fmla="*/ 1469254 h 9298737"/>
              <a:gd name="csX50" fmla="*/ 0 w 6343365"/>
              <a:gd name="csY50" fmla="*/ 269974 h 92987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6343365" h="9298737" extrusionOk="0">
                <a:moveTo>
                  <a:pt x="0" y="269974"/>
                </a:moveTo>
                <a:cubicBezTo>
                  <a:pt x="6255" y="119985"/>
                  <a:pt x="141850" y="12217"/>
                  <a:pt x="269974" y="0"/>
                </a:cubicBezTo>
                <a:cubicBezTo>
                  <a:pt x="510742" y="27376"/>
                  <a:pt x="584309" y="-25287"/>
                  <a:pt x="856764" y="0"/>
                </a:cubicBezTo>
                <a:cubicBezTo>
                  <a:pt x="1129219" y="25287"/>
                  <a:pt x="1337311" y="17872"/>
                  <a:pt x="1617656" y="0"/>
                </a:cubicBezTo>
                <a:cubicBezTo>
                  <a:pt x="1898001" y="-17872"/>
                  <a:pt x="2083671" y="-21455"/>
                  <a:pt x="2320515" y="0"/>
                </a:cubicBezTo>
                <a:cubicBezTo>
                  <a:pt x="2557359" y="21455"/>
                  <a:pt x="2696793" y="-22359"/>
                  <a:pt x="2791236" y="0"/>
                </a:cubicBezTo>
                <a:cubicBezTo>
                  <a:pt x="2885679" y="22359"/>
                  <a:pt x="3165620" y="17653"/>
                  <a:pt x="3378026" y="0"/>
                </a:cubicBezTo>
                <a:cubicBezTo>
                  <a:pt x="3590432" y="-17653"/>
                  <a:pt x="3904491" y="-8673"/>
                  <a:pt x="4080884" y="0"/>
                </a:cubicBezTo>
                <a:cubicBezTo>
                  <a:pt x="4257277" y="8673"/>
                  <a:pt x="4374375" y="-17093"/>
                  <a:pt x="4551606" y="0"/>
                </a:cubicBezTo>
                <a:cubicBezTo>
                  <a:pt x="4728837" y="17093"/>
                  <a:pt x="4936017" y="-27556"/>
                  <a:pt x="5312499" y="0"/>
                </a:cubicBezTo>
                <a:cubicBezTo>
                  <a:pt x="5688981" y="27556"/>
                  <a:pt x="5916904" y="-26020"/>
                  <a:pt x="6073391" y="0"/>
                </a:cubicBezTo>
                <a:cubicBezTo>
                  <a:pt x="6256730" y="10778"/>
                  <a:pt x="6343013" y="96765"/>
                  <a:pt x="6343365" y="269974"/>
                </a:cubicBezTo>
                <a:cubicBezTo>
                  <a:pt x="6337535" y="405088"/>
                  <a:pt x="6362506" y="523092"/>
                  <a:pt x="6343365" y="680963"/>
                </a:cubicBezTo>
                <a:cubicBezTo>
                  <a:pt x="6324224" y="838834"/>
                  <a:pt x="6353528" y="1016652"/>
                  <a:pt x="6343365" y="1179541"/>
                </a:cubicBezTo>
                <a:cubicBezTo>
                  <a:pt x="6333202" y="1342430"/>
                  <a:pt x="6328222" y="1572398"/>
                  <a:pt x="6343365" y="1678118"/>
                </a:cubicBezTo>
                <a:cubicBezTo>
                  <a:pt x="6358508" y="1783838"/>
                  <a:pt x="6377856" y="2139512"/>
                  <a:pt x="6343365" y="2439459"/>
                </a:cubicBezTo>
                <a:cubicBezTo>
                  <a:pt x="6308874" y="2739406"/>
                  <a:pt x="6379627" y="2852944"/>
                  <a:pt x="6343365" y="3200800"/>
                </a:cubicBezTo>
                <a:cubicBezTo>
                  <a:pt x="6307103" y="3548656"/>
                  <a:pt x="6317184" y="3553683"/>
                  <a:pt x="6343365" y="3874553"/>
                </a:cubicBezTo>
                <a:cubicBezTo>
                  <a:pt x="6369546" y="4195423"/>
                  <a:pt x="6324589" y="4216050"/>
                  <a:pt x="6343365" y="4460718"/>
                </a:cubicBezTo>
                <a:cubicBezTo>
                  <a:pt x="6362141" y="4705386"/>
                  <a:pt x="6319833" y="4862546"/>
                  <a:pt x="6343365" y="5222059"/>
                </a:cubicBezTo>
                <a:cubicBezTo>
                  <a:pt x="6366897" y="5581572"/>
                  <a:pt x="6351446" y="5798296"/>
                  <a:pt x="6343365" y="5983399"/>
                </a:cubicBezTo>
                <a:cubicBezTo>
                  <a:pt x="6335284" y="6168502"/>
                  <a:pt x="6347555" y="6254524"/>
                  <a:pt x="6343365" y="6394389"/>
                </a:cubicBezTo>
                <a:cubicBezTo>
                  <a:pt x="6339176" y="6534254"/>
                  <a:pt x="6357158" y="6708862"/>
                  <a:pt x="6343365" y="6805378"/>
                </a:cubicBezTo>
                <a:cubicBezTo>
                  <a:pt x="6329572" y="6901894"/>
                  <a:pt x="6355830" y="7053734"/>
                  <a:pt x="6343365" y="7216367"/>
                </a:cubicBezTo>
                <a:cubicBezTo>
                  <a:pt x="6330900" y="7379000"/>
                  <a:pt x="6326350" y="7493751"/>
                  <a:pt x="6343365" y="7714945"/>
                </a:cubicBezTo>
                <a:cubicBezTo>
                  <a:pt x="6360380" y="7936139"/>
                  <a:pt x="6317571" y="8649985"/>
                  <a:pt x="6343365" y="9028763"/>
                </a:cubicBezTo>
                <a:cubicBezTo>
                  <a:pt x="6342863" y="9188135"/>
                  <a:pt x="6215610" y="9288662"/>
                  <a:pt x="6073391" y="9298737"/>
                </a:cubicBezTo>
                <a:cubicBezTo>
                  <a:pt x="5907081" y="9298404"/>
                  <a:pt x="5594169" y="9272679"/>
                  <a:pt x="5428567" y="9298737"/>
                </a:cubicBezTo>
                <a:cubicBezTo>
                  <a:pt x="5262965" y="9324795"/>
                  <a:pt x="5130077" y="9311294"/>
                  <a:pt x="4957845" y="9298737"/>
                </a:cubicBezTo>
                <a:cubicBezTo>
                  <a:pt x="4785613" y="9286180"/>
                  <a:pt x="4364129" y="9332830"/>
                  <a:pt x="4196953" y="9298737"/>
                </a:cubicBezTo>
                <a:cubicBezTo>
                  <a:pt x="4029777" y="9264644"/>
                  <a:pt x="3954100" y="9304270"/>
                  <a:pt x="3726231" y="9298737"/>
                </a:cubicBezTo>
                <a:cubicBezTo>
                  <a:pt x="3498362" y="9293204"/>
                  <a:pt x="3380925" y="9315258"/>
                  <a:pt x="3081407" y="9298737"/>
                </a:cubicBezTo>
                <a:cubicBezTo>
                  <a:pt x="2781889" y="9282216"/>
                  <a:pt x="2612915" y="9295955"/>
                  <a:pt x="2494617" y="9298737"/>
                </a:cubicBezTo>
                <a:cubicBezTo>
                  <a:pt x="2376319" y="9301520"/>
                  <a:pt x="2161175" y="9277007"/>
                  <a:pt x="2023896" y="9298737"/>
                </a:cubicBezTo>
                <a:cubicBezTo>
                  <a:pt x="1886617" y="9320467"/>
                  <a:pt x="1708140" y="9309730"/>
                  <a:pt x="1553174" y="9298737"/>
                </a:cubicBezTo>
                <a:cubicBezTo>
                  <a:pt x="1398208" y="9287744"/>
                  <a:pt x="1202685" y="9314659"/>
                  <a:pt x="908350" y="9298737"/>
                </a:cubicBezTo>
                <a:cubicBezTo>
                  <a:pt x="614015" y="9282815"/>
                  <a:pt x="509297" y="9296115"/>
                  <a:pt x="269974" y="9298737"/>
                </a:cubicBezTo>
                <a:cubicBezTo>
                  <a:pt x="123502" y="9303461"/>
                  <a:pt x="2631" y="9174507"/>
                  <a:pt x="0" y="9028763"/>
                </a:cubicBezTo>
                <a:cubicBezTo>
                  <a:pt x="15741" y="8682456"/>
                  <a:pt x="604" y="8614272"/>
                  <a:pt x="0" y="8267422"/>
                </a:cubicBezTo>
                <a:cubicBezTo>
                  <a:pt x="-604" y="7920572"/>
                  <a:pt x="8414" y="7983570"/>
                  <a:pt x="0" y="7856433"/>
                </a:cubicBezTo>
                <a:cubicBezTo>
                  <a:pt x="-8414" y="7729296"/>
                  <a:pt x="36905" y="7288506"/>
                  <a:pt x="0" y="7007504"/>
                </a:cubicBezTo>
                <a:cubicBezTo>
                  <a:pt x="-36905" y="6726502"/>
                  <a:pt x="11815" y="6765676"/>
                  <a:pt x="0" y="6596515"/>
                </a:cubicBezTo>
                <a:cubicBezTo>
                  <a:pt x="-11815" y="6427354"/>
                  <a:pt x="35519" y="6148941"/>
                  <a:pt x="0" y="5835174"/>
                </a:cubicBezTo>
                <a:cubicBezTo>
                  <a:pt x="-35519" y="5521407"/>
                  <a:pt x="-2865" y="5610756"/>
                  <a:pt x="0" y="5424184"/>
                </a:cubicBezTo>
                <a:cubicBezTo>
                  <a:pt x="2865" y="5237612"/>
                  <a:pt x="-25402" y="4942132"/>
                  <a:pt x="0" y="4662844"/>
                </a:cubicBezTo>
                <a:cubicBezTo>
                  <a:pt x="25402" y="4383556"/>
                  <a:pt x="9359" y="4303623"/>
                  <a:pt x="0" y="4164266"/>
                </a:cubicBezTo>
                <a:cubicBezTo>
                  <a:pt x="-9359" y="4024909"/>
                  <a:pt x="-17330" y="3647588"/>
                  <a:pt x="0" y="3315338"/>
                </a:cubicBezTo>
                <a:cubicBezTo>
                  <a:pt x="17330" y="2983088"/>
                  <a:pt x="15408" y="2870468"/>
                  <a:pt x="0" y="2641585"/>
                </a:cubicBezTo>
                <a:cubicBezTo>
                  <a:pt x="-15408" y="2412702"/>
                  <a:pt x="-4960" y="2390957"/>
                  <a:pt x="0" y="2230595"/>
                </a:cubicBezTo>
                <a:cubicBezTo>
                  <a:pt x="4960" y="2070233"/>
                  <a:pt x="-8273" y="1822949"/>
                  <a:pt x="0" y="1469254"/>
                </a:cubicBezTo>
                <a:cubicBezTo>
                  <a:pt x="8273" y="1115559"/>
                  <a:pt x="-18740" y="522377"/>
                  <a:pt x="0" y="269974"/>
                </a:cubicBezTo>
                <a:close/>
              </a:path>
            </a:pathLst>
          </a:custGeom>
          <a:noFill/>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pic>
        <p:nvPicPr>
          <p:cNvPr id="6" name="Billede 1">
            <a:extLst>
              <a:ext uri="{FF2B5EF4-FFF2-40B4-BE49-F238E27FC236}">
                <a16:creationId xmlns:a16="http://schemas.microsoft.com/office/drawing/2014/main" id="{9E9F2E0F-1906-BEB5-D899-97E017219D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605" y="583084"/>
            <a:ext cx="3258185" cy="771525"/>
          </a:xfrm>
          <a:prstGeom prst="rect">
            <a:avLst/>
          </a:prstGeom>
          <a:noFill/>
          <a:ln>
            <a:noFill/>
          </a:ln>
        </p:spPr>
      </p:pic>
      <p:sp>
        <p:nvSpPr>
          <p:cNvPr id="7" name="Rectangle 2">
            <a:extLst>
              <a:ext uri="{FF2B5EF4-FFF2-40B4-BE49-F238E27FC236}">
                <a16:creationId xmlns:a16="http://schemas.microsoft.com/office/drawing/2014/main" id="{E098927B-90B4-70A6-CE0D-85EA8F0A9F25}"/>
              </a:ext>
            </a:extLst>
          </p:cNvPr>
          <p:cNvSpPr>
            <a:spLocks noChangeArrowheads="1"/>
          </p:cNvSpPr>
          <p:nvPr/>
        </p:nvSpPr>
        <p:spPr bwMode="auto">
          <a:xfrm>
            <a:off x="107156" y="755529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Billede 2">
            <a:extLst>
              <a:ext uri="{FF2B5EF4-FFF2-40B4-BE49-F238E27FC236}">
                <a16:creationId xmlns:a16="http://schemas.microsoft.com/office/drawing/2014/main" id="{7731C6F4-9464-CFAE-6BCF-EC6E25862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17" y="8079665"/>
            <a:ext cx="6343365" cy="14187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20BAD3D8-914E-F433-F3FD-0E5A6C061A53}"/>
              </a:ext>
            </a:extLst>
          </p:cNvPr>
          <p:cNvSpPr>
            <a:spLocks noChangeArrowheads="1"/>
          </p:cNvSpPr>
          <p:nvPr/>
        </p:nvSpPr>
        <p:spPr bwMode="auto">
          <a:xfrm>
            <a:off x="107156" y="949839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81037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84873" y="977692"/>
            <a:ext cx="6408000" cy="4843466"/>
          </a:xfrm>
          <a:custGeom>
            <a:avLst/>
            <a:gdLst>
              <a:gd name="csX0" fmla="*/ 0 w 6408000"/>
              <a:gd name="csY0" fmla="*/ 206138 h 4843466"/>
              <a:gd name="csX1" fmla="*/ 206138 w 6408000"/>
              <a:gd name="csY1" fmla="*/ 0 h 4843466"/>
              <a:gd name="csX2" fmla="*/ 872330 w 6408000"/>
              <a:gd name="csY2" fmla="*/ 0 h 4843466"/>
              <a:gd name="csX3" fmla="*/ 1658436 w 6408000"/>
              <a:gd name="csY3" fmla="*/ 0 h 4843466"/>
              <a:gd name="csX4" fmla="*/ 2144755 w 6408000"/>
              <a:gd name="csY4" fmla="*/ 0 h 4843466"/>
              <a:gd name="csX5" fmla="*/ 2870904 w 6408000"/>
              <a:gd name="csY5" fmla="*/ 0 h 4843466"/>
              <a:gd name="csX6" fmla="*/ 3357224 w 6408000"/>
              <a:gd name="csY6" fmla="*/ 0 h 4843466"/>
              <a:gd name="csX7" fmla="*/ 4083373 w 6408000"/>
              <a:gd name="csY7" fmla="*/ 0 h 4843466"/>
              <a:gd name="csX8" fmla="*/ 4629650 w 6408000"/>
              <a:gd name="csY8" fmla="*/ 0 h 4843466"/>
              <a:gd name="csX9" fmla="*/ 5415756 w 6408000"/>
              <a:gd name="csY9" fmla="*/ 0 h 4843466"/>
              <a:gd name="csX10" fmla="*/ 6201862 w 6408000"/>
              <a:gd name="csY10" fmla="*/ 0 h 4843466"/>
              <a:gd name="csX11" fmla="*/ 6408000 w 6408000"/>
              <a:gd name="csY11" fmla="*/ 206138 h 4843466"/>
              <a:gd name="csX12" fmla="*/ 6408000 w 6408000"/>
              <a:gd name="csY12" fmla="*/ 706229 h 4843466"/>
              <a:gd name="csX13" fmla="*/ 6408000 w 6408000"/>
              <a:gd name="csY13" fmla="*/ 1427880 h 4843466"/>
              <a:gd name="csX14" fmla="*/ 6408000 w 6408000"/>
              <a:gd name="csY14" fmla="*/ 1972284 h 4843466"/>
              <a:gd name="csX15" fmla="*/ 6408000 w 6408000"/>
              <a:gd name="csY15" fmla="*/ 2649623 h 4843466"/>
              <a:gd name="csX16" fmla="*/ 6408000 w 6408000"/>
              <a:gd name="csY16" fmla="*/ 3326962 h 4843466"/>
              <a:gd name="csX17" fmla="*/ 6408000 w 6408000"/>
              <a:gd name="csY17" fmla="*/ 3915677 h 4843466"/>
              <a:gd name="csX18" fmla="*/ 6408000 w 6408000"/>
              <a:gd name="csY18" fmla="*/ 4637328 h 4843466"/>
              <a:gd name="csX19" fmla="*/ 6201862 w 6408000"/>
              <a:gd name="csY19" fmla="*/ 4843466 h 4843466"/>
              <a:gd name="csX20" fmla="*/ 5415756 w 6408000"/>
              <a:gd name="csY20" fmla="*/ 4843466 h 4843466"/>
              <a:gd name="csX21" fmla="*/ 4929436 w 6408000"/>
              <a:gd name="csY21" fmla="*/ 4843466 h 4843466"/>
              <a:gd name="csX22" fmla="*/ 4263245 w 6408000"/>
              <a:gd name="csY22" fmla="*/ 4843466 h 4843466"/>
              <a:gd name="csX23" fmla="*/ 3776925 w 6408000"/>
              <a:gd name="csY23" fmla="*/ 4843466 h 4843466"/>
              <a:gd name="csX24" fmla="*/ 3050776 w 6408000"/>
              <a:gd name="csY24" fmla="*/ 4843466 h 4843466"/>
              <a:gd name="csX25" fmla="*/ 2504499 w 6408000"/>
              <a:gd name="csY25" fmla="*/ 4843466 h 4843466"/>
              <a:gd name="csX26" fmla="*/ 1838307 w 6408000"/>
              <a:gd name="csY26" fmla="*/ 4843466 h 4843466"/>
              <a:gd name="csX27" fmla="*/ 1351987 w 6408000"/>
              <a:gd name="csY27" fmla="*/ 4843466 h 4843466"/>
              <a:gd name="csX28" fmla="*/ 206138 w 6408000"/>
              <a:gd name="csY28" fmla="*/ 4843466 h 4843466"/>
              <a:gd name="csX29" fmla="*/ 0 w 6408000"/>
              <a:gd name="csY29" fmla="*/ 4637328 h 4843466"/>
              <a:gd name="csX30" fmla="*/ 0 w 6408000"/>
              <a:gd name="csY30" fmla="*/ 4092925 h 4843466"/>
              <a:gd name="csX31" fmla="*/ 0 w 6408000"/>
              <a:gd name="csY31" fmla="*/ 3504209 h 4843466"/>
              <a:gd name="csX32" fmla="*/ 0 w 6408000"/>
              <a:gd name="csY32" fmla="*/ 2959806 h 4843466"/>
              <a:gd name="csX33" fmla="*/ 0 w 6408000"/>
              <a:gd name="csY33" fmla="*/ 2282467 h 4843466"/>
              <a:gd name="csX34" fmla="*/ 0 w 6408000"/>
              <a:gd name="csY34" fmla="*/ 1693752 h 4843466"/>
              <a:gd name="csX35" fmla="*/ 0 w 6408000"/>
              <a:gd name="csY35" fmla="*/ 972101 h 4843466"/>
              <a:gd name="csX36" fmla="*/ 0 w 6408000"/>
              <a:gd name="csY36" fmla="*/ 206138 h 48434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6408000" h="4843466" fill="none" extrusionOk="0">
                <a:moveTo>
                  <a:pt x="0" y="206138"/>
                </a:moveTo>
                <a:cubicBezTo>
                  <a:pt x="-6788" y="87040"/>
                  <a:pt x="87576" y="2386"/>
                  <a:pt x="206138" y="0"/>
                </a:cubicBezTo>
                <a:cubicBezTo>
                  <a:pt x="444285" y="9536"/>
                  <a:pt x="629927" y="5401"/>
                  <a:pt x="872330" y="0"/>
                </a:cubicBezTo>
                <a:cubicBezTo>
                  <a:pt x="1114733" y="-5401"/>
                  <a:pt x="1330634" y="-3168"/>
                  <a:pt x="1658436" y="0"/>
                </a:cubicBezTo>
                <a:cubicBezTo>
                  <a:pt x="1986238" y="3168"/>
                  <a:pt x="1950910" y="-16083"/>
                  <a:pt x="2144755" y="0"/>
                </a:cubicBezTo>
                <a:cubicBezTo>
                  <a:pt x="2338600" y="16083"/>
                  <a:pt x="2610668" y="33900"/>
                  <a:pt x="2870904" y="0"/>
                </a:cubicBezTo>
                <a:cubicBezTo>
                  <a:pt x="3131140" y="-33900"/>
                  <a:pt x="3153292" y="18333"/>
                  <a:pt x="3357224" y="0"/>
                </a:cubicBezTo>
                <a:cubicBezTo>
                  <a:pt x="3561156" y="-18333"/>
                  <a:pt x="3741080" y="24779"/>
                  <a:pt x="4083373" y="0"/>
                </a:cubicBezTo>
                <a:cubicBezTo>
                  <a:pt x="4425666" y="-24779"/>
                  <a:pt x="4463169" y="20350"/>
                  <a:pt x="4629650" y="0"/>
                </a:cubicBezTo>
                <a:cubicBezTo>
                  <a:pt x="4796131" y="-20350"/>
                  <a:pt x="5064216" y="-5181"/>
                  <a:pt x="5415756" y="0"/>
                </a:cubicBezTo>
                <a:cubicBezTo>
                  <a:pt x="5767296" y="5181"/>
                  <a:pt x="6037400" y="-7647"/>
                  <a:pt x="6201862" y="0"/>
                </a:cubicBezTo>
                <a:cubicBezTo>
                  <a:pt x="6292467" y="-1928"/>
                  <a:pt x="6404149" y="82912"/>
                  <a:pt x="6408000" y="206138"/>
                </a:cubicBezTo>
                <a:cubicBezTo>
                  <a:pt x="6399253" y="452148"/>
                  <a:pt x="6414509" y="591869"/>
                  <a:pt x="6408000" y="706229"/>
                </a:cubicBezTo>
                <a:cubicBezTo>
                  <a:pt x="6401491" y="820589"/>
                  <a:pt x="6405829" y="1132889"/>
                  <a:pt x="6408000" y="1427880"/>
                </a:cubicBezTo>
                <a:cubicBezTo>
                  <a:pt x="6410171" y="1722871"/>
                  <a:pt x="6429237" y="1842074"/>
                  <a:pt x="6408000" y="1972284"/>
                </a:cubicBezTo>
                <a:cubicBezTo>
                  <a:pt x="6386763" y="2102494"/>
                  <a:pt x="6408861" y="2361549"/>
                  <a:pt x="6408000" y="2649623"/>
                </a:cubicBezTo>
                <a:cubicBezTo>
                  <a:pt x="6407139" y="2937697"/>
                  <a:pt x="6383794" y="3130722"/>
                  <a:pt x="6408000" y="3326962"/>
                </a:cubicBezTo>
                <a:cubicBezTo>
                  <a:pt x="6432206" y="3523202"/>
                  <a:pt x="6412616" y="3669759"/>
                  <a:pt x="6408000" y="3915677"/>
                </a:cubicBezTo>
                <a:cubicBezTo>
                  <a:pt x="6403384" y="4161595"/>
                  <a:pt x="6391519" y="4428385"/>
                  <a:pt x="6408000" y="4637328"/>
                </a:cubicBezTo>
                <a:cubicBezTo>
                  <a:pt x="6400478" y="4736312"/>
                  <a:pt x="6309421" y="4845966"/>
                  <a:pt x="6201862" y="4843466"/>
                </a:cubicBezTo>
                <a:cubicBezTo>
                  <a:pt x="5956105" y="4874036"/>
                  <a:pt x="5763127" y="4861855"/>
                  <a:pt x="5415756" y="4843466"/>
                </a:cubicBezTo>
                <a:cubicBezTo>
                  <a:pt x="5068385" y="4825077"/>
                  <a:pt x="5122855" y="4835737"/>
                  <a:pt x="4929436" y="4843466"/>
                </a:cubicBezTo>
                <a:cubicBezTo>
                  <a:pt x="4736017" y="4851195"/>
                  <a:pt x="4543066" y="4834591"/>
                  <a:pt x="4263245" y="4843466"/>
                </a:cubicBezTo>
                <a:cubicBezTo>
                  <a:pt x="3983424" y="4852341"/>
                  <a:pt x="3947258" y="4856793"/>
                  <a:pt x="3776925" y="4843466"/>
                </a:cubicBezTo>
                <a:cubicBezTo>
                  <a:pt x="3606592" y="4830139"/>
                  <a:pt x="3402825" y="4861952"/>
                  <a:pt x="3050776" y="4843466"/>
                </a:cubicBezTo>
                <a:cubicBezTo>
                  <a:pt x="2698727" y="4824980"/>
                  <a:pt x="2692229" y="4820885"/>
                  <a:pt x="2504499" y="4843466"/>
                </a:cubicBezTo>
                <a:cubicBezTo>
                  <a:pt x="2316769" y="4866047"/>
                  <a:pt x="2054058" y="4843160"/>
                  <a:pt x="1838307" y="4843466"/>
                </a:cubicBezTo>
                <a:cubicBezTo>
                  <a:pt x="1622556" y="4843772"/>
                  <a:pt x="1526336" y="4848810"/>
                  <a:pt x="1351987" y="4843466"/>
                </a:cubicBezTo>
                <a:cubicBezTo>
                  <a:pt x="1177638" y="4838122"/>
                  <a:pt x="595069" y="4816326"/>
                  <a:pt x="206138" y="4843466"/>
                </a:cubicBezTo>
                <a:cubicBezTo>
                  <a:pt x="85263" y="4846810"/>
                  <a:pt x="10926" y="4757736"/>
                  <a:pt x="0" y="4637328"/>
                </a:cubicBezTo>
                <a:cubicBezTo>
                  <a:pt x="-24540" y="4457137"/>
                  <a:pt x="12692" y="4254064"/>
                  <a:pt x="0" y="4092925"/>
                </a:cubicBezTo>
                <a:cubicBezTo>
                  <a:pt x="-12692" y="3931786"/>
                  <a:pt x="14404" y="3761251"/>
                  <a:pt x="0" y="3504209"/>
                </a:cubicBezTo>
                <a:cubicBezTo>
                  <a:pt x="-14404" y="3247167"/>
                  <a:pt x="514" y="3148250"/>
                  <a:pt x="0" y="2959806"/>
                </a:cubicBezTo>
                <a:cubicBezTo>
                  <a:pt x="-514" y="2771362"/>
                  <a:pt x="-22346" y="2495442"/>
                  <a:pt x="0" y="2282467"/>
                </a:cubicBezTo>
                <a:cubicBezTo>
                  <a:pt x="22346" y="2069492"/>
                  <a:pt x="12755" y="1880401"/>
                  <a:pt x="0" y="1693752"/>
                </a:cubicBezTo>
                <a:cubicBezTo>
                  <a:pt x="-12755" y="1507103"/>
                  <a:pt x="12580" y="1128684"/>
                  <a:pt x="0" y="972101"/>
                </a:cubicBezTo>
                <a:cubicBezTo>
                  <a:pt x="-12580" y="815518"/>
                  <a:pt x="12547" y="362370"/>
                  <a:pt x="0" y="206138"/>
                </a:cubicBezTo>
                <a:close/>
              </a:path>
              <a:path w="6408000" h="4843466" stroke="0" extrusionOk="0">
                <a:moveTo>
                  <a:pt x="0" y="206138"/>
                </a:moveTo>
                <a:cubicBezTo>
                  <a:pt x="10281" y="90834"/>
                  <a:pt x="107421" y="8811"/>
                  <a:pt x="206138" y="0"/>
                </a:cubicBezTo>
                <a:cubicBezTo>
                  <a:pt x="389332" y="-20909"/>
                  <a:pt x="595043" y="2691"/>
                  <a:pt x="812372" y="0"/>
                </a:cubicBezTo>
                <a:cubicBezTo>
                  <a:pt x="1029701" y="-2691"/>
                  <a:pt x="1353008" y="-38579"/>
                  <a:pt x="1598478" y="0"/>
                </a:cubicBezTo>
                <a:cubicBezTo>
                  <a:pt x="1843948" y="38579"/>
                  <a:pt x="2140031" y="16481"/>
                  <a:pt x="2324627" y="0"/>
                </a:cubicBezTo>
                <a:cubicBezTo>
                  <a:pt x="2509223" y="-16481"/>
                  <a:pt x="2601033" y="7875"/>
                  <a:pt x="2810947" y="0"/>
                </a:cubicBezTo>
                <a:cubicBezTo>
                  <a:pt x="3020861" y="-7875"/>
                  <a:pt x="3177643" y="3373"/>
                  <a:pt x="3417181" y="0"/>
                </a:cubicBezTo>
                <a:cubicBezTo>
                  <a:pt x="3656719" y="-3373"/>
                  <a:pt x="3869024" y="-35253"/>
                  <a:pt x="4143330" y="0"/>
                </a:cubicBezTo>
                <a:cubicBezTo>
                  <a:pt x="4417636" y="35253"/>
                  <a:pt x="4429076" y="-15462"/>
                  <a:pt x="4629650" y="0"/>
                </a:cubicBezTo>
                <a:cubicBezTo>
                  <a:pt x="4830224" y="15462"/>
                  <a:pt x="5240390" y="-2634"/>
                  <a:pt x="5415756" y="0"/>
                </a:cubicBezTo>
                <a:cubicBezTo>
                  <a:pt x="5591122" y="2634"/>
                  <a:pt x="5920726" y="21030"/>
                  <a:pt x="6201862" y="0"/>
                </a:cubicBezTo>
                <a:cubicBezTo>
                  <a:pt x="6338258" y="7099"/>
                  <a:pt x="6407934" y="87802"/>
                  <a:pt x="6408000" y="206138"/>
                </a:cubicBezTo>
                <a:cubicBezTo>
                  <a:pt x="6431865" y="432321"/>
                  <a:pt x="6430195" y="523865"/>
                  <a:pt x="6408000" y="706229"/>
                </a:cubicBezTo>
                <a:cubicBezTo>
                  <a:pt x="6385805" y="888593"/>
                  <a:pt x="6424321" y="982007"/>
                  <a:pt x="6408000" y="1250633"/>
                </a:cubicBezTo>
                <a:cubicBezTo>
                  <a:pt x="6391679" y="1519259"/>
                  <a:pt x="6435192" y="1523155"/>
                  <a:pt x="6408000" y="1795036"/>
                </a:cubicBezTo>
                <a:cubicBezTo>
                  <a:pt x="6380808" y="2066917"/>
                  <a:pt x="6377512" y="2162430"/>
                  <a:pt x="6408000" y="2472375"/>
                </a:cubicBezTo>
                <a:cubicBezTo>
                  <a:pt x="6438488" y="2782320"/>
                  <a:pt x="6385575" y="2929432"/>
                  <a:pt x="6408000" y="3149714"/>
                </a:cubicBezTo>
                <a:cubicBezTo>
                  <a:pt x="6430425" y="3369996"/>
                  <a:pt x="6438690" y="3633260"/>
                  <a:pt x="6408000" y="3782741"/>
                </a:cubicBezTo>
                <a:cubicBezTo>
                  <a:pt x="6377310" y="3932222"/>
                  <a:pt x="6385009" y="4376704"/>
                  <a:pt x="6408000" y="4637328"/>
                </a:cubicBezTo>
                <a:cubicBezTo>
                  <a:pt x="6414569" y="4728756"/>
                  <a:pt x="6330245" y="4820279"/>
                  <a:pt x="6201862" y="4843466"/>
                </a:cubicBezTo>
                <a:cubicBezTo>
                  <a:pt x="5966680" y="4829111"/>
                  <a:pt x="5874452" y="4865739"/>
                  <a:pt x="5655585" y="4843466"/>
                </a:cubicBezTo>
                <a:cubicBezTo>
                  <a:pt x="5436718" y="4821193"/>
                  <a:pt x="5309084" y="4856685"/>
                  <a:pt x="5169265" y="4843466"/>
                </a:cubicBezTo>
                <a:cubicBezTo>
                  <a:pt x="5029446" y="4830247"/>
                  <a:pt x="4874574" y="4837861"/>
                  <a:pt x="4682945" y="4843466"/>
                </a:cubicBezTo>
                <a:cubicBezTo>
                  <a:pt x="4491316" y="4849071"/>
                  <a:pt x="4355192" y="4850822"/>
                  <a:pt x="4136668" y="4843466"/>
                </a:cubicBezTo>
                <a:cubicBezTo>
                  <a:pt x="3918144" y="4836110"/>
                  <a:pt x="3732835" y="4835348"/>
                  <a:pt x="3410519" y="4843466"/>
                </a:cubicBezTo>
                <a:cubicBezTo>
                  <a:pt x="3088203" y="4851584"/>
                  <a:pt x="2975717" y="4859369"/>
                  <a:pt x="2624413" y="4843466"/>
                </a:cubicBezTo>
                <a:cubicBezTo>
                  <a:pt x="2273109" y="4827563"/>
                  <a:pt x="2202224" y="4861870"/>
                  <a:pt x="1958222" y="4843466"/>
                </a:cubicBezTo>
                <a:cubicBezTo>
                  <a:pt x="1714220" y="4825062"/>
                  <a:pt x="1401349" y="4868417"/>
                  <a:pt x="1172116" y="4843466"/>
                </a:cubicBezTo>
                <a:cubicBezTo>
                  <a:pt x="942883" y="4818515"/>
                  <a:pt x="427372" y="4805684"/>
                  <a:pt x="206138" y="4843466"/>
                </a:cubicBezTo>
                <a:cubicBezTo>
                  <a:pt x="86275" y="4831849"/>
                  <a:pt x="6070" y="4761318"/>
                  <a:pt x="0" y="4637328"/>
                </a:cubicBezTo>
                <a:cubicBezTo>
                  <a:pt x="-3002" y="4476110"/>
                  <a:pt x="-500" y="4296079"/>
                  <a:pt x="0" y="4048613"/>
                </a:cubicBezTo>
                <a:cubicBezTo>
                  <a:pt x="500" y="3801148"/>
                  <a:pt x="17991" y="3626133"/>
                  <a:pt x="0" y="3459898"/>
                </a:cubicBezTo>
                <a:cubicBezTo>
                  <a:pt x="-17991" y="3293663"/>
                  <a:pt x="7802" y="3147022"/>
                  <a:pt x="0" y="2959806"/>
                </a:cubicBezTo>
                <a:cubicBezTo>
                  <a:pt x="-7802" y="2772590"/>
                  <a:pt x="-6378" y="2697008"/>
                  <a:pt x="0" y="2459715"/>
                </a:cubicBezTo>
                <a:cubicBezTo>
                  <a:pt x="6378" y="2222422"/>
                  <a:pt x="30760" y="2038210"/>
                  <a:pt x="0" y="1826687"/>
                </a:cubicBezTo>
                <a:cubicBezTo>
                  <a:pt x="-30760" y="1615164"/>
                  <a:pt x="-1461" y="1539515"/>
                  <a:pt x="0" y="1282284"/>
                </a:cubicBezTo>
                <a:cubicBezTo>
                  <a:pt x="1461" y="1025053"/>
                  <a:pt x="46073" y="597026"/>
                  <a:pt x="0" y="206138"/>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187059"/>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20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Kakaoanbau</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3254737"/>
          </a:xfrm>
          <a:prstGeom prst="rect">
            <a:avLst/>
          </a:prstGeom>
          <a:noFill/>
        </p:spPr>
        <p:txBody>
          <a:bodyPr wrap="square" rtlCol="0">
            <a:spAutoFit/>
          </a:bodyPr>
          <a:lstStyle/>
          <a:p>
            <a:pPr>
              <a:lnSpc>
                <a:spcPct val="150000"/>
              </a:lnSpc>
            </a:pPr>
            <a:r>
              <a:rPr lang="de-DE" sz="1300" b="1" dirty="0"/>
              <a:t>Scanne den QR-Code!</a:t>
            </a:r>
            <a:endParaRPr lang="de-DE" sz="1300" dirty="0"/>
          </a:p>
          <a:p>
            <a:pPr>
              <a:lnSpc>
                <a:spcPct val="150000"/>
              </a:lnSpc>
            </a:pPr>
            <a:r>
              <a:rPr lang="de-DE" sz="1200" dirty="0"/>
              <a:t>-&gt; Du kommst zu einer Weltkarte mit den wichtigsten Kakaogebieten </a:t>
            </a:r>
          </a:p>
          <a:p>
            <a:pPr>
              <a:lnSpc>
                <a:spcPct val="150000"/>
              </a:lnSpc>
            </a:pPr>
            <a:r>
              <a:rPr lang="de-DE" sz="1200" dirty="0"/>
              <a:t>-&gt; Auf der Karte siehst du rote Markierungen.</a:t>
            </a:r>
          </a:p>
          <a:p>
            <a:pPr>
              <a:lnSpc>
                <a:spcPct val="150000"/>
              </a:lnSpc>
            </a:pPr>
            <a:r>
              <a:rPr lang="de-DE" sz="1200" dirty="0"/>
              <a:t>-&gt; Drücke auf die roten Markierungen.</a:t>
            </a:r>
          </a:p>
          <a:p>
            <a:pPr>
              <a:lnSpc>
                <a:spcPct val="150000"/>
              </a:lnSpc>
            </a:pPr>
            <a:r>
              <a:rPr lang="de-DE" sz="1200" dirty="0"/>
              <a:t>-&gt; Ordne die Länder den richtigen Stellen auf der Karte zu.</a:t>
            </a:r>
          </a:p>
          <a:p>
            <a:pPr>
              <a:lnSpc>
                <a:spcPct val="150000"/>
              </a:lnSpc>
            </a:pPr>
            <a:r>
              <a:rPr lang="de-DE" sz="1200" dirty="0"/>
              <a:t>-&gt; Kontrolliere deine Lösung, indem du auf das blaue Symbol drückst.</a:t>
            </a:r>
          </a:p>
          <a:p>
            <a:endParaRPr lang="de-DE" sz="1200" b="1" dirty="0"/>
          </a:p>
          <a:p>
            <a:endParaRPr lang="de-DE" sz="1200" dirty="0"/>
          </a:p>
          <a:p>
            <a:r>
              <a:rPr lang="de-DE" sz="1200" b="1" dirty="0"/>
              <a:t>Male die Länder auf deiner eigenen Weltkarte farbig aus und übertrage die jeweilige Farbe in die Legende.</a:t>
            </a:r>
          </a:p>
          <a:p>
            <a:endParaRPr lang="de-DE" sz="1200" b="1" dirty="0"/>
          </a:p>
          <a:p>
            <a:r>
              <a:rPr lang="de-DE" sz="1200" b="1" dirty="0" err="1"/>
              <a:t>Lies</a:t>
            </a:r>
            <a:r>
              <a:rPr lang="de-DE" sz="1200" b="1" dirty="0"/>
              <a:t> den Informationstext und markiere die Umwelt- und Gesundheitsrisiken in Monokulturen.</a:t>
            </a:r>
          </a:p>
          <a:p>
            <a:endParaRPr lang="de-DE" sz="1200" b="1"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212" y="329046"/>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745068" y="4475946"/>
            <a:ext cx="5367864" cy="954107"/>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e-DE" sz="1400" b="1" dirty="0"/>
              <a:t>Wie könnte man die Umwelt- und Gesundheitsrisiken beim Kakaoanbau reduzieren?</a:t>
            </a:r>
          </a:p>
          <a:p>
            <a:pPr algn="ctr"/>
            <a:r>
              <a:rPr lang="de-DE" sz="1400" b="1" dirty="0"/>
              <a:t>Notiere deine Ideen auf der Rückseite des Laufzettels in Zeile 1.</a:t>
            </a:r>
            <a:endParaRPr lang="de-DE" sz="1400" dirty="0"/>
          </a:p>
          <a:p>
            <a:pPr algn="ctr"/>
            <a:r>
              <a:rPr lang="de-DE" sz="1400" b="1" dirty="0"/>
              <a:t>.</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91" y="4560035"/>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A0495B52-E460-7DD0-603F-F66D0D4FD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907" y="167460"/>
            <a:ext cx="668245" cy="668245"/>
          </a:xfrm>
          <a:prstGeom prst="rect">
            <a:avLst/>
          </a:prstGeom>
        </p:spPr>
      </p:pic>
      <p:pic>
        <p:nvPicPr>
          <p:cNvPr id="14" name="Grafik 13" descr="Ein Bild, das Muster, Pixel, Kreuzworträtsel enthält.&#10;&#10;KI-generierte Inhalte können fehlerhaft sein.">
            <a:extLst>
              <a:ext uri="{FF2B5EF4-FFF2-40B4-BE49-F238E27FC236}">
                <a16:creationId xmlns:a16="http://schemas.microsoft.com/office/drawing/2014/main" id="{AB3B0A2A-A79B-8051-CE23-D1B3E93F5E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1088" y="1644858"/>
            <a:ext cx="963930" cy="962660"/>
          </a:xfrm>
          <a:prstGeom prst="rect">
            <a:avLst/>
          </a:prstGeom>
        </p:spPr>
      </p:pic>
      <p:pic>
        <p:nvPicPr>
          <p:cNvPr id="16" name="Grafik 15" descr="11.000+ Grafiken, lizenzfreie Vektorgrafiken und Clipart zu Qr Code Scannen  - iStock | Qr codes, Iphone, Augmented reality">
            <a:extLst>
              <a:ext uri="{FF2B5EF4-FFF2-40B4-BE49-F238E27FC236}">
                <a16:creationId xmlns:a16="http://schemas.microsoft.com/office/drawing/2014/main" id="{73FE0927-B9EA-A36E-9DF0-7F2795B31E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92742">
            <a:off x="4970427" y="1347103"/>
            <a:ext cx="435610" cy="435610"/>
          </a:xfrm>
          <a:prstGeom prst="rect">
            <a:avLst/>
          </a:prstGeom>
          <a:noFill/>
          <a:ln>
            <a:noFill/>
          </a:ln>
        </p:spPr>
      </p:pic>
      <p:pic>
        <p:nvPicPr>
          <p:cNvPr id="26" name="Grafik 25" descr="Ein Bild, das Symbol, Logo, Electric Blue (Farbe), Kreis enthält.&#10;&#10;KI-generierte Inhalte können fehlerhaft sein.">
            <a:extLst>
              <a:ext uri="{FF2B5EF4-FFF2-40B4-BE49-F238E27FC236}">
                <a16:creationId xmlns:a16="http://schemas.microsoft.com/office/drawing/2014/main" id="{9136A51F-2768-5563-C5D7-6EBE79998F10}"/>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8871" b="94355" l="0" r="94737">
                        <a14:foregroundMark x1="35965" y1="20161" x2="12281" y2="33065"/>
                        <a14:foregroundMark x1="12281" y1="33065" x2="81579" y2="67742"/>
                        <a14:foregroundMark x1="81579" y1="67742" x2="48246" y2="18548"/>
                        <a14:foregroundMark x1="49123" y1="18548" x2="86842" y2="41129"/>
                        <a14:foregroundMark x1="16667" y1="41129" x2="78947" y2="81452"/>
                        <a14:foregroundMark x1="71053" y1="80645" x2="14912" y2="66935"/>
                        <a14:foregroundMark x1="42982" y1="35484" x2="67544" y2="41935"/>
                        <a14:foregroundMark x1="67544" y1="41935" x2="41228" y2="35484"/>
                        <a14:foregroundMark x1="1754" y1="46774" x2="1754" y2="46774"/>
                        <a14:foregroundMark x1="49123" y1="29032" x2="52632" y2="47581"/>
                        <a14:foregroundMark x1="49123" y1="95161" x2="49123" y2="95161"/>
                        <a14:foregroundMark x1="94737" y1="50000" x2="94737" y2="50000"/>
                        <a14:foregroundMark x1="52632" y1="9677" x2="52632" y2="9677"/>
                      </a14:backgroundRemoval>
                    </a14:imgEffect>
                  </a14:imgLayer>
                </a14:imgProps>
              </a:ext>
              <a:ext uri="{28A0092B-C50C-407E-A947-70E740481C1C}">
                <a14:useLocalDpi xmlns:a14="http://schemas.microsoft.com/office/drawing/2010/main" val="0"/>
              </a:ext>
            </a:extLst>
          </a:blip>
          <a:stretch>
            <a:fillRect/>
          </a:stretch>
        </p:blipFill>
        <p:spPr>
          <a:xfrm>
            <a:off x="4909344" y="2607171"/>
            <a:ext cx="270597" cy="294671"/>
          </a:xfrm>
          <a:prstGeom prst="rect">
            <a:avLst/>
          </a:prstGeom>
        </p:spPr>
      </p:pic>
      <p:pic>
        <p:nvPicPr>
          <p:cNvPr id="27" name="Grafik 26" descr="Ein Bild, das Elektronik enthält.&#10;&#10;Automatisch generierte Beschreibung">
            <a:extLst>
              <a:ext uri="{FF2B5EF4-FFF2-40B4-BE49-F238E27FC236}">
                <a16:creationId xmlns:a16="http://schemas.microsoft.com/office/drawing/2014/main" id="{8530B873-07AC-C0F4-0FFF-0D12D42D128C}"/>
              </a:ext>
            </a:extLst>
          </p:cNvPr>
          <p:cNvPicPr>
            <a:picLocks noChangeAspect="1"/>
          </p:cNvPicPr>
          <p:nvPr/>
        </p:nvPicPr>
        <p:blipFill rotWithShape="1">
          <a:blip r:embed="rId11">
            <a:extLst>
              <a:ext uri="{28A0092B-C50C-407E-A947-70E740481C1C}">
                <a14:useLocalDpi xmlns:a14="http://schemas.microsoft.com/office/drawing/2010/main" val="0"/>
              </a:ext>
            </a:extLst>
          </a:blip>
          <a:srcRect l="65558" t="55371" r="738" b="9807"/>
          <a:stretch/>
        </p:blipFill>
        <p:spPr>
          <a:xfrm>
            <a:off x="204872" y="3091179"/>
            <a:ext cx="326474" cy="360603"/>
          </a:xfrm>
          <a:prstGeom prst="rect">
            <a:avLst/>
          </a:prstGeom>
          <a:noFill/>
        </p:spPr>
      </p:pic>
      <p:pic>
        <p:nvPicPr>
          <p:cNvPr id="28" name="Grafik 27" descr="Ein Bild, das Elektronik enthält.&#10;&#10;Automatisch generierte Beschreibung">
            <a:extLst>
              <a:ext uri="{FF2B5EF4-FFF2-40B4-BE49-F238E27FC236}">
                <a16:creationId xmlns:a16="http://schemas.microsoft.com/office/drawing/2014/main" id="{0DAED61F-8B6B-B645-D812-A350D6E04BEF}"/>
              </a:ext>
            </a:extLst>
          </p:cNvPr>
          <p:cNvPicPr>
            <a:picLocks noChangeAspect="1"/>
          </p:cNvPicPr>
          <p:nvPr/>
        </p:nvPicPr>
        <p:blipFill rotWithShape="1">
          <a:blip r:embed="rId11">
            <a:extLst>
              <a:ext uri="{28A0092B-C50C-407E-A947-70E740481C1C}">
                <a14:useLocalDpi xmlns:a14="http://schemas.microsoft.com/office/drawing/2010/main" val="0"/>
              </a:ext>
            </a:extLst>
          </a:blip>
          <a:srcRect l="1" t="60587" r="62158" b="6474"/>
          <a:stretch/>
        </p:blipFill>
        <p:spPr>
          <a:xfrm>
            <a:off x="184873" y="3670571"/>
            <a:ext cx="368109" cy="342577"/>
          </a:xfrm>
          <a:prstGeom prst="rect">
            <a:avLst/>
          </a:prstGeom>
        </p:spPr>
      </p:pic>
      <p:pic>
        <p:nvPicPr>
          <p:cNvPr id="2" name="Billede 2">
            <a:extLst>
              <a:ext uri="{FF2B5EF4-FFF2-40B4-BE49-F238E27FC236}">
                <a16:creationId xmlns:a16="http://schemas.microsoft.com/office/drawing/2014/main" id="{721D2029-C437-BA75-A653-708ABCC67E00}"/>
              </a:ext>
            </a:extLst>
          </p:cNvPr>
          <p:cNvPicPr>
            <a:picLocks noChangeAspect="1"/>
          </p:cNvPicPr>
          <p:nvPr/>
        </p:nvPicPr>
        <p:blipFill rotWithShape="1">
          <a:blip r:embed="rId12">
            <a:extLst>
              <a:ext uri="{28A0092B-C50C-407E-A947-70E740481C1C}">
                <a14:useLocalDpi xmlns:a14="http://schemas.microsoft.com/office/drawing/2010/main" val="0"/>
              </a:ext>
            </a:extLst>
          </a:blip>
          <a:srcRect l="44336" r="43831" b="43886"/>
          <a:stretch>
            <a:fillRect/>
          </a:stretch>
        </p:blipFill>
        <p:spPr bwMode="auto">
          <a:xfrm>
            <a:off x="5808013" y="8885821"/>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12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15996"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Kakaoanbau</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A0495B52-E460-7DD0-603F-F66D0D4FD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93" y="75503"/>
            <a:ext cx="380101" cy="380101"/>
          </a:xfrm>
          <a:prstGeom prst="rect">
            <a:avLst/>
          </a:prstGeom>
        </p:spPr>
      </p:pic>
      <p:pic>
        <p:nvPicPr>
          <p:cNvPr id="2" name="Grafik 1">
            <a:extLst>
              <a:ext uri="{FF2B5EF4-FFF2-40B4-BE49-F238E27FC236}">
                <a16:creationId xmlns:a16="http://schemas.microsoft.com/office/drawing/2014/main" id="{F49083F8-525D-0622-F573-4FD447EAD3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37889" y="2388066"/>
            <a:ext cx="8933775" cy="5577997"/>
          </a:xfrm>
          <a:prstGeom prst="rect">
            <a:avLst/>
          </a:prstGeom>
          <a:noFill/>
          <a:ln>
            <a:noFill/>
          </a:ln>
        </p:spPr>
      </p:pic>
      <p:pic>
        <p:nvPicPr>
          <p:cNvPr id="5" name="Grafik 4" descr="Ein Bild, das Text, Screenshot, Schrift, Zahl enthält.&#10;&#10;KI-generierte Inhalte können fehlerhaft sein.">
            <a:extLst>
              <a:ext uri="{FF2B5EF4-FFF2-40B4-BE49-F238E27FC236}">
                <a16:creationId xmlns:a16="http://schemas.microsoft.com/office/drawing/2014/main" id="{5B469DC2-7ECF-5C21-CDBE-6F34CF7DB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710368" y="8050971"/>
            <a:ext cx="1415417" cy="1770545"/>
          </a:xfrm>
          <a:prstGeom prst="rect">
            <a:avLst/>
          </a:prstGeom>
        </p:spPr>
      </p:pic>
      <p:sp>
        <p:nvSpPr>
          <p:cNvPr id="8" name="Rechteck 7">
            <a:extLst>
              <a:ext uri="{FF2B5EF4-FFF2-40B4-BE49-F238E27FC236}">
                <a16:creationId xmlns:a16="http://schemas.microsoft.com/office/drawing/2014/main" id="{FF9922B6-082B-596F-B763-E503F44DC7A6}"/>
              </a:ext>
            </a:extLst>
          </p:cNvPr>
          <p:cNvSpPr/>
          <p:nvPr/>
        </p:nvSpPr>
        <p:spPr>
          <a:xfrm rot="16200000">
            <a:off x="3788584" y="8721930"/>
            <a:ext cx="1237615" cy="250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000" u="sng" kern="100" dirty="0">
                <a:ln>
                  <a:noFill/>
                </a:ln>
                <a:solidFill>
                  <a:srgbClr val="000000"/>
                </a:solidFill>
                <a:effectLst/>
                <a:latin typeface="Arial" panose="020B0604020202020204" pitchFamily="34" charset="0"/>
                <a:ea typeface="Calibri" panose="020F0502020204030204" pitchFamily="34" charset="0"/>
              </a:rPr>
              <a:t>Legende</a:t>
            </a:r>
            <a:endParaRPr lang="de-DE" sz="1200" kern="100" dirty="0">
              <a:effectLst/>
              <a:latin typeface="Arial" panose="020B0604020202020204" pitchFamily="34" charset="0"/>
              <a:ea typeface="Calibri" panose="020F0502020204030204" pitchFamily="34" charset="0"/>
            </a:endParaRPr>
          </a:p>
        </p:txBody>
      </p:sp>
      <p:sp>
        <p:nvSpPr>
          <p:cNvPr id="10" name="Textfeld 9">
            <a:extLst>
              <a:ext uri="{FF2B5EF4-FFF2-40B4-BE49-F238E27FC236}">
                <a16:creationId xmlns:a16="http://schemas.microsoft.com/office/drawing/2014/main" id="{165F7469-05BB-26A7-F832-CB012E6CE66F}"/>
              </a:ext>
            </a:extLst>
          </p:cNvPr>
          <p:cNvSpPr txBox="1"/>
          <p:nvPr/>
        </p:nvSpPr>
        <p:spPr>
          <a:xfrm rot="16200000">
            <a:off x="-1170697" y="4768334"/>
            <a:ext cx="3450688" cy="369332"/>
          </a:xfrm>
          <a:prstGeom prst="rect">
            <a:avLst/>
          </a:prstGeom>
          <a:noFill/>
        </p:spPr>
        <p:txBody>
          <a:bodyPr wrap="none" rtlCol="0">
            <a:spAutoFit/>
          </a:bodyPr>
          <a:lstStyle/>
          <a:p>
            <a:r>
              <a:rPr lang="de-DE" b="1" dirty="0"/>
              <a:t>Kakao - Die größten Anbaugebiete</a:t>
            </a:r>
          </a:p>
        </p:txBody>
      </p:sp>
      <p:pic>
        <p:nvPicPr>
          <p:cNvPr id="3" name="Billede 2">
            <a:extLst>
              <a:ext uri="{FF2B5EF4-FFF2-40B4-BE49-F238E27FC236}">
                <a16:creationId xmlns:a16="http://schemas.microsoft.com/office/drawing/2014/main" id="{EB020E90-441B-9001-2D6F-E5D67A481BE2}"/>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247569" y="884734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56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15997" y="527017"/>
            <a:ext cx="6624000" cy="9300096"/>
          </a:xfrm>
          <a:custGeom>
            <a:avLst/>
            <a:gdLst>
              <a:gd name="csX0" fmla="*/ 0 w 6624000"/>
              <a:gd name="csY0" fmla="*/ 281917 h 9300096"/>
              <a:gd name="csX1" fmla="*/ 281917 w 6624000"/>
              <a:gd name="csY1" fmla="*/ 0 h 9300096"/>
              <a:gd name="csX2" fmla="*/ 1015870 w 6624000"/>
              <a:gd name="csY2" fmla="*/ 0 h 9300096"/>
              <a:gd name="csX3" fmla="*/ 1749824 w 6624000"/>
              <a:gd name="csY3" fmla="*/ 0 h 9300096"/>
              <a:gd name="csX4" fmla="*/ 2362574 w 6624000"/>
              <a:gd name="csY4" fmla="*/ 0 h 9300096"/>
              <a:gd name="csX5" fmla="*/ 2975324 w 6624000"/>
              <a:gd name="csY5" fmla="*/ 0 h 9300096"/>
              <a:gd name="csX6" fmla="*/ 3588074 w 6624000"/>
              <a:gd name="csY6" fmla="*/ 0 h 9300096"/>
              <a:gd name="csX7" fmla="*/ 4079621 w 6624000"/>
              <a:gd name="csY7" fmla="*/ 0 h 9300096"/>
              <a:gd name="csX8" fmla="*/ 4692371 w 6624000"/>
              <a:gd name="csY8" fmla="*/ 0 h 9300096"/>
              <a:gd name="csX9" fmla="*/ 5183918 w 6624000"/>
              <a:gd name="csY9" fmla="*/ 0 h 9300096"/>
              <a:gd name="csX10" fmla="*/ 6342083 w 6624000"/>
              <a:gd name="csY10" fmla="*/ 0 h 9300096"/>
              <a:gd name="csX11" fmla="*/ 6624000 w 6624000"/>
              <a:gd name="csY11" fmla="*/ 281917 h 9300096"/>
              <a:gd name="csX12" fmla="*/ 6624000 w 6624000"/>
              <a:gd name="csY12" fmla="*/ 1128662 h 9300096"/>
              <a:gd name="csX13" fmla="*/ 6624000 w 6624000"/>
              <a:gd name="csY13" fmla="*/ 1800683 h 9300096"/>
              <a:gd name="csX14" fmla="*/ 6624000 w 6624000"/>
              <a:gd name="csY14" fmla="*/ 2210615 h 9300096"/>
              <a:gd name="csX15" fmla="*/ 6624000 w 6624000"/>
              <a:gd name="csY15" fmla="*/ 2882635 h 9300096"/>
              <a:gd name="csX16" fmla="*/ 6624000 w 6624000"/>
              <a:gd name="csY16" fmla="*/ 3292567 h 9300096"/>
              <a:gd name="csX17" fmla="*/ 6624000 w 6624000"/>
              <a:gd name="csY17" fmla="*/ 3964587 h 9300096"/>
              <a:gd name="csX18" fmla="*/ 6624000 w 6624000"/>
              <a:gd name="csY18" fmla="*/ 4374520 h 9300096"/>
              <a:gd name="csX19" fmla="*/ 6624000 w 6624000"/>
              <a:gd name="csY19" fmla="*/ 4959177 h 9300096"/>
              <a:gd name="csX20" fmla="*/ 6624000 w 6624000"/>
              <a:gd name="csY20" fmla="*/ 5456472 h 9300096"/>
              <a:gd name="csX21" fmla="*/ 6624000 w 6624000"/>
              <a:gd name="csY21" fmla="*/ 6215855 h 9300096"/>
              <a:gd name="csX22" fmla="*/ 6624000 w 6624000"/>
              <a:gd name="csY22" fmla="*/ 6800512 h 9300096"/>
              <a:gd name="csX23" fmla="*/ 6624000 w 6624000"/>
              <a:gd name="csY23" fmla="*/ 7647258 h 9300096"/>
              <a:gd name="csX24" fmla="*/ 6624000 w 6624000"/>
              <a:gd name="csY24" fmla="*/ 8144553 h 9300096"/>
              <a:gd name="csX25" fmla="*/ 6624000 w 6624000"/>
              <a:gd name="csY25" fmla="*/ 9018179 h 9300096"/>
              <a:gd name="csX26" fmla="*/ 6342083 w 6624000"/>
              <a:gd name="csY26" fmla="*/ 9300096 h 9300096"/>
              <a:gd name="csX27" fmla="*/ 5850536 w 6624000"/>
              <a:gd name="csY27" fmla="*/ 9300096 h 9300096"/>
              <a:gd name="csX28" fmla="*/ 5298388 w 6624000"/>
              <a:gd name="csY28" fmla="*/ 9300096 h 9300096"/>
              <a:gd name="csX29" fmla="*/ 4806841 w 6624000"/>
              <a:gd name="csY29" fmla="*/ 9300096 h 9300096"/>
              <a:gd name="csX30" fmla="*/ 4133489 w 6624000"/>
              <a:gd name="csY30" fmla="*/ 9300096 h 9300096"/>
              <a:gd name="csX31" fmla="*/ 3641942 w 6624000"/>
              <a:gd name="csY31" fmla="*/ 9300096 h 9300096"/>
              <a:gd name="csX32" fmla="*/ 2847387 w 6624000"/>
              <a:gd name="csY32" fmla="*/ 9300096 h 9300096"/>
              <a:gd name="csX33" fmla="*/ 2234637 w 6624000"/>
              <a:gd name="csY33" fmla="*/ 9300096 h 9300096"/>
              <a:gd name="csX34" fmla="*/ 1743090 w 6624000"/>
              <a:gd name="csY34" fmla="*/ 9300096 h 9300096"/>
              <a:gd name="csX35" fmla="*/ 1251544 w 6624000"/>
              <a:gd name="csY35" fmla="*/ 9300096 h 9300096"/>
              <a:gd name="csX36" fmla="*/ 281917 w 6624000"/>
              <a:gd name="csY36" fmla="*/ 9300096 h 9300096"/>
              <a:gd name="csX37" fmla="*/ 0 w 6624000"/>
              <a:gd name="csY37" fmla="*/ 9018179 h 9300096"/>
              <a:gd name="csX38" fmla="*/ 0 w 6624000"/>
              <a:gd name="csY38" fmla="*/ 8520884 h 9300096"/>
              <a:gd name="csX39" fmla="*/ 0 w 6624000"/>
              <a:gd name="csY39" fmla="*/ 7674139 h 9300096"/>
              <a:gd name="csX40" fmla="*/ 0 w 6624000"/>
              <a:gd name="csY40" fmla="*/ 6914756 h 9300096"/>
              <a:gd name="csX41" fmla="*/ 0 w 6624000"/>
              <a:gd name="csY41" fmla="*/ 6155373 h 9300096"/>
              <a:gd name="csX42" fmla="*/ 0 w 6624000"/>
              <a:gd name="csY42" fmla="*/ 5658078 h 9300096"/>
              <a:gd name="csX43" fmla="*/ 0 w 6624000"/>
              <a:gd name="csY43" fmla="*/ 4986058 h 9300096"/>
              <a:gd name="csX44" fmla="*/ 0 w 6624000"/>
              <a:gd name="csY44" fmla="*/ 4576126 h 9300096"/>
              <a:gd name="csX45" fmla="*/ 0 w 6624000"/>
              <a:gd name="csY45" fmla="*/ 3991468 h 9300096"/>
              <a:gd name="csX46" fmla="*/ 0 w 6624000"/>
              <a:gd name="csY46" fmla="*/ 3494173 h 9300096"/>
              <a:gd name="csX47" fmla="*/ 0 w 6624000"/>
              <a:gd name="csY47" fmla="*/ 2734791 h 9300096"/>
              <a:gd name="csX48" fmla="*/ 0 w 6624000"/>
              <a:gd name="csY48" fmla="*/ 2237496 h 9300096"/>
              <a:gd name="csX49" fmla="*/ 0 w 6624000"/>
              <a:gd name="csY49" fmla="*/ 1478113 h 9300096"/>
              <a:gd name="csX50" fmla="*/ 0 w 6624000"/>
              <a:gd name="csY50" fmla="*/ 1068181 h 9300096"/>
              <a:gd name="csX51" fmla="*/ 0 w 6624000"/>
              <a:gd name="csY51" fmla="*/ 281917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4000" h="9300096" fill="none" extrusionOk="0">
                <a:moveTo>
                  <a:pt x="0" y="281917"/>
                </a:moveTo>
                <a:cubicBezTo>
                  <a:pt x="-9766" y="128716"/>
                  <a:pt x="152736" y="13736"/>
                  <a:pt x="281917" y="0"/>
                </a:cubicBezTo>
                <a:cubicBezTo>
                  <a:pt x="537067" y="-26141"/>
                  <a:pt x="859599" y="2968"/>
                  <a:pt x="1015870" y="0"/>
                </a:cubicBezTo>
                <a:cubicBezTo>
                  <a:pt x="1172141" y="-2968"/>
                  <a:pt x="1547354" y="-22382"/>
                  <a:pt x="1749824" y="0"/>
                </a:cubicBezTo>
                <a:cubicBezTo>
                  <a:pt x="1952294" y="22382"/>
                  <a:pt x="2220294" y="24098"/>
                  <a:pt x="2362574" y="0"/>
                </a:cubicBezTo>
                <a:cubicBezTo>
                  <a:pt x="2504854" y="-24098"/>
                  <a:pt x="2694204" y="4900"/>
                  <a:pt x="2975324" y="0"/>
                </a:cubicBezTo>
                <a:cubicBezTo>
                  <a:pt x="3256444" y="-4900"/>
                  <a:pt x="3465278" y="-16009"/>
                  <a:pt x="3588074" y="0"/>
                </a:cubicBezTo>
                <a:cubicBezTo>
                  <a:pt x="3710870" y="16009"/>
                  <a:pt x="3872710" y="17539"/>
                  <a:pt x="4079621" y="0"/>
                </a:cubicBezTo>
                <a:cubicBezTo>
                  <a:pt x="4286532" y="-17539"/>
                  <a:pt x="4540327" y="6646"/>
                  <a:pt x="4692371" y="0"/>
                </a:cubicBezTo>
                <a:cubicBezTo>
                  <a:pt x="4844415" y="-6646"/>
                  <a:pt x="5004762" y="23398"/>
                  <a:pt x="5183918" y="0"/>
                </a:cubicBezTo>
                <a:cubicBezTo>
                  <a:pt x="5363074" y="-23398"/>
                  <a:pt x="6107802" y="-57482"/>
                  <a:pt x="6342083" y="0"/>
                </a:cubicBezTo>
                <a:cubicBezTo>
                  <a:pt x="6521298" y="6733"/>
                  <a:pt x="6612429" y="139007"/>
                  <a:pt x="6624000" y="281917"/>
                </a:cubicBezTo>
                <a:cubicBezTo>
                  <a:pt x="6605773" y="675400"/>
                  <a:pt x="6592214" y="835560"/>
                  <a:pt x="6624000" y="1128662"/>
                </a:cubicBezTo>
                <a:cubicBezTo>
                  <a:pt x="6655786" y="1421765"/>
                  <a:pt x="6599975" y="1470530"/>
                  <a:pt x="6624000" y="1800683"/>
                </a:cubicBezTo>
                <a:cubicBezTo>
                  <a:pt x="6648025" y="2130836"/>
                  <a:pt x="6609389" y="2009951"/>
                  <a:pt x="6624000" y="2210615"/>
                </a:cubicBezTo>
                <a:cubicBezTo>
                  <a:pt x="6638611" y="2411279"/>
                  <a:pt x="6631059" y="2594049"/>
                  <a:pt x="6624000" y="2882635"/>
                </a:cubicBezTo>
                <a:cubicBezTo>
                  <a:pt x="6616941" y="3171221"/>
                  <a:pt x="6607465" y="3143254"/>
                  <a:pt x="6624000" y="3292567"/>
                </a:cubicBezTo>
                <a:cubicBezTo>
                  <a:pt x="6640535" y="3441880"/>
                  <a:pt x="6638139" y="3645844"/>
                  <a:pt x="6624000" y="3964587"/>
                </a:cubicBezTo>
                <a:cubicBezTo>
                  <a:pt x="6609861" y="4283330"/>
                  <a:pt x="6635289" y="4228666"/>
                  <a:pt x="6624000" y="4374520"/>
                </a:cubicBezTo>
                <a:cubicBezTo>
                  <a:pt x="6612711" y="4520374"/>
                  <a:pt x="6605391" y="4688325"/>
                  <a:pt x="6624000" y="4959177"/>
                </a:cubicBezTo>
                <a:cubicBezTo>
                  <a:pt x="6642609" y="5230029"/>
                  <a:pt x="6638326" y="5242015"/>
                  <a:pt x="6624000" y="5456472"/>
                </a:cubicBezTo>
                <a:cubicBezTo>
                  <a:pt x="6609674" y="5670930"/>
                  <a:pt x="6611499" y="5852801"/>
                  <a:pt x="6624000" y="6215855"/>
                </a:cubicBezTo>
                <a:cubicBezTo>
                  <a:pt x="6636501" y="6578909"/>
                  <a:pt x="6609559" y="6660008"/>
                  <a:pt x="6624000" y="6800512"/>
                </a:cubicBezTo>
                <a:cubicBezTo>
                  <a:pt x="6638441" y="6941016"/>
                  <a:pt x="6621125" y="7266689"/>
                  <a:pt x="6624000" y="7647258"/>
                </a:cubicBezTo>
                <a:cubicBezTo>
                  <a:pt x="6626875" y="8027827"/>
                  <a:pt x="6601844" y="8033207"/>
                  <a:pt x="6624000" y="8144553"/>
                </a:cubicBezTo>
                <a:cubicBezTo>
                  <a:pt x="6646156" y="8255900"/>
                  <a:pt x="6652381" y="8792071"/>
                  <a:pt x="6624000" y="9018179"/>
                </a:cubicBezTo>
                <a:cubicBezTo>
                  <a:pt x="6647950" y="9202876"/>
                  <a:pt x="6478180" y="9333681"/>
                  <a:pt x="6342083" y="9300096"/>
                </a:cubicBezTo>
                <a:cubicBezTo>
                  <a:pt x="6188697" y="9316564"/>
                  <a:pt x="6022251" y="9293242"/>
                  <a:pt x="5850536" y="9300096"/>
                </a:cubicBezTo>
                <a:cubicBezTo>
                  <a:pt x="5678821" y="9306950"/>
                  <a:pt x="5499394" y="9293796"/>
                  <a:pt x="5298388" y="9300096"/>
                </a:cubicBezTo>
                <a:cubicBezTo>
                  <a:pt x="5097382" y="9306396"/>
                  <a:pt x="4911607" y="9317841"/>
                  <a:pt x="4806841" y="9300096"/>
                </a:cubicBezTo>
                <a:cubicBezTo>
                  <a:pt x="4702075" y="9282351"/>
                  <a:pt x="4441768" y="9314347"/>
                  <a:pt x="4133489" y="9300096"/>
                </a:cubicBezTo>
                <a:cubicBezTo>
                  <a:pt x="3825210" y="9285845"/>
                  <a:pt x="3853149" y="9315723"/>
                  <a:pt x="3641942" y="9300096"/>
                </a:cubicBezTo>
                <a:cubicBezTo>
                  <a:pt x="3430735" y="9284469"/>
                  <a:pt x="3229075" y="9274638"/>
                  <a:pt x="2847387" y="9300096"/>
                </a:cubicBezTo>
                <a:cubicBezTo>
                  <a:pt x="2465700" y="9325554"/>
                  <a:pt x="2512618" y="9295077"/>
                  <a:pt x="2234637" y="9300096"/>
                </a:cubicBezTo>
                <a:cubicBezTo>
                  <a:pt x="1956656" y="9305116"/>
                  <a:pt x="1887363" y="9286018"/>
                  <a:pt x="1743090" y="9300096"/>
                </a:cubicBezTo>
                <a:cubicBezTo>
                  <a:pt x="1598817" y="9314174"/>
                  <a:pt x="1363963" y="9324495"/>
                  <a:pt x="1251544" y="9300096"/>
                </a:cubicBezTo>
                <a:cubicBezTo>
                  <a:pt x="1139125" y="9275697"/>
                  <a:pt x="607927" y="9334874"/>
                  <a:pt x="281917" y="9300096"/>
                </a:cubicBezTo>
                <a:cubicBezTo>
                  <a:pt x="90885" y="9286766"/>
                  <a:pt x="2507" y="9191137"/>
                  <a:pt x="0" y="9018179"/>
                </a:cubicBezTo>
                <a:cubicBezTo>
                  <a:pt x="-16908" y="8910626"/>
                  <a:pt x="2430" y="8719579"/>
                  <a:pt x="0" y="8520884"/>
                </a:cubicBezTo>
                <a:cubicBezTo>
                  <a:pt x="-2430" y="8322189"/>
                  <a:pt x="22594" y="7906178"/>
                  <a:pt x="0" y="7674139"/>
                </a:cubicBezTo>
                <a:cubicBezTo>
                  <a:pt x="-22594" y="7442101"/>
                  <a:pt x="27553" y="7257978"/>
                  <a:pt x="0" y="6914756"/>
                </a:cubicBezTo>
                <a:cubicBezTo>
                  <a:pt x="-27553" y="6571534"/>
                  <a:pt x="21406" y="6503958"/>
                  <a:pt x="0" y="6155373"/>
                </a:cubicBezTo>
                <a:cubicBezTo>
                  <a:pt x="-21406" y="5806788"/>
                  <a:pt x="13069" y="5822899"/>
                  <a:pt x="0" y="5658078"/>
                </a:cubicBezTo>
                <a:cubicBezTo>
                  <a:pt x="-13069" y="5493258"/>
                  <a:pt x="10622" y="5231683"/>
                  <a:pt x="0" y="4986058"/>
                </a:cubicBezTo>
                <a:cubicBezTo>
                  <a:pt x="-10622" y="4740433"/>
                  <a:pt x="18891" y="4671707"/>
                  <a:pt x="0" y="4576126"/>
                </a:cubicBezTo>
                <a:cubicBezTo>
                  <a:pt x="-18891" y="4480545"/>
                  <a:pt x="16168" y="4117188"/>
                  <a:pt x="0" y="3991468"/>
                </a:cubicBezTo>
                <a:cubicBezTo>
                  <a:pt x="-16168" y="3865748"/>
                  <a:pt x="23533" y="3602608"/>
                  <a:pt x="0" y="3494173"/>
                </a:cubicBezTo>
                <a:cubicBezTo>
                  <a:pt x="-23533" y="3385739"/>
                  <a:pt x="18293" y="3080110"/>
                  <a:pt x="0" y="2734791"/>
                </a:cubicBezTo>
                <a:cubicBezTo>
                  <a:pt x="-18293" y="2389472"/>
                  <a:pt x="2980" y="2428569"/>
                  <a:pt x="0" y="2237496"/>
                </a:cubicBezTo>
                <a:cubicBezTo>
                  <a:pt x="-2980" y="2046423"/>
                  <a:pt x="8897" y="1714118"/>
                  <a:pt x="0" y="1478113"/>
                </a:cubicBezTo>
                <a:cubicBezTo>
                  <a:pt x="-8897" y="1242108"/>
                  <a:pt x="4565" y="1226641"/>
                  <a:pt x="0" y="1068181"/>
                </a:cubicBezTo>
                <a:cubicBezTo>
                  <a:pt x="-4565" y="909721"/>
                  <a:pt x="-8423" y="458118"/>
                  <a:pt x="0" y="281917"/>
                </a:cubicBezTo>
                <a:close/>
              </a:path>
              <a:path w="6624000" h="9300096" stroke="0" extrusionOk="0">
                <a:moveTo>
                  <a:pt x="0" y="281917"/>
                </a:moveTo>
                <a:cubicBezTo>
                  <a:pt x="3612" y="125707"/>
                  <a:pt x="151933" y="14974"/>
                  <a:pt x="281917" y="0"/>
                </a:cubicBezTo>
                <a:cubicBezTo>
                  <a:pt x="577843" y="19929"/>
                  <a:pt x="638874" y="-11312"/>
                  <a:pt x="894667" y="0"/>
                </a:cubicBezTo>
                <a:cubicBezTo>
                  <a:pt x="1150460" y="11312"/>
                  <a:pt x="1418090" y="-7058"/>
                  <a:pt x="1689222" y="0"/>
                </a:cubicBezTo>
                <a:cubicBezTo>
                  <a:pt x="1960355" y="7058"/>
                  <a:pt x="2068690" y="-26406"/>
                  <a:pt x="2423176" y="0"/>
                </a:cubicBezTo>
                <a:cubicBezTo>
                  <a:pt x="2777662" y="26406"/>
                  <a:pt x="2710763" y="-11692"/>
                  <a:pt x="2914722" y="0"/>
                </a:cubicBezTo>
                <a:cubicBezTo>
                  <a:pt x="3118681" y="11692"/>
                  <a:pt x="3300206" y="10695"/>
                  <a:pt x="3527473" y="0"/>
                </a:cubicBezTo>
                <a:cubicBezTo>
                  <a:pt x="3754740" y="-10695"/>
                  <a:pt x="4105568" y="-31010"/>
                  <a:pt x="4261426" y="0"/>
                </a:cubicBezTo>
                <a:cubicBezTo>
                  <a:pt x="4417284" y="31010"/>
                  <a:pt x="4584906" y="1708"/>
                  <a:pt x="4752973" y="0"/>
                </a:cubicBezTo>
                <a:cubicBezTo>
                  <a:pt x="4921040" y="-1708"/>
                  <a:pt x="5384308" y="-3578"/>
                  <a:pt x="5547528" y="0"/>
                </a:cubicBezTo>
                <a:cubicBezTo>
                  <a:pt x="5710748" y="3578"/>
                  <a:pt x="5962315" y="-29579"/>
                  <a:pt x="6342083" y="0"/>
                </a:cubicBezTo>
                <a:cubicBezTo>
                  <a:pt x="6518183" y="6423"/>
                  <a:pt x="6623671" y="103663"/>
                  <a:pt x="6624000" y="281917"/>
                </a:cubicBezTo>
                <a:cubicBezTo>
                  <a:pt x="6608399" y="395345"/>
                  <a:pt x="6643337" y="602639"/>
                  <a:pt x="6624000" y="691849"/>
                </a:cubicBezTo>
                <a:cubicBezTo>
                  <a:pt x="6604663" y="781059"/>
                  <a:pt x="6611607" y="1079361"/>
                  <a:pt x="6624000" y="1189144"/>
                </a:cubicBezTo>
                <a:cubicBezTo>
                  <a:pt x="6636393" y="1298928"/>
                  <a:pt x="6631911" y="1537185"/>
                  <a:pt x="6624000" y="1686439"/>
                </a:cubicBezTo>
                <a:cubicBezTo>
                  <a:pt x="6616089" y="1835694"/>
                  <a:pt x="6600442" y="2150378"/>
                  <a:pt x="6624000" y="2445822"/>
                </a:cubicBezTo>
                <a:cubicBezTo>
                  <a:pt x="6647558" y="2741266"/>
                  <a:pt x="6643075" y="2924371"/>
                  <a:pt x="6624000" y="3205205"/>
                </a:cubicBezTo>
                <a:cubicBezTo>
                  <a:pt x="6604925" y="3486039"/>
                  <a:pt x="6646461" y="3600884"/>
                  <a:pt x="6624000" y="3877225"/>
                </a:cubicBezTo>
                <a:cubicBezTo>
                  <a:pt x="6601539" y="4153566"/>
                  <a:pt x="6619647" y="4249717"/>
                  <a:pt x="6624000" y="4461882"/>
                </a:cubicBezTo>
                <a:cubicBezTo>
                  <a:pt x="6628353" y="4674047"/>
                  <a:pt x="6646562" y="4943207"/>
                  <a:pt x="6624000" y="5221265"/>
                </a:cubicBezTo>
                <a:cubicBezTo>
                  <a:pt x="6601438" y="5499323"/>
                  <a:pt x="6590330" y="5626848"/>
                  <a:pt x="6624000" y="5980648"/>
                </a:cubicBezTo>
                <a:cubicBezTo>
                  <a:pt x="6657670" y="6334448"/>
                  <a:pt x="6604458" y="6207899"/>
                  <a:pt x="6624000" y="6390580"/>
                </a:cubicBezTo>
                <a:cubicBezTo>
                  <a:pt x="6643542" y="6573261"/>
                  <a:pt x="6633741" y="6619675"/>
                  <a:pt x="6624000" y="6800512"/>
                </a:cubicBezTo>
                <a:cubicBezTo>
                  <a:pt x="6614259" y="6981349"/>
                  <a:pt x="6625341" y="7097067"/>
                  <a:pt x="6624000" y="7210445"/>
                </a:cubicBezTo>
                <a:cubicBezTo>
                  <a:pt x="6622659" y="7323823"/>
                  <a:pt x="6624440" y="7462138"/>
                  <a:pt x="6624000" y="7707740"/>
                </a:cubicBezTo>
                <a:cubicBezTo>
                  <a:pt x="6623560" y="7953343"/>
                  <a:pt x="6662800" y="8495468"/>
                  <a:pt x="6624000" y="9018179"/>
                </a:cubicBezTo>
                <a:cubicBezTo>
                  <a:pt x="6622947" y="9195390"/>
                  <a:pt x="6477218" y="9270001"/>
                  <a:pt x="6342083" y="9300096"/>
                </a:cubicBezTo>
                <a:cubicBezTo>
                  <a:pt x="6048649" y="9312780"/>
                  <a:pt x="5846146" y="9322568"/>
                  <a:pt x="5668731" y="9300096"/>
                </a:cubicBezTo>
                <a:cubicBezTo>
                  <a:pt x="5491316" y="9277624"/>
                  <a:pt x="5376356" y="9282106"/>
                  <a:pt x="5177184" y="9300096"/>
                </a:cubicBezTo>
                <a:cubicBezTo>
                  <a:pt x="4978012" y="9318086"/>
                  <a:pt x="4626710" y="9264842"/>
                  <a:pt x="4382629" y="9300096"/>
                </a:cubicBezTo>
                <a:cubicBezTo>
                  <a:pt x="4138548" y="9335350"/>
                  <a:pt x="4109202" y="9282914"/>
                  <a:pt x="3891083" y="9300096"/>
                </a:cubicBezTo>
                <a:cubicBezTo>
                  <a:pt x="3672964" y="9317278"/>
                  <a:pt x="3356500" y="9311965"/>
                  <a:pt x="3217731" y="9300096"/>
                </a:cubicBezTo>
                <a:cubicBezTo>
                  <a:pt x="3078962" y="9288227"/>
                  <a:pt x="2755585" y="9286148"/>
                  <a:pt x="2604981" y="9300096"/>
                </a:cubicBezTo>
                <a:cubicBezTo>
                  <a:pt x="2454377" y="9314045"/>
                  <a:pt x="2358020" y="9303651"/>
                  <a:pt x="2113434" y="9300096"/>
                </a:cubicBezTo>
                <a:cubicBezTo>
                  <a:pt x="1868848" y="9296541"/>
                  <a:pt x="1807760" y="9309865"/>
                  <a:pt x="1621887" y="9300096"/>
                </a:cubicBezTo>
                <a:cubicBezTo>
                  <a:pt x="1436014" y="9290327"/>
                  <a:pt x="1172151" y="9317345"/>
                  <a:pt x="948535" y="9300096"/>
                </a:cubicBezTo>
                <a:cubicBezTo>
                  <a:pt x="724919" y="9282847"/>
                  <a:pt x="444744" y="9290501"/>
                  <a:pt x="281917" y="9300096"/>
                </a:cubicBezTo>
                <a:cubicBezTo>
                  <a:pt x="140154" y="9325118"/>
                  <a:pt x="18347" y="9150455"/>
                  <a:pt x="0" y="9018179"/>
                </a:cubicBezTo>
                <a:cubicBezTo>
                  <a:pt x="-35858" y="8796759"/>
                  <a:pt x="-3159" y="8598219"/>
                  <a:pt x="0" y="8258796"/>
                </a:cubicBezTo>
                <a:cubicBezTo>
                  <a:pt x="3159" y="7919373"/>
                  <a:pt x="2764" y="8003716"/>
                  <a:pt x="0" y="7848864"/>
                </a:cubicBezTo>
                <a:cubicBezTo>
                  <a:pt x="-2764" y="7694012"/>
                  <a:pt x="23465" y="7283568"/>
                  <a:pt x="0" y="7002119"/>
                </a:cubicBezTo>
                <a:cubicBezTo>
                  <a:pt x="-23465" y="6720671"/>
                  <a:pt x="8445" y="6723224"/>
                  <a:pt x="0" y="6592186"/>
                </a:cubicBezTo>
                <a:cubicBezTo>
                  <a:pt x="-8445" y="6461148"/>
                  <a:pt x="20284" y="5996946"/>
                  <a:pt x="0" y="5832803"/>
                </a:cubicBezTo>
                <a:cubicBezTo>
                  <a:pt x="-20284" y="5668660"/>
                  <a:pt x="14517" y="5535615"/>
                  <a:pt x="0" y="5422871"/>
                </a:cubicBezTo>
                <a:cubicBezTo>
                  <a:pt x="-14517" y="5310127"/>
                  <a:pt x="7424" y="4934165"/>
                  <a:pt x="0" y="4663488"/>
                </a:cubicBezTo>
                <a:cubicBezTo>
                  <a:pt x="-7424" y="4392811"/>
                  <a:pt x="2344" y="4315133"/>
                  <a:pt x="0" y="4166193"/>
                </a:cubicBezTo>
                <a:cubicBezTo>
                  <a:pt x="-2344" y="4017253"/>
                  <a:pt x="-3249" y="3659752"/>
                  <a:pt x="0" y="3319448"/>
                </a:cubicBezTo>
                <a:cubicBezTo>
                  <a:pt x="3249" y="2979145"/>
                  <a:pt x="11056" y="2915143"/>
                  <a:pt x="0" y="2647428"/>
                </a:cubicBezTo>
                <a:cubicBezTo>
                  <a:pt x="-11056" y="2379713"/>
                  <a:pt x="10904" y="2361661"/>
                  <a:pt x="0" y="2237496"/>
                </a:cubicBezTo>
                <a:cubicBezTo>
                  <a:pt x="-10904" y="2113331"/>
                  <a:pt x="14451" y="1833971"/>
                  <a:pt x="0" y="1478113"/>
                </a:cubicBezTo>
                <a:cubicBezTo>
                  <a:pt x="-14451" y="1122255"/>
                  <a:pt x="-3480" y="553115"/>
                  <a:pt x="0" y="281917"/>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Kakaoanbau</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A0495B52-E460-7DD0-603F-F66D0D4FD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93" y="75503"/>
            <a:ext cx="380101" cy="380101"/>
          </a:xfrm>
          <a:prstGeom prst="rect">
            <a:avLst/>
          </a:prstGeom>
        </p:spPr>
      </p:pic>
      <p:sp>
        <p:nvSpPr>
          <p:cNvPr id="14" name="Pfeil nach rechts 13">
            <a:extLst>
              <a:ext uri="{FF2B5EF4-FFF2-40B4-BE49-F238E27FC236}">
                <a16:creationId xmlns:a16="http://schemas.microsoft.com/office/drawing/2014/main" id="{386BFA84-1207-167A-0B3C-ACA4496855D1}"/>
              </a:ext>
            </a:extLst>
          </p:cNvPr>
          <p:cNvSpPr/>
          <p:nvPr/>
        </p:nvSpPr>
        <p:spPr>
          <a:xfrm>
            <a:off x="4174055" y="9001229"/>
            <a:ext cx="231953" cy="1574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DFB44F9-337C-184A-9D14-0C5F65B86477}"/>
              </a:ext>
            </a:extLst>
          </p:cNvPr>
          <p:cNvPicPr>
            <a:picLocks noChangeAspect="1"/>
          </p:cNvPicPr>
          <p:nvPr/>
        </p:nvPicPr>
        <p:blipFill>
          <a:blip r:embed="rId5"/>
          <a:stretch>
            <a:fillRect/>
          </a:stretch>
        </p:blipFill>
        <p:spPr>
          <a:xfrm>
            <a:off x="268239" y="681347"/>
            <a:ext cx="6321521" cy="8163918"/>
          </a:xfrm>
          <a:prstGeom prst="rect">
            <a:avLst/>
          </a:prstGeom>
        </p:spPr>
      </p:pic>
      <p:pic>
        <p:nvPicPr>
          <p:cNvPr id="16" name="Grafik 15">
            <a:extLst>
              <a:ext uri="{FF2B5EF4-FFF2-40B4-BE49-F238E27FC236}">
                <a16:creationId xmlns:a16="http://schemas.microsoft.com/office/drawing/2014/main" id="{792EDF17-8C70-CC93-C95A-CD272351F4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7883" y="8708868"/>
            <a:ext cx="901767" cy="901767"/>
          </a:xfrm>
          <a:prstGeom prst="rect">
            <a:avLst/>
          </a:prstGeom>
        </p:spPr>
      </p:pic>
      <p:pic>
        <p:nvPicPr>
          <p:cNvPr id="11" name="Picture 2">
            <a:extLst>
              <a:ext uri="{FF2B5EF4-FFF2-40B4-BE49-F238E27FC236}">
                <a16:creationId xmlns:a16="http://schemas.microsoft.com/office/drawing/2014/main" id="{A7494B62-335E-F883-8A97-C313F5981A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894" y="8706806"/>
            <a:ext cx="903829" cy="9038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E9BC0379-6901-529E-7E10-C1A7A5D97B98}"/>
              </a:ext>
            </a:extLst>
          </p:cNvPr>
          <p:cNvSpPr txBox="1"/>
          <p:nvPr/>
        </p:nvSpPr>
        <p:spPr>
          <a:xfrm>
            <a:off x="2232448" y="8963270"/>
            <a:ext cx="1730721" cy="600164"/>
          </a:xfrm>
          <a:prstGeom prst="rect">
            <a:avLst/>
          </a:prstGeom>
          <a:noFill/>
        </p:spPr>
        <p:txBody>
          <a:bodyPr wrap="square" rtlCol="0">
            <a:spAutoFit/>
          </a:bodyPr>
          <a:lstStyle/>
          <a:p>
            <a:pPr algn="ctr"/>
            <a:r>
              <a:rPr lang="de-DE" sz="1100" dirty="0"/>
              <a:t>Keine Lust auf Lesen?</a:t>
            </a:r>
          </a:p>
          <a:p>
            <a:pPr algn="ctr"/>
            <a:r>
              <a:rPr lang="de-DE" sz="1100" dirty="0"/>
              <a:t>Zur Audiodatei geht´s hier     lang</a:t>
            </a:r>
          </a:p>
        </p:txBody>
      </p:sp>
      <p:sp>
        <p:nvSpPr>
          <p:cNvPr id="12" name="Träne 11">
            <a:extLst>
              <a:ext uri="{FF2B5EF4-FFF2-40B4-BE49-F238E27FC236}">
                <a16:creationId xmlns:a16="http://schemas.microsoft.com/office/drawing/2014/main" id="{91653DB0-70DB-83E8-FDB8-2269FDF1D120}"/>
              </a:ext>
            </a:extLst>
          </p:cNvPr>
          <p:cNvSpPr/>
          <p:nvPr/>
        </p:nvSpPr>
        <p:spPr>
          <a:xfrm rot="4498826" flipH="1" flipV="1">
            <a:off x="2738673" y="8464028"/>
            <a:ext cx="813690" cy="1635224"/>
          </a:xfrm>
          <a:prstGeom prst="teardrop">
            <a:avLst>
              <a:gd name="adj" fmla="val 1571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Billede 2">
            <a:extLst>
              <a:ext uri="{FF2B5EF4-FFF2-40B4-BE49-F238E27FC236}">
                <a16:creationId xmlns:a16="http://schemas.microsoft.com/office/drawing/2014/main" id="{0346A2EC-DC12-7175-0A12-F4BEB0C0194B}"/>
              </a:ext>
            </a:extLst>
          </p:cNvPr>
          <p:cNvPicPr>
            <a:picLocks noChangeAspect="1"/>
          </p:cNvPicPr>
          <p:nvPr/>
        </p:nvPicPr>
        <p:blipFill rotWithShape="1">
          <a:blip r:embed="rId8">
            <a:extLst>
              <a:ext uri="{28A0092B-C50C-407E-A947-70E740481C1C}">
                <a14:useLocalDpi xmlns:a14="http://schemas.microsoft.com/office/drawing/2010/main" val="0"/>
              </a:ext>
            </a:extLst>
          </a:blip>
          <a:srcRect l="44336" r="43831" b="43886"/>
          <a:stretch>
            <a:fillRect/>
          </a:stretch>
        </p:blipFill>
        <p:spPr bwMode="auto">
          <a:xfrm>
            <a:off x="5822856" y="8845265"/>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118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61823-BFAB-8534-4390-57ECC32B4506}"/>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6038D4E0-E2EC-4C6B-1B7A-06F6AB0F2674}"/>
              </a:ext>
            </a:extLst>
          </p:cNvPr>
          <p:cNvSpPr/>
          <p:nvPr/>
        </p:nvSpPr>
        <p:spPr>
          <a:xfrm>
            <a:off x="115997"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6DAD0963-F51D-BE95-5E73-0717EBED18DC}"/>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Kakaoanbau</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6034C278-1547-FAE8-CCC9-3FA584A95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F8122B63-9EB0-8C40-4AA0-F20D5AE03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93" y="75503"/>
            <a:ext cx="380101" cy="380101"/>
          </a:xfrm>
          <a:prstGeom prst="rect">
            <a:avLst/>
          </a:prstGeom>
        </p:spPr>
      </p:pic>
      <p:pic>
        <p:nvPicPr>
          <p:cNvPr id="3" name="Grafik 2">
            <a:extLst>
              <a:ext uri="{FF2B5EF4-FFF2-40B4-BE49-F238E27FC236}">
                <a16:creationId xmlns:a16="http://schemas.microsoft.com/office/drawing/2014/main" id="{63D0C610-EAA2-45C4-BDC9-CDE5B35F835C}"/>
              </a:ext>
            </a:extLst>
          </p:cNvPr>
          <p:cNvPicPr>
            <a:picLocks noChangeAspect="1"/>
          </p:cNvPicPr>
          <p:nvPr/>
        </p:nvPicPr>
        <p:blipFill>
          <a:blip r:embed="rId5"/>
          <a:stretch>
            <a:fillRect/>
          </a:stretch>
        </p:blipFill>
        <p:spPr>
          <a:xfrm>
            <a:off x="344402" y="1196230"/>
            <a:ext cx="6169196" cy="8182753"/>
          </a:xfrm>
          <a:prstGeom prst="rect">
            <a:avLst/>
          </a:prstGeom>
        </p:spPr>
      </p:pic>
      <p:sp>
        <p:nvSpPr>
          <p:cNvPr id="5" name="Welle 4">
            <a:extLst>
              <a:ext uri="{FF2B5EF4-FFF2-40B4-BE49-F238E27FC236}">
                <a16:creationId xmlns:a16="http://schemas.microsoft.com/office/drawing/2014/main" id="{271285A5-6252-A2ED-418B-D24AC630ADEC}"/>
              </a:ext>
            </a:extLst>
          </p:cNvPr>
          <p:cNvSpPr/>
          <p:nvPr/>
        </p:nvSpPr>
        <p:spPr>
          <a:xfrm>
            <a:off x="964589" y="525052"/>
            <a:ext cx="1283597" cy="514145"/>
          </a:xfrm>
          <a:prstGeom prst="wave">
            <a:avLst/>
          </a:prstGeom>
          <a:solidFill>
            <a:srgbClr val="FF7E79"/>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dirty="0"/>
              <a:t>Lösung</a:t>
            </a:r>
          </a:p>
        </p:txBody>
      </p:sp>
      <p:pic>
        <p:nvPicPr>
          <p:cNvPr id="2" name="Billede 2">
            <a:extLst>
              <a:ext uri="{FF2B5EF4-FFF2-40B4-BE49-F238E27FC236}">
                <a16:creationId xmlns:a16="http://schemas.microsoft.com/office/drawing/2014/main" id="{4CF7C8DD-B737-EBB9-52A5-94617220D5B9}"/>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5910919"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169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8257" cy="2709199"/>
          </a:xfrm>
          <a:custGeom>
            <a:avLst/>
            <a:gdLst>
              <a:gd name="csX0" fmla="*/ 0 w 6618257"/>
              <a:gd name="csY0" fmla="*/ 115304 h 2709199"/>
              <a:gd name="csX1" fmla="*/ 115304 w 6618257"/>
              <a:gd name="csY1" fmla="*/ 0 h 2709199"/>
              <a:gd name="csX2" fmla="*/ 754069 w 6618257"/>
              <a:gd name="csY2" fmla="*/ 0 h 2709199"/>
              <a:gd name="csX3" fmla="*/ 1328957 w 6618257"/>
              <a:gd name="csY3" fmla="*/ 0 h 2709199"/>
              <a:gd name="csX4" fmla="*/ 2095475 w 6618257"/>
              <a:gd name="csY4" fmla="*/ 0 h 2709199"/>
              <a:gd name="csX5" fmla="*/ 2861993 w 6618257"/>
              <a:gd name="csY5" fmla="*/ 0 h 2709199"/>
              <a:gd name="csX6" fmla="*/ 3309129 w 6618257"/>
              <a:gd name="csY6" fmla="*/ 0 h 2709199"/>
              <a:gd name="csX7" fmla="*/ 4075646 w 6618257"/>
              <a:gd name="csY7" fmla="*/ 0 h 2709199"/>
              <a:gd name="csX8" fmla="*/ 4522782 w 6618257"/>
              <a:gd name="csY8" fmla="*/ 0 h 2709199"/>
              <a:gd name="csX9" fmla="*/ 5225423 w 6618257"/>
              <a:gd name="csY9" fmla="*/ 0 h 2709199"/>
              <a:gd name="csX10" fmla="*/ 5672559 w 6618257"/>
              <a:gd name="csY10" fmla="*/ 0 h 2709199"/>
              <a:gd name="csX11" fmla="*/ 6502953 w 6618257"/>
              <a:gd name="csY11" fmla="*/ 0 h 2709199"/>
              <a:gd name="csX12" fmla="*/ 6618257 w 6618257"/>
              <a:gd name="csY12" fmla="*/ 115304 h 2709199"/>
              <a:gd name="csX13" fmla="*/ 6618257 w 6618257"/>
              <a:gd name="csY13" fmla="*/ 734952 h 2709199"/>
              <a:gd name="csX14" fmla="*/ 6618257 w 6618257"/>
              <a:gd name="csY14" fmla="*/ 1280242 h 2709199"/>
              <a:gd name="csX15" fmla="*/ 6618257 w 6618257"/>
              <a:gd name="csY15" fmla="*/ 1924675 h 2709199"/>
              <a:gd name="csX16" fmla="*/ 6618257 w 6618257"/>
              <a:gd name="csY16" fmla="*/ 2593895 h 2709199"/>
              <a:gd name="csX17" fmla="*/ 6502953 w 6618257"/>
              <a:gd name="csY17" fmla="*/ 2709199 h 2709199"/>
              <a:gd name="csX18" fmla="*/ 5800312 w 6618257"/>
              <a:gd name="csY18" fmla="*/ 2709199 h 2709199"/>
              <a:gd name="csX19" fmla="*/ 5097670 w 6618257"/>
              <a:gd name="csY19" fmla="*/ 2709199 h 2709199"/>
              <a:gd name="csX20" fmla="*/ 4522782 w 6618257"/>
              <a:gd name="csY20" fmla="*/ 2709199 h 2709199"/>
              <a:gd name="csX21" fmla="*/ 3947893 w 6618257"/>
              <a:gd name="csY21" fmla="*/ 2709199 h 2709199"/>
              <a:gd name="csX22" fmla="*/ 3373005 w 6618257"/>
              <a:gd name="csY22" fmla="*/ 2709199 h 2709199"/>
              <a:gd name="csX23" fmla="*/ 2925870 w 6618257"/>
              <a:gd name="csY23" fmla="*/ 2709199 h 2709199"/>
              <a:gd name="csX24" fmla="*/ 2350981 w 6618257"/>
              <a:gd name="csY24" fmla="*/ 2709199 h 2709199"/>
              <a:gd name="csX25" fmla="*/ 1903846 w 6618257"/>
              <a:gd name="csY25" fmla="*/ 2709199 h 2709199"/>
              <a:gd name="csX26" fmla="*/ 1265081 w 6618257"/>
              <a:gd name="csY26" fmla="*/ 2709199 h 2709199"/>
              <a:gd name="csX27" fmla="*/ 817945 w 6618257"/>
              <a:gd name="csY27" fmla="*/ 2709199 h 2709199"/>
              <a:gd name="csX28" fmla="*/ 115304 w 6618257"/>
              <a:gd name="csY28" fmla="*/ 2709199 h 2709199"/>
              <a:gd name="csX29" fmla="*/ 0 w 6618257"/>
              <a:gd name="csY29" fmla="*/ 2593895 h 2709199"/>
              <a:gd name="csX30" fmla="*/ 0 w 6618257"/>
              <a:gd name="csY30" fmla="*/ 2023819 h 2709199"/>
              <a:gd name="csX31" fmla="*/ 0 w 6618257"/>
              <a:gd name="csY31" fmla="*/ 1404171 h 2709199"/>
              <a:gd name="csX32" fmla="*/ 0 w 6618257"/>
              <a:gd name="csY32" fmla="*/ 858881 h 2709199"/>
              <a:gd name="csX33" fmla="*/ 0 w 6618257"/>
              <a:gd name="csY33" fmla="*/ 115304 h 2709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618257" h="2709199" fill="none" extrusionOk="0">
                <a:moveTo>
                  <a:pt x="0" y="115304"/>
                </a:moveTo>
                <a:cubicBezTo>
                  <a:pt x="815" y="54036"/>
                  <a:pt x="50763" y="2627"/>
                  <a:pt x="115304" y="0"/>
                </a:cubicBezTo>
                <a:cubicBezTo>
                  <a:pt x="286672" y="-22381"/>
                  <a:pt x="549230" y="-205"/>
                  <a:pt x="754069" y="0"/>
                </a:cubicBezTo>
                <a:cubicBezTo>
                  <a:pt x="958908" y="205"/>
                  <a:pt x="1107573" y="19418"/>
                  <a:pt x="1328957" y="0"/>
                </a:cubicBezTo>
                <a:cubicBezTo>
                  <a:pt x="1550341" y="-19418"/>
                  <a:pt x="1780262" y="-562"/>
                  <a:pt x="2095475" y="0"/>
                </a:cubicBezTo>
                <a:cubicBezTo>
                  <a:pt x="2410688" y="562"/>
                  <a:pt x="2579495" y="-19206"/>
                  <a:pt x="2861993" y="0"/>
                </a:cubicBezTo>
                <a:cubicBezTo>
                  <a:pt x="3144491" y="19206"/>
                  <a:pt x="3176916" y="16857"/>
                  <a:pt x="3309129" y="0"/>
                </a:cubicBezTo>
                <a:cubicBezTo>
                  <a:pt x="3441342" y="-16857"/>
                  <a:pt x="3813505" y="13074"/>
                  <a:pt x="4075646" y="0"/>
                </a:cubicBezTo>
                <a:cubicBezTo>
                  <a:pt x="4337787" y="-13074"/>
                  <a:pt x="4347610" y="12678"/>
                  <a:pt x="4522782" y="0"/>
                </a:cubicBezTo>
                <a:cubicBezTo>
                  <a:pt x="4697954" y="-12678"/>
                  <a:pt x="4973664" y="-23096"/>
                  <a:pt x="5225423" y="0"/>
                </a:cubicBezTo>
                <a:cubicBezTo>
                  <a:pt x="5477182" y="23096"/>
                  <a:pt x="5523292" y="18007"/>
                  <a:pt x="5672559" y="0"/>
                </a:cubicBezTo>
                <a:cubicBezTo>
                  <a:pt x="5821826" y="-18007"/>
                  <a:pt x="6168947" y="20271"/>
                  <a:pt x="6502953" y="0"/>
                </a:cubicBezTo>
                <a:cubicBezTo>
                  <a:pt x="6560491" y="-6293"/>
                  <a:pt x="6617056" y="44646"/>
                  <a:pt x="6618257" y="115304"/>
                </a:cubicBezTo>
                <a:cubicBezTo>
                  <a:pt x="6644996" y="306523"/>
                  <a:pt x="6612241" y="508340"/>
                  <a:pt x="6618257" y="734952"/>
                </a:cubicBezTo>
                <a:cubicBezTo>
                  <a:pt x="6624273" y="961564"/>
                  <a:pt x="6610434" y="1059916"/>
                  <a:pt x="6618257" y="1280242"/>
                </a:cubicBezTo>
                <a:cubicBezTo>
                  <a:pt x="6626081" y="1500568"/>
                  <a:pt x="6611624" y="1767319"/>
                  <a:pt x="6618257" y="1924675"/>
                </a:cubicBezTo>
                <a:cubicBezTo>
                  <a:pt x="6624890" y="2082031"/>
                  <a:pt x="6644142" y="2267966"/>
                  <a:pt x="6618257" y="2593895"/>
                </a:cubicBezTo>
                <a:cubicBezTo>
                  <a:pt x="6609668" y="2659772"/>
                  <a:pt x="6575100" y="2713584"/>
                  <a:pt x="6502953" y="2709199"/>
                </a:cubicBezTo>
                <a:cubicBezTo>
                  <a:pt x="6208888" y="2674381"/>
                  <a:pt x="6097401" y="2720390"/>
                  <a:pt x="5800312" y="2709199"/>
                </a:cubicBezTo>
                <a:cubicBezTo>
                  <a:pt x="5503223" y="2698008"/>
                  <a:pt x="5426817" y="2685466"/>
                  <a:pt x="5097670" y="2709199"/>
                </a:cubicBezTo>
                <a:cubicBezTo>
                  <a:pt x="4768523" y="2732932"/>
                  <a:pt x="4789841" y="2712105"/>
                  <a:pt x="4522782" y="2709199"/>
                </a:cubicBezTo>
                <a:cubicBezTo>
                  <a:pt x="4255723" y="2706293"/>
                  <a:pt x="4191215" y="2690897"/>
                  <a:pt x="3947893" y="2709199"/>
                </a:cubicBezTo>
                <a:cubicBezTo>
                  <a:pt x="3704571" y="2727501"/>
                  <a:pt x="3644286" y="2707784"/>
                  <a:pt x="3373005" y="2709199"/>
                </a:cubicBezTo>
                <a:cubicBezTo>
                  <a:pt x="3101724" y="2710614"/>
                  <a:pt x="3088203" y="2719324"/>
                  <a:pt x="2925870" y="2709199"/>
                </a:cubicBezTo>
                <a:cubicBezTo>
                  <a:pt x="2763537" y="2699074"/>
                  <a:pt x="2618026" y="2735740"/>
                  <a:pt x="2350981" y="2709199"/>
                </a:cubicBezTo>
                <a:cubicBezTo>
                  <a:pt x="2083936" y="2682658"/>
                  <a:pt x="2015659" y="2725732"/>
                  <a:pt x="1903846" y="2709199"/>
                </a:cubicBezTo>
                <a:cubicBezTo>
                  <a:pt x="1792033" y="2692666"/>
                  <a:pt x="1410351" y="2690836"/>
                  <a:pt x="1265081" y="2709199"/>
                </a:cubicBezTo>
                <a:cubicBezTo>
                  <a:pt x="1119811" y="2727562"/>
                  <a:pt x="982915" y="2694103"/>
                  <a:pt x="817945" y="2709199"/>
                </a:cubicBezTo>
                <a:cubicBezTo>
                  <a:pt x="652975" y="2724295"/>
                  <a:pt x="371353" y="2686170"/>
                  <a:pt x="115304" y="2709199"/>
                </a:cubicBezTo>
                <a:cubicBezTo>
                  <a:pt x="48375" y="2724669"/>
                  <a:pt x="-10790" y="2660874"/>
                  <a:pt x="0" y="2593895"/>
                </a:cubicBezTo>
                <a:cubicBezTo>
                  <a:pt x="11335" y="2323505"/>
                  <a:pt x="-13119" y="2230037"/>
                  <a:pt x="0" y="2023819"/>
                </a:cubicBezTo>
                <a:cubicBezTo>
                  <a:pt x="13119" y="1817601"/>
                  <a:pt x="-3533" y="1652583"/>
                  <a:pt x="0" y="1404171"/>
                </a:cubicBezTo>
                <a:cubicBezTo>
                  <a:pt x="3533" y="1155759"/>
                  <a:pt x="-3186" y="1113046"/>
                  <a:pt x="0" y="858881"/>
                </a:cubicBezTo>
                <a:cubicBezTo>
                  <a:pt x="3186" y="604716"/>
                  <a:pt x="-8969" y="291229"/>
                  <a:pt x="0" y="115304"/>
                </a:cubicBezTo>
                <a:close/>
              </a:path>
              <a:path w="6618257" h="2709199" stroke="0" extrusionOk="0">
                <a:moveTo>
                  <a:pt x="0" y="115304"/>
                </a:moveTo>
                <a:cubicBezTo>
                  <a:pt x="8555" y="50411"/>
                  <a:pt x="65287" y="7957"/>
                  <a:pt x="115304" y="0"/>
                </a:cubicBezTo>
                <a:cubicBezTo>
                  <a:pt x="329188" y="-18441"/>
                  <a:pt x="421124" y="15776"/>
                  <a:pt x="690192" y="0"/>
                </a:cubicBezTo>
                <a:cubicBezTo>
                  <a:pt x="959260" y="-15776"/>
                  <a:pt x="1096278" y="-19588"/>
                  <a:pt x="1456710" y="0"/>
                </a:cubicBezTo>
                <a:cubicBezTo>
                  <a:pt x="1817142" y="19588"/>
                  <a:pt x="1946378" y="29055"/>
                  <a:pt x="2159352" y="0"/>
                </a:cubicBezTo>
                <a:cubicBezTo>
                  <a:pt x="2372326" y="-29055"/>
                  <a:pt x="2397039" y="-13404"/>
                  <a:pt x="2606487" y="0"/>
                </a:cubicBezTo>
                <a:cubicBezTo>
                  <a:pt x="2815935" y="13404"/>
                  <a:pt x="2925243" y="25643"/>
                  <a:pt x="3181376" y="0"/>
                </a:cubicBezTo>
                <a:cubicBezTo>
                  <a:pt x="3437509" y="-25643"/>
                  <a:pt x="3641269" y="29945"/>
                  <a:pt x="3884017" y="0"/>
                </a:cubicBezTo>
                <a:cubicBezTo>
                  <a:pt x="4126765" y="-29945"/>
                  <a:pt x="4186578" y="-3347"/>
                  <a:pt x="4331152" y="0"/>
                </a:cubicBezTo>
                <a:cubicBezTo>
                  <a:pt x="4475727" y="3347"/>
                  <a:pt x="4764214" y="-28771"/>
                  <a:pt x="5097670" y="0"/>
                </a:cubicBezTo>
                <a:cubicBezTo>
                  <a:pt x="5431126" y="28771"/>
                  <a:pt x="5538400" y="-11298"/>
                  <a:pt x="5800312" y="0"/>
                </a:cubicBezTo>
                <a:cubicBezTo>
                  <a:pt x="6062224" y="11298"/>
                  <a:pt x="6340217" y="6246"/>
                  <a:pt x="6502953" y="0"/>
                </a:cubicBezTo>
                <a:cubicBezTo>
                  <a:pt x="6558685" y="-8779"/>
                  <a:pt x="6617735" y="37529"/>
                  <a:pt x="6618257" y="115304"/>
                </a:cubicBezTo>
                <a:cubicBezTo>
                  <a:pt x="6636791" y="256286"/>
                  <a:pt x="6637503" y="504366"/>
                  <a:pt x="6618257" y="685380"/>
                </a:cubicBezTo>
                <a:cubicBezTo>
                  <a:pt x="6599011" y="866394"/>
                  <a:pt x="6606058" y="1103367"/>
                  <a:pt x="6618257" y="1255456"/>
                </a:cubicBezTo>
                <a:cubicBezTo>
                  <a:pt x="6630456" y="1407545"/>
                  <a:pt x="6596160" y="1675498"/>
                  <a:pt x="6618257" y="1899890"/>
                </a:cubicBezTo>
                <a:cubicBezTo>
                  <a:pt x="6640354" y="2124282"/>
                  <a:pt x="6617213" y="2354013"/>
                  <a:pt x="6618257" y="2593895"/>
                </a:cubicBezTo>
                <a:cubicBezTo>
                  <a:pt x="6619255" y="2655187"/>
                  <a:pt x="6565340" y="2706215"/>
                  <a:pt x="6502953" y="2709199"/>
                </a:cubicBezTo>
                <a:cubicBezTo>
                  <a:pt x="6376646" y="2698426"/>
                  <a:pt x="6248001" y="2690647"/>
                  <a:pt x="6055818" y="2709199"/>
                </a:cubicBezTo>
                <a:cubicBezTo>
                  <a:pt x="5863635" y="2727751"/>
                  <a:pt x="5613458" y="2715199"/>
                  <a:pt x="5353176" y="2709199"/>
                </a:cubicBezTo>
                <a:cubicBezTo>
                  <a:pt x="5092894" y="2703199"/>
                  <a:pt x="5062166" y="2697421"/>
                  <a:pt x="4906041" y="2709199"/>
                </a:cubicBezTo>
                <a:cubicBezTo>
                  <a:pt x="4749917" y="2720977"/>
                  <a:pt x="4629170" y="2725491"/>
                  <a:pt x="4458905" y="2709199"/>
                </a:cubicBezTo>
                <a:cubicBezTo>
                  <a:pt x="4288640" y="2692907"/>
                  <a:pt x="4164744" y="2724982"/>
                  <a:pt x="4011770" y="2709199"/>
                </a:cubicBezTo>
                <a:cubicBezTo>
                  <a:pt x="3858797" y="2693416"/>
                  <a:pt x="3745702" y="2734525"/>
                  <a:pt x="3500758" y="2709199"/>
                </a:cubicBezTo>
                <a:cubicBezTo>
                  <a:pt x="3255814" y="2683873"/>
                  <a:pt x="2998074" y="2715809"/>
                  <a:pt x="2798117" y="2709199"/>
                </a:cubicBezTo>
                <a:cubicBezTo>
                  <a:pt x="2598160" y="2702589"/>
                  <a:pt x="2358291" y="2735846"/>
                  <a:pt x="2031599" y="2709199"/>
                </a:cubicBezTo>
                <a:cubicBezTo>
                  <a:pt x="1704907" y="2682552"/>
                  <a:pt x="1657035" y="2694835"/>
                  <a:pt x="1392834" y="2709199"/>
                </a:cubicBezTo>
                <a:cubicBezTo>
                  <a:pt x="1128633" y="2723563"/>
                  <a:pt x="497074" y="2746123"/>
                  <a:pt x="115304" y="2709199"/>
                </a:cubicBezTo>
                <a:cubicBezTo>
                  <a:pt x="56907" y="2701802"/>
                  <a:pt x="4373" y="2659234"/>
                  <a:pt x="0" y="2593895"/>
                </a:cubicBezTo>
                <a:cubicBezTo>
                  <a:pt x="-26378" y="2351021"/>
                  <a:pt x="9558" y="2214533"/>
                  <a:pt x="0" y="2023819"/>
                </a:cubicBezTo>
                <a:cubicBezTo>
                  <a:pt x="-9558" y="1833105"/>
                  <a:pt x="-8743" y="1559686"/>
                  <a:pt x="0" y="1404171"/>
                </a:cubicBezTo>
                <a:cubicBezTo>
                  <a:pt x="8743" y="1248656"/>
                  <a:pt x="25705" y="1065694"/>
                  <a:pt x="0" y="809309"/>
                </a:cubicBezTo>
                <a:cubicBezTo>
                  <a:pt x="-25705" y="552924"/>
                  <a:pt x="3372" y="263973"/>
                  <a:pt x="0" y="11530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16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Kakaoernte und </a:t>
            </a:r>
          </a:p>
          <a:p>
            <a:pPr algn="ctr"/>
            <a:r>
              <a:rPr lang="de-DE" sz="16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Arbeitsbedingungen</a:t>
            </a:r>
            <a:r>
              <a:rPr lang="de-DE" sz="16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pic>
        <p:nvPicPr>
          <p:cNvPr id="21" name="Grafik 20" descr="Ein Bild, das Elektronik enthält.&#10;&#10;Automatisch generierte Beschreibung">
            <a:extLst>
              <a:ext uri="{FF2B5EF4-FFF2-40B4-BE49-F238E27FC236}">
                <a16:creationId xmlns:a16="http://schemas.microsoft.com/office/drawing/2014/main" id="{3AE30936-3B2B-4F2C-11D0-25F5FE568725}"/>
              </a:ext>
            </a:extLst>
          </p:cNvPr>
          <p:cNvPicPr>
            <a:picLocks noChangeAspect="1"/>
          </p:cNvPicPr>
          <p:nvPr/>
        </p:nvPicPr>
        <p:blipFill rotWithShape="1">
          <a:blip r:embed="rId3">
            <a:extLst>
              <a:ext uri="{28A0092B-C50C-407E-A947-70E740481C1C}">
                <a14:useLocalDpi xmlns:a14="http://schemas.microsoft.com/office/drawing/2010/main" val="0"/>
              </a:ext>
            </a:extLst>
          </a:blip>
          <a:srcRect l="65558" t="55371" r="738" b="9807"/>
          <a:stretch/>
        </p:blipFill>
        <p:spPr>
          <a:xfrm>
            <a:off x="244323" y="1453488"/>
            <a:ext cx="326474" cy="360603"/>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3162404"/>
          </a:xfrm>
          <a:prstGeom prst="rect">
            <a:avLst/>
          </a:prstGeom>
          <a:noFill/>
        </p:spPr>
        <p:txBody>
          <a:bodyPr wrap="square" rtlCol="0">
            <a:spAutoFit/>
          </a:bodyPr>
          <a:lstStyle/>
          <a:p>
            <a:pPr>
              <a:lnSpc>
                <a:spcPct val="150000"/>
              </a:lnSpc>
            </a:pPr>
            <a:r>
              <a:rPr lang="de-DE" sz="1300" b="1" dirty="0"/>
              <a:t>Schneide die Bilder und die Textfelder aus.</a:t>
            </a:r>
            <a:endParaRPr lang="de-DE" sz="1300" dirty="0"/>
          </a:p>
          <a:p>
            <a:pPr>
              <a:lnSpc>
                <a:spcPct val="150000"/>
              </a:lnSpc>
            </a:pPr>
            <a:r>
              <a:rPr lang="de-DE" sz="1300" b="1" dirty="0"/>
              <a:t>Finde den passenden Text zu jedem Bild. </a:t>
            </a:r>
          </a:p>
          <a:p>
            <a:pPr>
              <a:lnSpc>
                <a:spcPct val="150000"/>
              </a:lnSpc>
            </a:pPr>
            <a:r>
              <a:rPr lang="de-DE" sz="1300" b="1" dirty="0"/>
              <a:t>Klebe Bilder und Textfelder in der richtigen Reihenfolge in die Tabelle.</a:t>
            </a:r>
          </a:p>
          <a:p>
            <a:pPr>
              <a:lnSpc>
                <a:spcPct val="150000"/>
              </a:lnSpc>
            </a:pPr>
            <a:r>
              <a:rPr lang="de-DE" sz="1300" b="1" dirty="0"/>
              <a:t>Markiere farbig, was du über die Arbeitsbedingungen bei der Kakaoernte erfährst. </a:t>
            </a:r>
          </a:p>
          <a:p>
            <a:pPr>
              <a:lnSpc>
                <a:spcPct val="150000"/>
              </a:lnSpc>
            </a:pPr>
            <a:endParaRPr lang="de-DE" sz="1300" b="1" dirty="0"/>
          </a:p>
          <a:p>
            <a:pPr>
              <a:lnSpc>
                <a:spcPct val="150000"/>
              </a:lnSpc>
            </a:pPr>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755" y="345152"/>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1064531" y="2944354"/>
            <a:ext cx="5367864" cy="523220"/>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e-DE" sz="1400" b="1" dirty="0"/>
              <a:t>Wie könnte die Kakaoernte sicherer werden? Notiere deine Vorschläge auf der Rückseite des Laufzettels in Zeile 2.</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9" y="2739562"/>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Abzeichen mit einfarbiger Füllung">
            <a:extLst>
              <a:ext uri="{FF2B5EF4-FFF2-40B4-BE49-F238E27FC236}">
                <a16:creationId xmlns:a16="http://schemas.microsoft.com/office/drawing/2014/main" id="{73FF4851-DA40-6692-F699-C406DFC4ED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605" y="168086"/>
            <a:ext cx="681965" cy="681965"/>
          </a:xfrm>
          <a:prstGeom prst="rect">
            <a:avLst/>
          </a:prstGeom>
        </p:spPr>
      </p:pic>
      <p:pic>
        <p:nvPicPr>
          <p:cNvPr id="6" name="Grafik 5" descr="Ein Bild, das Elektronik enthält.&#10;&#10;Automatisch generierte Beschreibung">
            <a:extLst>
              <a:ext uri="{FF2B5EF4-FFF2-40B4-BE49-F238E27FC236}">
                <a16:creationId xmlns:a16="http://schemas.microsoft.com/office/drawing/2014/main" id="{0646CBE6-7F9A-5B5A-C9CF-529903FB6844}"/>
              </a:ext>
            </a:extLst>
          </p:cNvPr>
          <p:cNvPicPr>
            <a:picLocks noChangeAspect="1"/>
          </p:cNvPicPr>
          <p:nvPr/>
        </p:nvPicPr>
        <p:blipFill rotWithShape="1">
          <a:blip r:embed="rId3">
            <a:extLst>
              <a:ext uri="{28A0092B-C50C-407E-A947-70E740481C1C}">
                <a14:useLocalDpi xmlns:a14="http://schemas.microsoft.com/office/drawing/2010/main" val="0"/>
              </a:ext>
            </a:extLst>
          </a:blip>
          <a:srcRect l="1" t="60587" r="62158" b="6474"/>
          <a:stretch/>
        </p:blipFill>
        <p:spPr>
          <a:xfrm>
            <a:off x="230524" y="1775089"/>
            <a:ext cx="368109" cy="342577"/>
          </a:xfrm>
          <a:prstGeom prst="rect">
            <a:avLst/>
          </a:prstGeom>
        </p:spPr>
      </p:pic>
      <p:pic>
        <p:nvPicPr>
          <p:cNvPr id="8" name="Grafik 7" descr="Marke 4 Silhouette">
            <a:extLst>
              <a:ext uri="{FF2B5EF4-FFF2-40B4-BE49-F238E27FC236}">
                <a16:creationId xmlns:a16="http://schemas.microsoft.com/office/drawing/2014/main" id="{9CABA5E4-68C5-8019-8128-91728261DC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012" y="2070450"/>
            <a:ext cx="291132" cy="291132"/>
          </a:xfrm>
          <a:prstGeom prst="rect">
            <a:avLst/>
          </a:prstGeom>
        </p:spPr>
      </p:pic>
      <p:pic>
        <p:nvPicPr>
          <p:cNvPr id="10" name="Grafik 9" descr="Stock-Illustration „gz458 GrafikZeichnung - german: Schere Symbol mit  Schnittlinien / Strichlinie - english: scissors with cut lines icon. dash  line. close-up - simple template isolated on white background - xxl g8506“  | Adobe Stock">
            <a:extLst>
              <a:ext uri="{FF2B5EF4-FFF2-40B4-BE49-F238E27FC236}">
                <a16:creationId xmlns:a16="http://schemas.microsoft.com/office/drawing/2014/main" id="{C29328BC-2847-59B9-CCF3-831400BFF3F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35"/>
          <a:stretch>
            <a:fillRect/>
          </a:stretch>
        </p:blipFill>
        <p:spPr bwMode="auto">
          <a:xfrm flipH="1">
            <a:off x="3570229" y="1271837"/>
            <a:ext cx="537097" cy="158011"/>
          </a:xfrm>
          <a:prstGeom prst="rect">
            <a:avLst/>
          </a:prstGeom>
          <a:noFill/>
          <a:ln>
            <a:noFill/>
          </a:ln>
          <a:extLst>
            <a:ext uri="{53640926-AAD7-44D8-BBD7-CCE9431645EC}">
              <a14:shadowObscured xmlns:a14="http://schemas.microsoft.com/office/drawing/2010/main"/>
            </a:ext>
          </a:extLst>
        </p:spPr>
      </p:pic>
      <p:pic>
        <p:nvPicPr>
          <p:cNvPr id="2" name="Billede 2">
            <a:extLst>
              <a:ext uri="{FF2B5EF4-FFF2-40B4-BE49-F238E27FC236}">
                <a16:creationId xmlns:a16="http://schemas.microsoft.com/office/drawing/2014/main" id="{72D67437-6BC3-21A6-DF46-1109141FCEDD}"/>
              </a:ext>
            </a:extLst>
          </p:cNvPr>
          <p:cNvPicPr>
            <a:picLocks noChangeAspect="1"/>
          </p:cNvPicPr>
          <p:nvPr/>
        </p:nvPicPr>
        <p:blipFill rotWithShape="1">
          <a:blip r:embed="rId11">
            <a:extLst>
              <a:ext uri="{28A0092B-C50C-407E-A947-70E740481C1C}">
                <a14:useLocalDpi xmlns:a14="http://schemas.microsoft.com/office/drawing/2010/main" val="0"/>
              </a:ext>
            </a:extLst>
          </a:blip>
          <a:srcRect l="44336" r="43831" b="43886"/>
          <a:stretch>
            <a:fillRect/>
          </a:stretch>
        </p:blipFill>
        <p:spPr bwMode="auto">
          <a:xfrm>
            <a:off x="5861354" y="8855916"/>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062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15996"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Kakaoernte und Arbeitsbedingungen</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Abzeichen mit einfarbiger Füllung">
            <a:extLst>
              <a:ext uri="{FF2B5EF4-FFF2-40B4-BE49-F238E27FC236}">
                <a16:creationId xmlns:a16="http://schemas.microsoft.com/office/drawing/2014/main" id="{3FB46736-D41C-98C3-0861-854AE5FF18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0" y="78887"/>
            <a:ext cx="376717" cy="376717"/>
          </a:xfrm>
          <a:prstGeom prst="rect">
            <a:avLst/>
          </a:prstGeom>
        </p:spPr>
      </p:pic>
      <p:pic>
        <p:nvPicPr>
          <p:cNvPr id="11" name="Grafik 10">
            <a:extLst>
              <a:ext uri="{FF2B5EF4-FFF2-40B4-BE49-F238E27FC236}">
                <a16:creationId xmlns:a16="http://schemas.microsoft.com/office/drawing/2014/main" id="{228BE87D-5CC4-657A-BB45-E9866C064261}"/>
              </a:ext>
            </a:extLst>
          </p:cNvPr>
          <p:cNvPicPr>
            <a:picLocks noChangeAspect="1"/>
          </p:cNvPicPr>
          <p:nvPr/>
        </p:nvPicPr>
        <p:blipFill>
          <a:blip r:embed="rId5"/>
          <a:stretch>
            <a:fillRect/>
          </a:stretch>
        </p:blipFill>
        <p:spPr>
          <a:xfrm>
            <a:off x="0" y="100533"/>
            <a:ext cx="6858000" cy="9704934"/>
          </a:xfrm>
          <a:prstGeom prst="rect">
            <a:avLst/>
          </a:prstGeom>
        </p:spPr>
      </p:pic>
      <p:pic>
        <p:nvPicPr>
          <p:cNvPr id="2" name="Billede 2">
            <a:extLst>
              <a:ext uri="{FF2B5EF4-FFF2-40B4-BE49-F238E27FC236}">
                <a16:creationId xmlns:a16="http://schemas.microsoft.com/office/drawing/2014/main" id="{1CDC5CE6-EBAF-3C9F-CD50-06F01921EB43}"/>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5910919" y="882088"/>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731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Kakaoernte und Arbeitsbedingungen</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Abzeichen mit einfarbiger Füllung">
            <a:extLst>
              <a:ext uri="{FF2B5EF4-FFF2-40B4-BE49-F238E27FC236}">
                <a16:creationId xmlns:a16="http://schemas.microsoft.com/office/drawing/2014/main" id="{3FB46736-D41C-98C3-0861-854AE5FF18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0" y="78887"/>
            <a:ext cx="376717" cy="376717"/>
          </a:xfrm>
          <a:prstGeom prst="rect">
            <a:avLst/>
          </a:prstGeom>
        </p:spPr>
      </p:pic>
      <p:pic>
        <p:nvPicPr>
          <p:cNvPr id="6" name="Grafik 5">
            <a:extLst>
              <a:ext uri="{FF2B5EF4-FFF2-40B4-BE49-F238E27FC236}">
                <a16:creationId xmlns:a16="http://schemas.microsoft.com/office/drawing/2014/main" id="{764372E8-51D1-19F6-AAC5-4EA6FD405CFB}"/>
              </a:ext>
            </a:extLst>
          </p:cNvPr>
          <p:cNvPicPr>
            <a:picLocks noChangeAspect="1"/>
          </p:cNvPicPr>
          <p:nvPr/>
        </p:nvPicPr>
        <p:blipFill rotWithShape="1">
          <a:blip r:embed="rId5"/>
          <a:srcRect t="4416"/>
          <a:stretch/>
        </p:blipFill>
        <p:spPr>
          <a:xfrm>
            <a:off x="0" y="629587"/>
            <a:ext cx="6858000" cy="9276413"/>
          </a:xfrm>
          <a:prstGeom prst="rect">
            <a:avLst/>
          </a:prstGeom>
        </p:spPr>
      </p:pic>
      <p:grpSp>
        <p:nvGrpSpPr>
          <p:cNvPr id="2049" name="Group 8264"/>
          <p:cNvGrpSpPr>
            <a:grpSpLocks/>
          </p:cNvGrpSpPr>
          <p:nvPr/>
        </p:nvGrpSpPr>
        <p:grpSpPr bwMode="auto">
          <a:xfrm>
            <a:off x="447675" y="0"/>
            <a:ext cx="6135688" cy="444500"/>
            <a:chOff x="0" y="0"/>
            <a:chExt cx="61361" cy="4708"/>
          </a:xfrm>
        </p:grpSpPr>
      </p:grpSp>
      <p:pic>
        <p:nvPicPr>
          <p:cNvPr id="2" name="Billede 2">
            <a:extLst>
              <a:ext uri="{FF2B5EF4-FFF2-40B4-BE49-F238E27FC236}">
                <a16:creationId xmlns:a16="http://schemas.microsoft.com/office/drawing/2014/main" id="{5E8DD155-6D8E-4A64-5B91-1B6B3BBDFCF0}"/>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73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37B4-0C8E-25B2-B886-51C875683FDE}"/>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DEED015-A3D9-5247-3142-8E2BA5378BE7}"/>
              </a:ext>
            </a:extLst>
          </p:cNvPr>
          <p:cNvSpPr/>
          <p:nvPr/>
        </p:nvSpPr>
        <p:spPr>
          <a:xfrm>
            <a:off x="115996"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371F58C-0D87-0588-1DDA-B11CCF0A7A13}"/>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Kakaoernte und Arbeitsbedingungen</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4F13A504-519A-5E2B-18F9-9C514EE21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Abzeichen mit einfarbiger Füllung">
            <a:extLst>
              <a:ext uri="{FF2B5EF4-FFF2-40B4-BE49-F238E27FC236}">
                <a16:creationId xmlns:a16="http://schemas.microsoft.com/office/drawing/2014/main" id="{9F28A363-7438-2A47-DA71-2318594E2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0" y="78887"/>
            <a:ext cx="376717" cy="376717"/>
          </a:xfrm>
          <a:prstGeom prst="rect">
            <a:avLst/>
          </a:prstGeom>
        </p:spPr>
      </p:pic>
      <p:pic>
        <p:nvPicPr>
          <p:cNvPr id="5" name="Grafik 4">
            <a:extLst>
              <a:ext uri="{FF2B5EF4-FFF2-40B4-BE49-F238E27FC236}">
                <a16:creationId xmlns:a16="http://schemas.microsoft.com/office/drawing/2014/main" id="{C4D36274-DE4A-407E-2BF3-34B38B4FA1C6}"/>
              </a:ext>
            </a:extLst>
          </p:cNvPr>
          <p:cNvPicPr>
            <a:picLocks noChangeAspect="1"/>
          </p:cNvPicPr>
          <p:nvPr/>
        </p:nvPicPr>
        <p:blipFill>
          <a:blip r:embed="rId5"/>
          <a:stretch>
            <a:fillRect/>
          </a:stretch>
        </p:blipFill>
        <p:spPr>
          <a:xfrm>
            <a:off x="585328" y="1037231"/>
            <a:ext cx="5687344" cy="8627006"/>
          </a:xfrm>
          <a:prstGeom prst="rect">
            <a:avLst/>
          </a:prstGeom>
        </p:spPr>
      </p:pic>
      <p:sp>
        <p:nvSpPr>
          <p:cNvPr id="10" name="Welle 9">
            <a:extLst>
              <a:ext uri="{FF2B5EF4-FFF2-40B4-BE49-F238E27FC236}">
                <a16:creationId xmlns:a16="http://schemas.microsoft.com/office/drawing/2014/main" id="{8E2B788B-CD3E-343A-ED3A-965D369501A8}"/>
              </a:ext>
            </a:extLst>
          </p:cNvPr>
          <p:cNvSpPr/>
          <p:nvPr/>
        </p:nvSpPr>
        <p:spPr>
          <a:xfrm>
            <a:off x="964589" y="525052"/>
            <a:ext cx="1283597" cy="514145"/>
          </a:xfrm>
          <a:prstGeom prst="wave">
            <a:avLst/>
          </a:prstGeom>
          <a:solidFill>
            <a:schemeClr val="accent6">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de-DE" dirty="0"/>
              <a:t>Lösung</a:t>
            </a:r>
          </a:p>
        </p:txBody>
      </p:sp>
      <p:pic>
        <p:nvPicPr>
          <p:cNvPr id="2" name="Billede 2">
            <a:extLst>
              <a:ext uri="{FF2B5EF4-FFF2-40B4-BE49-F238E27FC236}">
                <a16:creationId xmlns:a16="http://schemas.microsoft.com/office/drawing/2014/main" id="{9FBE1584-98FF-9F7A-605B-7987918EC7AC}"/>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5799377" y="8831117"/>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754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588000" cy="8851965"/>
          </a:xfrm>
          <a:custGeom>
            <a:avLst/>
            <a:gdLst>
              <a:gd name="csX0" fmla="*/ 0 w 6588000"/>
              <a:gd name="csY0" fmla="*/ 280385 h 8851965"/>
              <a:gd name="csX1" fmla="*/ 280385 w 6588000"/>
              <a:gd name="csY1" fmla="*/ 0 h 8851965"/>
              <a:gd name="csX2" fmla="*/ 769260 w 6588000"/>
              <a:gd name="csY2" fmla="*/ 0 h 8851965"/>
              <a:gd name="csX3" fmla="*/ 1559497 w 6588000"/>
              <a:gd name="csY3" fmla="*/ 0 h 8851965"/>
              <a:gd name="csX4" fmla="*/ 2108645 w 6588000"/>
              <a:gd name="csY4" fmla="*/ 0 h 8851965"/>
              <a:gd name="csX5" fmla="*/ 2838609 w 6588000"/>
              <a:gd name="csY5" fmla="*/ 0 h 8851965"/>
              <a:gd name="csX6" fmla="*/ 3568574 w 6588000"/>
              <a:gd name="csY6" fmla="*/ 0 h 8851965"/>
              <a:gd name="csX7" fmla="*/ 4177994 w 6588000"/>
              <a:gd name="csY7" fmla="*/ 0 h 8851965"/>
              <a:gd name="csX8" fmla="*/ 4787414 w 6588000"/>
              <a:gd name="csY8" fmla="*/ 0 h 8851965"/>
              <a:gd name="csX9" fmla="*/ 5396834 w 6588000"/>
              <a:gd name="csY9" fmla="*/ 0 h 8851965"/>
              <a:gd name="csX10" fmla="*/ 6307615 w 6588000"/>
              <a:gd name="csY10" fmla="*/ 0 h 8851965"/>
              <a:gd name="csX11" fmla="*/ 6588000 w 6588000"/>
              <a:gd name="csY11" fmla="*/ 280385 h 8851965"/>
              <a:gd name="csX12" fmla="*/ 6588000 w 6588000"/>
              <a:gd name="csY12" fmla="*/ 805494 h 8851965"/>
              <a:gd name="csX13" fmla="*/ 6588000 w 6588000"/>
              <a:gd name="csY13" fmla="*/ 1247691 h 8851965"/>
              <a:gd name="csX14" fmla="*/ 6588000 w 6588000"/>
              <a:gd name="csY14" fmla="*/ 2021536 h 8851965"/>
              <a:gd name="csX15" fmla="*/ 6588000 w 6588000"/>
              <a:gd name="csY15" fmla="*/ 2546645 h 8851965"/>
              <a:gd name="csX16" fmla="*/ 6588000 w 6588000"/>
              <a:gd name="csY16" fmla="*/ 3237578 h 8851965"/>
              <a:gd name="csX17" fmla="*/ 6588000 w 6588000"/>
              <a:gd name="csY17" fmla="*/ 3679775 h 8851965"/>
              <a:gd name="csX18" fmla="*/ 6588000 w 6588000"/>
              <a:gd name="csY18" fmla="*/ 4370708 h 8851965"/>
              <a:gd name="csX19" fmla="*/ 6588000 w 6588000"/>
              <a:gd name="csY19" fmla="*/ 4812905 h 8851965"/>
              <a:gd name="csX20" fmla="*/ 6588000 w 6588000"/>
              <a:gd name="csY20" fmla="*/ 5503838 h 8851965"/>
              <a:gd name="csX21" fmla="*/ 6588000 w 6588000"/>
              <a:gd name="csY21" fmla="*/ 5946035 h 8851965"/>
              <a:gd name="csX22" fmla="*/ 6588000 w 6588000"/>
              <a:gd name="csY22" fmla="*/ 6554056 h 8851965"/>
              <a:gd name="csX23" fmla="*/ 6588000 w 6588000"/>
              <a:gd name="csY23" fmla="*/ 7079165 h 8851965"/>
              <a:gd name="csX24" fmla="*/ 6588000 w 6588000"/>
              <a:gd name="csY24" fmla="*/ 7853010 h 8851965"/>
              <a:gd name="csX25" fmla="*/ 6588000 w 6588000"/>
              <a:gd name="csY25" fmla="*/ 8571580 h 8851965"/>
              <a:gd name="csX26" fmla="*/ 6307615 w 6588000"/>
              <a:gd name="csY26" fmla="*/ 8851965 h 8851965"/>
              <a:gd name="csX27" fmla="*/ 5698195 w 6588000"/>
              <a:gd name="csY27" fmla="*/ 8851965 h 8851965"/>
              <a:gd name="csX28" fmla="*/ 4907958 w 6588000"/>
              <a:gd name="csY28" fmla="*/ 8851965 h 8851965"/>
              <a:gd name="csX29" fmla="*/ 4177994 w 6588000"/>
              <a:gd name="csY29" fmla="*/ 8851965 h 8851965"/>
              <a:gd name="csX30" fmla="*/ 3387757 w 6588000"/>
              <a:gd name="csY30" fmla="*/ 8851965 h 8851965"/>
              <a:gd name="csX31" fmla="*/ 2838609 w 6588000"/>
              <a:gd name="csY31" fmla="*/ 8851965 h 8851965"/>
              <a:gd name="csX32" fmla="*/ 2349734 w 6588000"/>
              <a:gd name="csY32" fmla="*/ 8851965 h 8851965"/>
              <a:gd name="csX33" fmla="*/ 1680042 w 6588000"/>
              <a:gd name="csY33" fmla="*/ 8851965 h 8851965"/>
              <a:gd name="csX34" fmla="*/ 1191166 w 6588000"/>
              <a:gd name="csY34" fmla="*/ 8851965 h 8851965"/>
              <a:gd name="csX35" fmla="*/ 280385 w 6588000"/>
              <a:gd name="csY35" fmla="*/ 8851965 h 8851965"/>
              <a:gd name="csX36" fmla="*/ 0 w 6588000"/>
              <a:gd name="csY36" fmla="*/ 8571580 h 8851965"/>
              <a:gd name="csX37" fmla="*/ 0 w 6588000"/>
              <a:gd name="csY37" fmla="*/ 7880647 h 8851965"/>
              <a:gd name="csX38" fmla="*/ 0 w 6588000"/>
              <a:gd name="csY38" fmla="*/ 7106802 h 8851965"/>
              <a:gd name="csX39" fmla="*/ 0 w 6588000"/>
              <a:gd name="csY39" fmla="*/ 6581693 h 8851965"/>
              <a:gd name="csX40" fmla="*/ 0 w 6588000"/>
              <a:gd name="csY40" fmla="*/ 5973672 h 8851965"/>
              <a:gd name="csX41" fmla="*/ 0 w 6588000"/>
              <a:gd name="csY41" fmla="*/ 5116915 h 8851965"/>
              <a:gd name="csX42" fmla="*/ 0 w 6588000"/>
              <a:gd name="csY42" fmla="*/ 4260159 h 8851965"/>
              <a:gd name="csX43" fmla="*/ 0 w 6588000"/>
              <a:gd name="csY43" fmla="*/ 3486314 h 8851965"/>
              <a:gd name="csX44" fmla="*/ 0 w 6588000"/>
              <a:gd name="csY44" fmla="*/ 2712469 h 8851965"/>
              <a:gd name="csX45" fmla="*/ 0 w 6588000"/>
              <a:gd name="csY45" fmla="*/ 2187360 h 8851965"/>
              <a:gd name="csX46" fmla="*/ 0 w 6588000"/>
              <a:gd name="csY46" fmla="*/ 1496427 h 8851965"/>
              <a:gd name="csX47" fmla="*/ 0 w 6588000"/>
              <a:gd name="csY47" fmla="*/ 1054230 h 8851965"/>
              <a:gd name="csX48" fmla="*/ 0 w 6588000"/>
              <a:gd name="csY48" fmla="*/ 280385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588000" h="8851965" fill="none" extrusionOk="0">
                <a:moveTo>
                  <a:pt x="0" y="280385"/>
                </a:moveTo>
                <a:cubicBezTo>
                  <a:pt x="-6927" y="124958"/>
                  <a:pt x="124192" y="-3267"/>
                  <a:pt x="280385" y="0"/>
                </a:cubicBezTo>
                <a:cubicBezTo>
                  <a:pt x="432922" y="23017"/>
                  <a:pt x="593585" y="6437"/>
                  <a:pt x="769260" y="0"/>
                </a:cubicBezTo>
                <a:cubicBezTo>
                  <a:pt x="944936" y="-6437"/>
                  <a:pt x="1194804" y="-24444"/>
                  <a:pt x="1559497" y="0"/>
                </a:cubicBezTo>
                <a:cubicBezTo>
                  <a:pt x="1924190" y="24444"/>
                  <a:pt x="1966235" y="12593"/>
                  <a:pt x="2108645" y="0"/>
                </a:cubicBezTo>
                <a:cubicBezTo>
                  <a:pt x="2251055" y="-12593"/>
                  <a:pt x="2522012" y="12106"/>
                  <a:pt x="2838609" y="0"/>
                </a:cubicBezTo>
                <a:cubicBezTo>
                  <a:pt x="3155206" y="-12106"/>
                  <a:pt x="3221078" y="25105"/>
                  <a:pt x="3568574" y="0"/>
                </a:cubicBezTo>
                <a:cubicBezTo>
                  <a:pt x="3916070" y="-25105"/>
                  <a:pt x="3877268" y="-17976"/>
                  <a:pt x="4177994" y="0"/>
                </a:cubicBezTo>
                <a:cubicBezTo>
                  <a:pt x="4478720" y="17976"/>
                  <a:pt x="4528847" y="-28192"/>
                  <a:pt x="4787414" y="0"/>
                </a:cubicBezTo>
                <a:cubicBezTo>
                  <a:pt x="5045981" y="28192"/>
                  <a:pt x="5140088" y="-20300"/>
                  <a:pt x="5396834" y="0"/>
                </a:cubicBezTo>
                <a:cubicBezTo>
                  <a:pt x="5653580" y="20300"/>
                  <a:pt x="5867687" y="-37584"/>
                  <a:pt x="6307615" y="0"/>
                </a:cubicBezTo>
                <a:cubicBezTo>
                  <a:pt x="6455373" y="29650"/>
                  <a:pt x="6620439" y="128427"/>
                  <a:pt x="6588000" y="280385"/>
                </a:cubicBezTo>
                <a:cubicBezTo>
                  <a:pt x="6574870" y="512726"/>
                  <a:pt x="6576572" y="682459"/>
                  <a:pt x="6588000" y="805494"/>
                </a:cubicBezTo>
                <a:cubicBezTo>
                  <a:pt x="6599428" y="928529"/>
                  <a:pt x="6604517" y="1123092"/>
                  <a:pt x="6588000" y="1247691"/>
                </a:cubicBezTo>
                <a:cubicBezTo>
                  <a:pt x="6571483" y="1372290"/>
                  <a:pt x="6586225" y="1657852"/>
                  <a:pt x="6588000" y="2021536"/>
                </a:cubicBezTo>
                <a:cubicBezTo>
                  <a:pt x="6589775" y="2385221"/>
                  <a:pt x="6596952" y="2358379"/>
                  <a:pt x="6588000" y="2546645"/>
                </a:cubicBezTo>
                <a:cubicBezTo>
                  <a:pt x="6579048" y="2734911"/>
                  <a:pt x="6575190" y="2907856"/>
                  <a:pt x="6588000" y="3237578"/>
                </a:cubicBezTo>
                <a:cubicBezTo>
                  <a:pt x="6600810" y="3567300"/>
                  <a:pt x="6582574" y="3467372"/>
                  <a:pt x="6588000" y="3679775"/>
                </a:cubicBezTo>
                <a:cubicBezTo>
                  <a:pt x="6593426" y="3892178"/>
                  <a:pt x="6593969" y="4185706"/>
                  <a:pt x="6588000" y="4370708"/>
                </a:cubicBezTo>
                <a:cubicBezTo>
                  <a:pt x="6582031" y="4555710"/>
                  <a:pt x="6595290" y="4659997"/>
                  <a:pt x="6588000" y="4812905"/>
                </a:cubicBezTo>
                <a:cubicBezTo>
                  <a:pt x="6580710" y="4965813"/>
                  <a:pt x="6596839" y="5365595"/>
                  <a:pt x="6588000" y="5503838"/>
                </a:cubicBezTo>
                <a:cubicBezTo>
                  <a:pt x="6579161" y="5642081"/>
                  <a:pt x="6574246" y="5733835"/>
                  <a:pt x="6588000" y="5946035"/>
                </a:cubicBezTo>
                <a:cubicBezTo>
                  <a:pt x="6601754" y="6158235"/>
                  <a:pt x="6591176" y="6406368"/>
                  <a:pt x="6588000" y="6554056"/>
                </a:cubicBezTo>
                <a:cubicBezTo>
                  <a:pt x="6584824" y="6701744"/>
                  <a:pt x="6599120" y="6920465"/>
                  <a:pt x="6588000" y="7079165"/>
                </a:cubicBezTo>
                <a:cubicBezTo>
                  <a:pt x="6576880" y="7237865"/>
                  <a:pt x="6590005" y="7666432"/>
                  <a:pt x="6588000" y="7853010"/>
                </a:cubicBezTo>
                <a:cubicBezTo>
                  <a:pt x="6585995" y="8039588"/>
                  <a:pt x="6578869" y="8367698"/>
                  <a:pt x="6588000" y="8571580"/>
                </a:cubicBezTo>
                <a:cubicBezTo>
                  <a:pt x="6593215" y="8763948"/>
                  <a:pt x="6467414" y="8833095"/>
                  <a:pt x="6307615" y="8851965"/>
                </a:cubicBezTo>
                <a:cubicBezTo>
                  <a:pt x="6120097" y="8882326"/>
                  <a:pt x="5882712" y="8835232"/>
                  <a:pt x="5698195" y="8851965"/>
                </a:cubicBezTo>
                <a:cubicBezTo>
                  <a:pt x="5513678" y="8868698"/>
                  <a:pt x="5119719" y="8888648"/>
                  <a:pt x="4907958" y="8851965"/>
                </a:cubicBezTo>
                <a:cubicBezTo>
                  <a:pt x="4696197" y="8815282"/>
                  <a:pt x="4447220" y="8876583"/>
                  <a:pt x="4177994" y="8851965"/>
                </a:cubicBezTo>
                <a:cubicBezTo>
                  <a:pt x="3908768" y="8827347"/>
                  <a:pt x="3752234" y="8833707"/>
                  <a:pt x="3387757" y="8851965"/>
                </a:cubicBezTo>
                <a:cubicBezTo>
                  <a:pt x="3023280" y="8870223"/>
                  <a:pt x="3051404" y="8858844"/>
                  <a:pt x="2838609" y="8851965"/>
                </a:cubicBezTo>
                <a:cubicBezTo>
                  <a:pt x="2625814" y="8845086"/>
                  <a:pt x="2519231" y="8868972"/>
                  <a:pt x="2349734" y="8851965"/>
                </a:cubicBezTo>
                <a:cubicBezTo>
                  <a:pt x="2180238" y="8834958"/>
                  <a:pt x="1873840" y="8824163"/>
                  <a:pt x="1680042" y="8851965"/>
                </a:cubicBezTo>
                <a:cubicBezTo>
                  <a:pt x="1486244" y="8879767"/>
                  <a:pt x="1371755" y="8849184"/>
                  <a:pt x="1191166" y="8851965"/>
                </a:cubicBezTo>
                <a:cubicBezTo>
                  <a:pt x="1010577" y="8854746"/>
                  <a:pt x="470260" y="8890306"/>
                  <a:pt x="280385" y="8851965"/>
                </a:cubicBezTo>
                <a:cubicBezTo>
                  <a:pt x="120112" y="8877667"/>
                  <a:pt x="814" y="8721766"/>
                  <a:pt x="0" y="8571580"/>
                </a:cubicBezTo>
                <a:cubicBezTo>
                  <a:pt x="-440" y="8311402"/>
                  <a:pt x="-6050" y="8145884"/>
                  <a:pt x="0" y="7880647"/>
                </a:cubicBezTo>
                <a:cubicBezTo>
                  <a:pt x="6050" y="7615410"/>
                  <a:pt x="-179" y="7365077"/>
                  <a:pt x="0" y="7106802"/>
                </a:cubicBezTo>
                <a:cubicBezTo>
                  <a:pt x="179" y="6848528"/>
                  <a:pt x="-25782" y="6790406"/>
                  <a:pt x="0" y="6581693"/>
                </a:cubicBezTo>
                <a:cubicBezTo>
                  <a:pt x="25782" y="6372980"/>
                  <a:pt x="24937" y="6108834"/>
                  <a:pt x="0" y="5973672"/>
                </a:cubicBezTo>
                <a:cubicBezTo>
                  <a:pt x="-24937" y="5838510"/>
                  <a:pt x="40032" y="5437035"/>
                  <a:pt x="0" y="5116915"/>
                </a:cubicBezTo>
                <a:cubicBezTo>
                  <a:pt x="-40032" y="4796795"/>
                  <a:pt x="12440" y="4600845"/>
                  <a:pt x="0" y="4260159"/>
                </a:cubicBezTo>
                <a:cubicBezTo>
                  <a:pt x="-12440" y="3919473"/>
                  <a:pt x="-4806" y="3748505"/>
                  <a:pt x="0" y="3486314"/>
                </a:cubicBezTo>
                <a:cubicBezTo>
                  <a:pt x="4806" y="3224123"/>
                  <a:pt x="14132" y="3015988"/>
                  <a:pt x="0" y="2712469"/>
                </a:cubicBezTo>
                <a:cubicBezTo>
                  <a:pt x="-14132" y="2408950"/>
                  <a:pt x="19740" y="2428895"/>
                  <a:pt x="0" y="2187360"/>
                </a:cubicBezTo>
                <a:cubicBezTo>
                  <a:pt x="-19740" y="1945825"/>
                  <a:pt x="-25440" y="1706059"/>
                  <a:pt x="0" y="1496427"/>
                </a:cubicBezTo>
                <a:cubicBezTo>
                  <a:pt x="25440" y="1286795"/>
                  <a:pt x="-21616" y="1173577"/>
                  <a:pt x="0" y="1054230"/>
                </a:cubicBezTo>
                <a:cubicBezTo>
                  <a:pt x="21616" y="934883"/>
                  <a:pt x="-20826" y="524707"/>
                  <a:pt x="0" y="280385"/>
                </a:cubicBezTo>
                <a:close/>
              </a:path>
              <a:path w="6588000" h="8851965" stroke="0" extrusionOk="0">
                <a:moveTo>
                  <a:pt x="0" y="280385"/>
                </a:moveTo>
                <a:cubicBezTo>
                  <a:pt x="28089" y="121552"/>
                  <a:pt x="147400" y="12735"/>
                  <a:pt x="280385" y="0"/>
                </a:cubicBezTo>
                <a:cubicBezTo>
                  <a:pt x="524765" y="-22406"/>
                  <a:pt x="733319" y="15858"/>
                  <a:pt x="889805" y="0"/>
                </a:cubicBezTo>
                <a:cubicBezTo>
                  <a:pt x="1046291" y="-15858"/>
                  <a:pt x="1329361" y="-16323"/>
                  <a:pt x="1680042" y="0"/>
                </a:cubicBezTo>
                <a:cubicBezTo>
                  <a:pt x="2030723" y="16323"/>
                  <a:pt x="2257475" y="30288"/>
                  <a:pt x="2410006" y="0"/>
                </a:cubicBezTo>
                <a:cubicBezTo>
                  <a:pt x="2562537" y="-30288"/>
                  <a:pt x="2740896" y="23151"/>
                  <a:pt x="2898882" y="0"/>
                </a:cubicBezTo>
                <a:cubicBezTo>
                  <a:pt x="3056868" y="-23151"/>
                  <a:pt x="3308525" y="-26883"/>
                  <a:pt x="3508302" y="0"/>
                </a:cubicBezTo>
                <a:cubicBezTo>
                  <a:pt x="3708079" y="26883"/>
                  <a:pt x="3936584" y="-28201"/>
                  <a:pt x="4238266" y="0"/>
                </a:cubicBezTo>
                <a:cubicBezTo>
                  <a:pt x="4539948" y="28201"/>
                  <a:pt x="4542852" y="-22719"/>
                  <a:pt x="4727141" y="0"/>
                </a:cubicBezTo>
                <a:cubicBezTo>
                  <a:pt x="4911430" y="22719"/>
                  <a:pt x="5251306" y="-25230"/>
                  <a:pt x="5517378" y="0"/>
                </a:cubicBezTo>
                <a:cubicBezTo>
                  <a:pt x="5783450" y="25230"/>
                  <a:pt x="5968061" y="39325"/>
                  <a:pt x="6307615" y="0"/>
                </a:cubicBezTo>
                <a:cubicBezTo>
                  <a:pt x="6496690" y="10774"/>
                  <a:pt x="6587735" y="107380"/>
                  <a:pt x="6588000" y="280385"/>
                </a:cubicBezTo>
                <a:cubicBezTo>
                  <a:pt x="6595263" y="462531"/>
                  <a:pt x="6594205" y="519942"/>
                  <a:pt x="6588000" y="722582"/>
                </a:cubicBezTo>
                <a:cubicBezTo>
                  <a:pt x="6581795" y="925222"/>
                  <a:pt x="6576274" y="1036277"/>
                  <a:pt x="6588000" y="1247691"/>
                </a:cubicBezTo>
                <a:cubicBezTo>
                  <a:pt x="6599726" y="1459105"/>
                  <a:pt x="6584416" y="1532044"/>
                  <a:pt x="6588000" y="1772800"/>
                </a:cubicBezTo>
                <a:cubicBezTo>
                  <a:pt x="6591584" y="2013556"/>
                  <a:pt x="6565536" y="2217939"/>
                  <a:pt x="6588000" y="2546645"/>
                </a:cubicBezTo>
                <a:cubicBezTo>
                  <a:pt x="6610464" y="2875352"/>
                  <a:pt x="6626278" y="3008598"/>
                  <a:pt x="6588000" y="3320490"/>
                </a:cubicBezTo>
                <a:cubicBezTo>
                  <a:pt x="6549722" y="3632383"/>
                  <a:pt x="6557267" y="3849357"/>
                  <a:pt x="6588000" y="4011423"/>
                </a:cubicBezTo>
                <a:cubicBezTo>
                  <a:pt x="6618733" y="4173489"/>
                  <a:pt x="6587692" y="4344221"/>
                  <a:pt x="6588000" y="4619444"/>
                </a:cubicBezTo>
                <a:cubicBezTo>
                  <a:pt x="6588308" y="4894667"/>
                  <a:pt x="6621587" y="5008043"/>
                  <a:pt x="6588000" y="5393289"/>
                </a:cubicBezTo>
                <a:cubicBezTo>
                  <a:pt x="6554413" y="5778535"/>
                  <a:pt x="6553944" y="6001455"/>
                  <a:pt x="6588000" y="6167133"/>
                </a:cubicBezTo>
                <a:cubicBezTo>
                  <a:pt x="6622056" y="6332811"/>
                  <a:pt x="6583247" y="6456052"/>
                  <a:pt x="6588000" y="6609331"/>
                </a:cubicBezTo>
                <a:cubicBezTo>
                  <a:pt x="6592753" y="6762610"/>
                  <a:pt x="6598161" y="6868927"/>
                  <a:pt x="6588000" y="7051528"/>
                </a:cubicBezTo>
                <a:cubicBezTo>
                  <a:pt x="6577839" y="7234129"/>
                  <a:pt x="6586338" y="7394252"/>
                  <a:pt x="6588000" y="7493725"/>
                </a:cubicBezTo>
                <a:cubicBezTo>
                  <a:pt x="6589662" y="7593198"/>
                  <a:pt x="6594615" y="8056204"/>
                  <a:pt x="6588000" y="8571580"/>
                </a:cubicBezTo>
                <a:cubicBezTo>
                  <a:pt x="6586721" y="8719923"/>
                  <a:pt x="6460854" y="8866705"/>
                  <a:pt x="6307615" y="8851965"/>
                </a:cubicBezTo>
                <a:cubicBezTo>
                  <a:pt x="6062621" y="8852161"/>
                  <a:pt x="5826147" y="8836972"/>
                  <a:pt x="5577650" y="8851965"/>
                </a:cubicBezTo>
                <a:cubicBezTo>
                  <a:pt x="5329153" y="8866958"/>
                  <a:pt x="4975487" y="8836955"/>
                  <a:pt x="4787414" y="8851965"/>
                </a:cubicBezTo>
                <a:cubicBezTo>
                  <a:pt x="4599341" y="8866975"/>
                  <a:pt x="4528119" y="8838590"/>
                  <a:pt x="4298538" y="8851965"/>
                </a:cubicBezTo>
                <a:cubicBezTo>
                  <a:pt x="4068957" y="8865340"/>
                  <a:pt x="3802026" y="8876894"/>
                  <a:pt x="3508302" y="8851965"/>
                </a:cubicBezTo>
                <a:cubicBezTo>
                  <a:pt x="3214578" y="8827036"/>
                  <a:pt x="3157406" y="8854613"/>
                  <a:pt x="3019426" y="8851965"/>
                </a:cubicBezTo>
                <a:cubicBezTo>
                  <a:pt x="2881446" y="8849317"/>
                  <a:pt x="2595279" y="8830535"/>
                  <a:pt x="2349734" y="8851965"/>
                </a:cubicBezTo>
                <a:cubicBezTo>
                  <a:pt x="2104189" y="8873395"/>
                  <a:pt x="1882760" y="8872575"/>
                  <a:pt x="1740314" y="8851965"/>
                </a:cubicBezTo>
                <a:cubicBezTo>
                  <a:pt x="1597868" y="8831355"/>
                  <a:pt x="1450220" y="8860165"/>
                  <a:pt x="1251439" y="8851965"/>
                </a:cubicBezTo>
                <a:cubicBezTo>
                  <a:pt x="1052658" y="8843765"/>
                  <a:pt x="606953" y="8830548"/>
                  <a:pt x="280385" y="8851965"/>
                </a:cubicBezTo>
                <a:cubicBezTo>
                  <a:pt x="88900" y="8852698"/>
                  <a:pt x="-8648" y="8739684"/>
                  <a:pt x="0" y="8571580"/>
                </a:cubicBezTo>
                <a:cubicBezTo>
                  <a:pt x="7316" y="8340143"/>
                  <a:pt x="13332" y="8229918"/>
                  <a:pt x="0" y="7963559"/>
                </a:cubicBezTo>
                <a:cubicBezTo>
                  <a:pt x="-13332" y="7697200"/>
                  <a:pt x="18024" y="7482327"/>
                  <a:pt x="0" y="7106802"/>
                </a:cubicBezTo>
                <a:cubicBezTo>
                  <a:pt x="-18024" y="6731277"/>
                  <a:pt x="24928" y="6520027"/>
                  <a:pt x="0" y="6250045"/>
                </a:cubicBezTo>
                <a:cubicBezTo>
                  <a:pt x="-24928" y="5980063"/>
                  <a:pt x="7025" y="5982701"/>
                  <a:pt x="0" y="5807848"/>
                </a:cubicBezTo>
                <a:cubicBezTo>
                  <a:pt x="-7025" y="5632995"/>
                  <a:pt x="-4963" y="5198943"/>
                  <a:pt x="0" y="4951092"/>
                </a:cubicBezTo>
                <a:cubicBezTo>
                  <a:pt x="4963" y="4703241"/>
                  <a:pt x="-8292" y="4708301"/>
                  <a:pt x="0" y="4508894"/>
                </a:cubicBezTo>
                <a:cubicBezTo>
                  <a:pt x="8292" y="4309487"/>
                  <a:pt x="27981" y="3995947"/>
                  <a:pt x="0" y="3735050"/>
                </a:cubicBezTo>
                <a:cubicBezTo>
                  <a:pt x="-27981" y="3474153"/>
                  <a:pt x="-2959" y="3449943"/>
                  <a:pt x="0" y="3292853"/>
                </a:cubicBezTo>
                <a:cubicBezTo>
                  <a:pt x="2959" y="3135763"/>
                  <a:pt x="16256" y="2853318"/>
                  <a:pt x="0" y="2519008"/>
                </a:cubicBezTo>
                <a:cubicBezTo>
                  <a:pt x="-16256" y="2184698"/>
                  <a:pt x="12316" y="2121140"/>
                  <a:pt x="0" y="1993899"/>
                </a:cubicBezTo>
                <a:cubicBezTo>
                  <a:pt x="-12316" y="1866658"/>
                  <a:pt x="17849" y="1546121"/>
                  <a:pt x="0" y="1137142"/>
                </a:cubicBezTo>
                <a:cubicBezTo>
                  <a:pt x="-17849" y="728163"/>
                  <a:pt x="17454" y="516832"/>
                  <a:pt x="0" y="280385"/>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4">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20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Kinderarbeit und Schokolade</a:t>
            </a:r>
            <a:r>
              <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pic>
        <p:nvPicPr>
          <p:cNvPr id="21" name="Grafik 20" descr="Ein Bild, das Elektronik enthält.&#10;&#10;Automatisch generierte Beschreibung">
            <a:extLst>
              <a:ext uri="{FF2B5EF4-FFF2-40B4-BE49-F238E27FC236}">
                <a16:creationId xmlns:a16="http://schemas.microsoft.com/office/drawing/2014/main" id="{3AE30936-3B2B-4F2C-11D0-25F5FE568725}"/>
              </a:ext>
            </a:extLst>
          </p:cNvPr>
          <p:cNvPicPr>
            <a:picLocks noChangeAspect="1"/>
          </p:cNvPicPr>
          <p:nvPr/>
        </p:nvPicPr>
        <p:blipFill rotWithShape="1">
          <a:blip r:embed="rId3">
            <a:extLst>
              <a:ext uri="{28A0092B-C50C-407E-A947-70E740481C1C}">
                <a14:useLocalDpi xmlns:a14="http://schemas.microsoft.com/office/drawing/2010/main" val="0"/>
              </a:ext>
            </a:extLst>
          </a:blip>
          <a:srcRect l="65558" t="55371" r="738" b="9807"/>
          <a:stretch/>
        </p:blipFill>
        <p:spPr>
          <a:xfrm>
            <a:off x="244323" y="1453488"/>
            <a:ext cx="326474" cy="360603"/>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7986802"/>
          </a:xfrm>
          <a:prstGeom prst="rect">
            <a:avLst/>
          </a:prstGeom>
          <a:noFill/>
        </p:spPr>
        <p:txBody>
          <a:bodyPr wrap="square" rtlCol="0">
            <a:spAutoFit/>
          </a:bodyPr>
          <a:lstStyle/>
          <a:p>
            <a:pPr>
              <a:lnSpc>
                <a:spcPct val="150000"/>
              </a:lnSpc>
            </a:pPr>
            <a:r>
              <a:rPr lang="de-DE" sz="1300" b="1" dirty="0"/>
              <a:t>Sieh dir den Kurzfilm „Kinderarbeit für Schokolade“ an.</a:t>
            </a:r>
            <a:endParaRPr lang="de-DE" sz="1300" dirty="0"/>
          </a:p>
          <a:p>
            <a:pPr>
              <a:lnSpc>
                <a:spcPct val="150000"/>
              </a:lnSpc>
            </a:pPr>
            <a:r>
              <a:rPr lang="de-DE" sz="1300" b="1" dirty="0"/>
              <a:t>Beantworte die folgenden Fragen:</a:t>
            </a:r>
          </a:p>
          <a:p>
            <a:pPr>
              <a:lnSpc>
                <a:spcPct val="150000"/>
              </a:lnSpc>
            </a:pPr>
            <a:r>
              <a:rPr lang="de-DE" sz="1200" dirty="0"/>
              <a:t>1. Notiere zwei Dinge, die dich besonders überrascht oder schockiert haben:</a:t>
            </a:r>
          </a:p>
          <a:p>
            <a:pPr>
              <a:lnSpc>
                <a:spcPct val="150000"/>
              </a:lnSpc>
            </a:pPr>
            <a:r>
              <a:rPr lang="de-DE" sz="1200" dirty="0"/>
              <a:t>__________________________________________________________________________________________________________________________________________________________</a:t>
            </a:r>
          </a:p>
          <a:p>
            <a:pPr>
              <a:lnSpc>
                <a:spcPct val="150000"/>
              </a:lnSpc>
            </a:pPr>
            <a:r>
              <a:rPr lang="de-DE" sz="1200" dirty="0"/>
              <a:t>2. Erkläre mit eigenen Worten, was Kinderarbeit bedeutet.</a:t>
            </a:r>
          </a:p>
          <a:p>
            <a:pPr>
              <a:lnSpc>
                <a:spcPct val="150000"/>
              </a:lnSpc>
            </a:pPr>
            <a:r>
              <a:rPr lang="de-DE"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de-DE" sz="1200" dirty="0"/>
              <a:t>3. Warum müssen viele Kinder auf Kakaoplantagen arbeiten? Nenne zwei Gründe.</a:t>
            </a:r>
          </a:p>
          <a:p>
            <a:pPr>
              <a:lnSpc>
                <a:spcPct val="150000"/>
              </a:lnSpc>
            </a:pPr>
            <a:r>
              <a:rPr lang="de-DE" sz="1200" dirty="0"/>
              <a:t>__________________________________________________________________________________________________________________________________________________________</a:t>
            </a:r>
          </a:p>
          <a:p>
            <a:pPr>
              <a:lnSpc>
                <a:spcPct val="150000"/>
              </a:lnSpc>
            </a:pPr>
            <a:r>
              <a:rPr lang="de-DE" sz="1200" dirty="0"/>
              <a:t>4. Welche Folgen hat Kinderarbeit für die Kinder?</a:t>
            </a:r>
          </a:p>
          <a:p>
            <a:pPr>
              <a:lnSpc>
                <a:spcPct val="150000"/>
              </a:lnSpc>
            </a:pPr>
            <a:r>
              <a:rPr lang="de-DE"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de-DE" sz="1200" dirty="0"/>
              <a:t>5. Wie fühlst du dich, wenn du erfährst, dass Kinder für Schokolade arbeiten müssen? </a:t>
            </a:r>
          </a:p>
          <a:p>
            <a:pPr>
              <a:lnSpc>
                <a:spcPct val="150000"/>
              </a:lnSpc>
            </a:pPr>
            <a:r>
              <a:rPr lang="de-DE" sz="1200" dirty="0"/>
              <a:t>_______________________________________________________________________________________________________________________________________________________________________________________________________________________________________</a:t>
            </a:r>
          </a:p>
          <a:p>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7" name="Picture 2">
            <a:extLst>
              <a:ext uri="{FF2B5EF4-FFF2-40B4-BE49-F238E27FC236}">
                <a16:creationId xmlns:a16="http://schemas.microsoft.com/office/drawing/2014/main" id="{AD0E73E4-1BA0-A321-DA7D-B6DBDE7AE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46" y="7656165"/>
            <a:ext cx="1293793" cy="1293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19" name="Träne 18">
            <a:extLst>
              <a:ext uri="{FF2B5EF4-FFF2-40B4-BE49-F238E27FC236}">
                <a16:creationId xmlns:a16="http://schemas.microsoft.com/office/drawing/2014/main" id="{DF15FD42-0590-3CCD-B7AE-A685E8015DD0}"/>
              </a:ext>
            </a:extLst>
          </p:cNvPr>
          <p:cNvSpPr/>
          <p:nvPr/>
        </p:nvSpPr>
        <p:spPr>
          <a:xfrm rot="1664817" flipH="1" flipV="1">
            <a:off x="2467623" y="7445599"/>
            <a:ext cx="1454693" cy="970092"/>
          </a:xfrm>
          <a:prstGeom prst="teardrop">
            <a:avLst>
              <a:gd name="adj" fmla="val 13579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AF838559-3B00-029C-EEFF-3DC098AA8896}"/>
              </a:ext>
            </a:extLst>
          </p:cNvPr>
          <p:cNvSpPr txBox="1"/>
          <p:nvPr/>
        </p:nvSpPr>
        <p:spPr>
          <a:xfrm>
            <a:off x="2421581" y="7680398"/>
            <a:ext cx="1730721" cy="553998"/>
          </a:xfrm>
          <a:prstGeom prst="rect">
            <a:avLst/>
          </a:prstGeom>
          <a:noFill/>
        </p:spPr>
        <p:txBody>
          <a:bodyPr wrap="square" rtlCol="0">
            <a:spAutoFit/>
          </a:bodyPr>
          <a:lstStyle/>
          <a:p>
            <a:r>
              <a:rPr lang="de-DE" sz="1500" dirty="0"/>
              <a:t>Zum Film geht´s hier lang!  </a:t>
            </a:r>
          </a:p>
        </p:txBody>
      </p:sp>
      <p:sp>
        <p:nvSpPr>
          <p:cNvPr id="18" name="Pfeil nach rechts 17">
            <a:extLst>
              <a:ext uri="{FF2B5EF4-FFF2-40B4-BE49-F238E27FC236}">
                <a16:creationId xmlns:a16="http://schemas.microsoft.com/office/drawing/2014/main" id="{8B3D587A-4611-4F22-2677-92D30C4588AA}"/>
              </a:ext>
            </a:extLst>
          </p:cNvPr>
          <p:cNvSpPr/>
          <p:nvPr/>
        </p:nvSpPr>
        <p:spPr>
          <a:xfrm>
            <a:off x="3931960" y="7798713"/>
            <a:ext cx="553259" cy="285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4DBE09A5-6CFB-F424-26F1-AF4094C308E0}"/>
              </a:ext>
            </a:extLst>
          </p:cNvPr>
          <p:cNvSpPr txBox="1"/>
          <p:nvPr/>
        </p:nvSpPr>
        <p:spPr>
          <a:xfrm>
            <a:off x="886297" y="9164450"/>
            <a:ext cx="5367864" cy="523220"/>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e-DE" sz="1400" b="1" dirty="0"/>
              <a:t>Wie kann man verhindern, dass Kinder arbeiten müssen? </a:t>
            </a:r>
          </a:p>
          <a:p>
            <a:pPr algn="ctr"/>
            <a:r>
              <a:rPr lang="de-DE" sz="1400" b="1" dirty="0"/>
              <a:t>Notiere deine Vorschläge auf der Rückseite des Laufzettels in Zeile 3.</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32" y="8949958"/>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Marke 3 mit einfarbiger Füllung">
            <a:extLst>
              <a:ext uri="{FF2B5EF4-FFF2-40B4-BE49-F238E27FC236}">
                <a16:creationId xmlns:a16="http://schemas.microsoft.com/office/drawing/2014/main" id="{73A9A73B-F9AC-D6C3-C7C8-0B8CB288BA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907" y="173749"/>
            <a:ext cx="670639" cy="670639"/>
          </a:xfrm>
          <a:prstGeom prst="rect">
            <a:avLst/>
          </a:prstGeom>
        </p:spPr>
      </p:pic>
      <p:pic>
        <p:nvPicPr>
          <p:cNvPr id="5" name="Grafik 4" descr="Ein Bild, das Muster, Quadrat, Pixel enthält.&#10;&#10;KI-generierte Inhalte können fehlerhaft sein.">
            <a:extLst>
              <a:ext uri="{FF2B5EF4-FFF2-40B4-BE49-F238E27FC236}">
                <a16:creationId xmlns:a16="http://schemas.microsoft.com/office/drawing/2014/main" id="{FF46014C-9553-420D-64A2-1968072616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1969" y="7454101"/>
            <a:ext cx="1260000" cy="1260000"/>
          </a:xfrm>
          <a:prstGeom prst="rect">
            <a:avLst/>
          </a:prstGeom>
        </p:spPr>
      </p:pic>
      <p:pic>
        <p:nvPicPr>
          <p:cNvPr id="2" name="Billede 2">
            <a:extLst>
              <a:ext uri="{FF2B5EF4-FFF2-40B4-BE49-F238E27FC236}">
                <a16:creationId xmlns:a16="http://schemas.microsoft.com/office/drawing/2014/main" id="{1DADD7E5-3CE7-F362-9998-DD00C1BD07C4}"/>
              </a:ext>
            </a:extLst>
          </p:cNvPr>
          <p:cNvPicPr>
            <a:picLocks noChangeAspect="1"/>
          </p:cNvPicPr>
          <p:nvPr/>
        </p:nvPicPr>
        <p:blipFill rotWithShape="1">
          <a:blip r:embed="rId10">
            <a:extLst>
              <a:ext uri="{28A0092B-C50C-407E-A947-70E740481C1C}">
                <a14:useLocalDpi xmlns:a14="http://schemas.microsoft.com/office/drawing/2010/main" val="0"/>
              </a:ext>
            </a:extLst>
          </a:blip>
          <a:srcRect l="44336" r="43831" b="43886"/>
          <a:stretch>
            <a:fillRect/>
          </a:stretch>
        </p:blipFill>
        <p:spPr bwMode="auto">
          <a:xfrm>
            <a:off x="5828817" y="988604"/>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301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EB25C-6495-8671-F2E3-B9173F638517}"/>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BF5DEAF6-F5D1-457F-71F5-7422680EA195}"/>
              </a:ext>
            </a:extLst>
          </p:cNvPr>
          <p:cNvSpPr/>
          <p:nvPr/>
        </p:nvSpPr>
        <p:spPr>
          <a:xfrm>
            <a:off x="123506" y="948401"/>
            <a:ext cx="6588000" cy="8851965"/>
          </a:xfrm>
          <a:custGeom>
            <a:avLst/>
            <a:gdLst>
              <a:gd name="csX0" fmla="*/ 0 w 6588000"/>
              <a:gd name="csY0" fmla="*/ 280385 h 8851965"/>
              <a:gd name="csX1" fmla="*/ 280385 w 6588000"/>
              <a:gd name="csY1" fmla="*/ 0 h 8851965"/>
              <a:gd name="csX2" fmla="*/ 769260 w 6588000"/>
              <a:gd name="csY2" fmla="*/ 0 h 8851965"/>
              <a:gd name="csX3" fmla="*/ 1559497 w 6588000"/>
              <a:gd name="csY3" fmla="*/ 0 h 8851965"/>
              <a:gd name="csX4" fmla="*/ 2108645 w 6588000"/>
              <a:gd name="csY4" fmla="*/ 0 h 8851965"/>
              <a:gd name="csX5" fmla="*/ 2838609 w 6588000"/>
              <a:gd name="csY5" fmla="*/ 0 h 8851965"/>
              <a:gd name="csX6" fmla="*/ 3568574 w 6588000"/>
              <a:gd name="csY6" fmla="*/ 0 h 8851965"/>
              <a:gd name="csX7" fmla="*/ 4177994 w 6588000"/>
              <a:gd name="csY7" fmla="*/ 0 h 8851965"/>
              <a:gd name="csX8" fmla="*/ 4787414 w 6588000"/>
              <a:gd name="csY8" fmla="*/ 0 h 8851965"/>
              <a:gd name="csX9" fmla="*/ 5396834 w 6588000"/>
              <a:gd name="csY9" fmla="*/ 0 h 8851965"/>
              <a:gd name="csX10" fmla="*/ 6307615 w 6588000"/>
              <a:gd name="csY10" fmla="*/ 0 h 8851965"/>
              <a:gd name="csX11" fmla="*/ 6588000 w 6588000"/>
              <a:gd name="csY11" fmla="*/ 280385 h 8851965"/>
              <a:gd name="csX12" fmla="*/ 6588000 w 6588000"/>
              <a:gd name="csY12" fmla="*/ 805494 h 8851965"/>
              <a:gd name="csX13" fmla="*/ 6588000 w 6588000"/>
              <a:gd name="csY13" fmla="*/ 1247691 h 8851965"/>
              <a:gd name="csX14" fmla="*/ 6588000 w 6588000"/>
              <a:gd name="csY14" fmla="*/ 2021536 h 8851965"/>
              <a:gd name="csX15" fmla="*/ 6588000 w 6588000"/>
              <a:gd name="csY15" fmla="*/ 2546645 h 8851965"/>
              <a:gd name="csX16" fmla="*/ 6588000 w 6588000"/>
              <a:gd name="csY16" fmla="*/ 3237578 h 8851965"/>
              <a:gd name="csX17" fmla="*/ 6588000 w 6588000"/>
              <a:gd name="csY17" fmla="*/ 3679775 h 8851965"/>
              <a:gd name="csX18" fmla="*/ 6588000 w 6588000"/>
              <a:gd name="csY18" fmla="*/ 4370708 h 8851965"/>
              <a:gd name="csX19" fmla="*/ 6588000 w 6588000"/>
              <a:gd name="csY19" fmla="*/ 4812905 h 8851965"/>
              <a:gd name="csX20" fmla="*/ 6588000 w 6588000"/>
              <a:gd name="csY20" fmla="*/ 5503838 h 8851965"/>
              <a:gd name="csX21" fmla="*/ 6588000 w 6588000"/>
              <a:gd name="csY21" fmla="*/ 5946035 h 8851965"/>
              <a:gd name="csX22" fmla="*/ 6588000 w 6588000"/>
              <a:gd name="csY22" fmla="*/ 6554056 h 8851965"/>
              <a:gd name="csX23" fmla="*/ 6588000 w 6588000"/>
              <a:gd name="csY23" fmla="*/ 7079165 h 8851965"/>
              <a:gd name="csX24" fmla="*/ 6588000 w 6588000"/>
              <a:gd name="csY24" fmla="*/ 7853010 h 8851965"/>
              <a:gd name="csX25" fmla="*/ 6588000 w 6588000"/>
              <a:gd name="csY25" fmla="*/ 8571580 h 8851965"/>
              <a:gd name="csX26" fmla="*/ 6307615 w 6588000"/>
              <a:gd name="csY26" fmla="*/ 8851965 h 8851965"/>
              <a:gd name="csX27" fmla="*/ 5698195 w 6588000"/>
              <a:gd name="csY27" fmla="*/ 8851965 h 8851965"/>
              <a:gd name="csX28" fmla="*/ 4907958 w 6588000"/>
              <a:gd name="csY28" fmla="*/ 8851965 h 8851965"/>
              <a:gd name="csX29" fmla="*/ 4177994 w 6588000"/>
              <a:gd name="csY29" fmla="*/ 8851965 h 8851965"/>
              <a:gd name="csX30" fmla="*/ 3387757 w 6588000"/>
              <a:gd name="csY30" fmla="*/ 8851965 h 8851965"/>
              <a:gd name="csX31" fmla="*/ 2838609 w 6588000"/>
              <a:gd name="csY31" fmla="*/ 8851965 h 8851965"/>
              <a:gd name="csX32" fmla="*/ 2349734 w 6588000"/>
              <a:gd name="csY32" fmla="*/ 8851965 h 8851965"/>
              <a:gd name="csX33" fmla="*/ 1680042 w 6588000"/>
              <a:gd name="csY33" fmla="*/ 8851965 h 8851965"/>
              <a:gd name="csX34" fmla="*/ 1191166 w 6588000"/>
              <a:gd name="csY34" fmla="*/ 8851965 h 8851965"/>
              <a:gd name="csX35" fmla="*/ 280385 w 6588000"/>
              <a:gd name="csY35" fmla="*/ 8851965 h 8851965"/>
              <a:gd name="csX36" fmla="*/ 0 w 6588000"/>
              <a:gd name="csY36" fmla="*/ 8571580 h 8851965"/>
              <a:gd name="csX37" fmla="*/ 0 w 6588000"/>
              <a:gd name="csY37" fmla="*/ 7880647 h 8851965"/>
              <a:gd name="csX38" fmla="*/ 0 w 6588000"/>
              <a:gd name="csY38" fmla="*/ 7106802 h 8851965"/>
              <a:gd name="csX39" fmla="*/ 0 w 6588000"/>
              <a:gd name="csY39" fmla="*/ 6581693 h 8851965"/>
              <a:gd name="csX40" fmla="*/ 0 w 6588000"/>
              <a:gd name="csY40" fmla="*/ 5973672 h 8851965"/>
              <a:gd name="csX41" fmla="*/ 0 w 6588000"/>
              <a:gd name="csY41" fmla="*/ 5116915 h 8851965"/>
              <a:gd name="csX42" fmla="*/ 0 w 6588000"/>
              <a:gd name="csY42" fmla="*/ 4260159 h 8851965"/>
              <a:gd name="csX43" fmla="*/ 0 w 6588000"/>
              <a:gd name="csY43" fmla="*/ 3486314 h 8851965"/>
              <a:gd name="csX44" fmla="*/ 0 w 6588000"/>
              <a:gd name="csY44" fmla="*/ 2712469 h 8851965"/>
              <a:gd name="csX45" fmla="*/ 0 w 6588000"/>
              <a:gd name="csY45" fmla="*/ 2187360 h 8851965"/>
              <a:gd name="csX46" fmla="*/ 0 w 6588000"/>
              <a:gd name="csY46" fmla="*/ 1496427 h 8851965"/>
              <a:gd name="csX47" fmla="*/ 0 w 6588000"/>
              <a:gd name="csY47" fmla="*/ 1054230 h 8851965"/>
              <a:gd name="csX48" fmla="*/ 0 w 6588000"/>
              <a:gd name="csY48" fmla="*/ 280385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588000" h="8851965" fill="none" extrusionOk="0">
                <a:moveTo>
                  <a:pt x="0" y="280385"/>
                </a:moveTo>
                <a:cubicBezTo>
                  <a:pt x="-6927" y="124958"/>
                  <a:pt x="124192" y="-3267"/>
                  <a:pt x="280385" y="0"/>
                </a:cubicBezTo>
                <a:cubicBezTo>
                  <a:pt x="432922" y="23017"/>
                  <a:pt x="593585" y="6437"/>
                  <a:pt x="769260" y="0"/>
                </a:cubicBezTo>
                <a:cubicBezTo>
                  <a:pt x="944936" y="-6437"/>
                  <a:pt x="1194804" y="-24444"/>
                  <a:pt x="1559497" y="0"/>
                </a:cubicBezTo>
                <a:cubicBezTo>
                  <a:pt x="1924190" y="24444"/>
                  <a:pt x="1966235" y="12593"/>
                  <a:pt x="2108645" y="0"/>
                </a:cubicBezTo>
                <a:cubicBezTo>
                  <a:pt x="2251055" y="-12593"/>
                  <a:pt x="2522012" y="12106"/>
                  <a:pt x="2838609" y="0"/>
                </a:cubicBezTo>
                <a:cubicBezTo>
                  <a:pt x="3155206" y="-12106"/>
                  <a:pt x="3221078" y="25105"/>
                  <a:pt x="3568574" y="0"/>
                </a:cubicBezTo>
                <a:cubicBezTo>
                  <a:pt x="3916070" y="-25105"/>
                  <a:pt x="3877268" y="-17976"/>
                  <a:pt x="4177994" y="0"/>
                </a:cubicBezTo>
                <a:cubicBezTo>
                  <a:pt x="4478720" y="17976"/>
                  <a:pt x="4528847" y="-28192"/>
                  <a:pt x="4787414" y="0"/>
                </a:cubicBezTo>
                <a:cubicBezTo>
                  <a:pt x="5045981" y="28192"/>
                  <a:pt x="5140088" y="-20300"/>
                  <a:pt x="5396834" y="0"/>
                </a:cubicBezTo>
                <a:cubicBezTo>
                  <a:pt x="5653580" y="20300"/>
                  <a:pt x="5867687" y="-37584"/>
                  <a:pt x="6307615" y="0"/>
                </a:cubicBezTo>
                <a:cubicBezTo>
                  <a:pt x="6455373" y="29650"/>
                  <a:pt x="6620439" y="128427"/>
                  <a:pt x="6588000" y="280385"/>
                </a:cubicBezTo>
                <a:cubicBezTo>
                  <a:pt x="6574870" y="512726"/>
                  <a:pt x="6576572" y="682459"/>
                  <a:pt x="6588000" y="805494"/>
                </a:cubicBezTo>
                <a:cubicBezTo>
                  <a:pt x="6599428" y="928529"/>
                  <a:pt x="6604517" y="1123092"/>
                  <a:pt x="6588000" y="1247691"/>
                </a:cubicBezTo>
                <a:cubicBezTo>
                  <a:pt x="6571483" y="1372290"/>
                  <a:pt x="6586225" y="1657852"/>
                  <a:pt x="6588000" y="2021536"/>
                </a:cubicBezTo>
                <a:cubicBezTo>
                  <a:pt x="6589775" y="2385221"/>
                  <a:pt x="6596952" y="2358379"/>
                  <a:pt x="6588000" y="2546645"/>
                </a:cubicBezTo>
                <a:cubicBezTo>
                  <a:pt x="6579048" y="2734911"/>
                  <a:pt x="6575190" y="2907856"/>
                  <a:pt x="6588000" y="3237578"/>
                </a:cubicBezTo>
                <a:cubicBezTo>
                  <a:pt x="6600810" y="3567300"/>
                  <a:pt x="6582574" y="3467372"/>
                  <a:pt x="6588000" y="3679775"/>
                </a:cubicBezTo>
                <a:cubicBezTo>
                  <a:pt x="6593426" y="3892178"/>
                  <a:pt x="6593969" y="4185706"/>
                  <a:pt x="6588000" y="4370708"/>
                </a:cubicBezTo>
                <a:cubicBezTo>
                  <a:pt x="6582031" y="4555710"/>
                  <a:pt x="6595290" y="4659997"/>
                  <a:pt x="6588000" y="4812905"/>
                </a:cubicBezTo>
                <a:cubicBezTo>
                  <a:pt x="6580710" y="4965813"/>
                  <a:pt x="6596839" y="5365595"/>
                  <a:pt x="6588000" y="5503838"/>
                </a:cubicBezTo>
                <a:cubicBezTo>
                  <a:pt x="6579161" y="5642081"/>
                  <a:pt x="6574246" y="5733835"/>
                  <a:pt x="6588000" y="5946035"/>
                </a:cubicBezTo>
                <a:cubicBezTo>
                  <a:pt x="6601754" y="6158235"/>
                  <a:pt x="6591176" y="6406368"/>
                  <a:pt x="6588000" y="6554056"/>
                </a:cubicBezTo>
                <a:cubicBezTo>
                  <a:pt x="6584824" y="6701744"/>
                  <a:pt x="6599120" y="6920465"/>
                  <a:pt x="6588000" y="7079165"/>
                </a:cubicBezTo>
                <a:cubicBezTo>
                  <a:pt x="6576880" y="7237865"/>
                  <a:pt x="6590005" y="7666432"/>
                  <a:pt x="6588000" y="7853010"/>
                </a:cubicBezTo>
                <a:cubicBezTo>
                  <a:pt x="6585995" y="8039588"/>
                  <a:pt x="6578869" y="8367698"/>
                  <a:pt x="6588000" y="8571580"/>
                </a:cubicBezTo>
                <a:cubicBezTo>
                  <a:pt x="6593215" y="8763948"/>
                  <a:pt x="6467414" y="8833095"/>
                  <a:pt x="6307615" y="8851965"/>
                </a:cubicBezTo>
                <a:cubicBezTo>
                  <a:pt x="6120097" y="8882326"/>
                  <a:pt x="5882712" y="8835232"/>
                  <a:pt x="5698195" y="8851965"/>
                </a:cubicBezTo>
                <a:cubicBezTo>
                  <a:pt x="5513678" y="8868698"/>
                  <a:pt x="5119719" y="8888648"/>
                  <a:pt x="4907958" y="8851965"/>
                </a:cubicBezTo>
                <a:cubicBezTo>
                  <a:pt x="4696197" y="8815282"/>
                  <a:pt x="4447220" y="8876583"/>
                  <a:pt x="4177994" y="8851965"/>
                </a:cubicBezTo>
                <a:cubicBezTo>
                  <a:pt x="3908768" y="8827347"/>
                  <a:pt x="3752234" y="8833707"/>
                  <a:pt x="3387757" y="8851965"/>
                </a:cubicBezTo>
                <a:cubicBezTo>
                  <a:pt x="3023280" y="8870223"/>
                  <a:pt x="3051404" y="8858844"/>
                  <a:pt x="2838609" y="8851965"/>
                </a:cubicBezTo>
                <a:cubicBezTo>
                  <a:pt x="2625814" y="8845086"/>
                  <a:pt x="2519231" y="8868972"/>
                  <a:pt x="2349734" y="8851965"/>
                </a:cubicBezTo>
                <a:cubicBezTo>
                  <a:pt x="2180238" y="8834958"/>
                  <a:pt x="1873840" y="8824163"/>
                  <a:pt x="1680042" y="8851965"/>
                </a:cubicBezTo>
                <a:cubicBezTo>
                  <a:pt x="1486244" y="8879767"/>
                  <a:pt x="1371755" y="8849184"/>
                  <a:pt x="1191166" y="8851965"/>
                </a:cubicBezTo>
                <a:cubicBezTo>
                  <a:pt x="1010577" y="8854746"/>
                  <a:pt x="470260" y="8890306"/>
                  <a:pt x="280385" y="8851965"/>
                </a:cubicBezTo>
                <a:cubicBezTo>
                  <a:pt x="120112" y="8877667"/>
                  <a:pt x="814" y="8721766"/>
                  <a:pt x="0" y="8571580"/>
                </a:cubicBezTo>
                <a:cubicBezTo>
                  <a:pt x="-440" y="8311402"/>
                  <a:pt x="-6050" y="8145884"/>
                  <a:pt x="0" y="7880647"/>
                </a:cubicBezTo>
                <a:cubicBezTo>
                  <a:pt x="6050" y="7615410"/>
                  <a:pt x="-179" y="7365077"/>
                  <a:pt x="0" y="7106802"/>
                </a:cubicBezTo>
                <a:cubicBezTo>
                  <a:pt x="179" y="6848528"/>
                  <a:pt x="-25782" y="6790406"/>
                  <a:pt x="0" y="6581693"/>
                </a:cubicBezTo>
                <a:cubicBezTo>
                  <a:pt x="25782" y="6372980"/>
                  <a:pt x="24937" y="6108834"/>
                  <a:pt x="0" y="5973672"/>
                </a:cubicBezTo>
                <a:cubicBezTo>
                  <a:pt x="-24937" y="5838510"/>
                  <a:pt x="40032" y="5437035"/>
                  <a:pt x="0" y="5116915"/>
                </a:cubicBezTo>
                <a:cubicBezTo>
                  <a:pt x="-40032" y="4796795"/>
                  <a:pt x="12440" y="4600845"/>
                  <a:pt x="0" y="4260159"/>
                </a:cubicBezTo>
                <a:cubicBezTo>
                  <a:pt x="-12440" y="3919473"/>
                  <a:pt x="-4806" y="3748505"/>
                  <a:pt x="0" y="3486314"/>
                </a:cubicBezTo>
                <a:cubicBezTo>
                  <a:pt x="4806" y="3224123"/>
                  <a:pt x="14132" y="3015988"/>
                  <a:pt x="0" y="2712469"/>
                </a:cubicBezTo>
                <a:cubicBezTo>
                  <a:pt x="-14132" y="2408950"/>
                  <a:pt x="19740" y="2428895"/>
                  <a:pt x="0" y="2187360"/>
                </a:cubicBezTo>
                <a:cubicBezTo>
                  <a:pt x="-19740" y="1945825"/>
                  <a:pt x="-25440" y="1706059"/>
                  <a:pt x="0" y="1496427"/>
                </a:cubicBezTo>
                <a:cubicBezTo>
                  <a:pt x="25440" y="1286795"/>
                  <a:pt x="-21616" y="1173577"/>
                  <a:pt x="0" y="1054230"/>
                </a:cubicBezTo>
                <a:cubicBezTo>
                  <a:pt x="21616" y="934883"/>
                  <a:pt x="-20826" y="524707"/>
                  <a:pt x="0" y="280385"/>
                </a:cubicBezTo>
                <a:close/>
              </a:path>
              <a:path w="6588000" h="8851965" stroke="0" extrusionOk="0">
                <a:moveTo>
                  <a:pt x="0" y="280385"/>
                </a:moveTo>
                <a:cubicBezTo>
                  <a:pt x="28089" y="121552"/>
                  <a:pt x="147400" y="12735"/>
                  <a:pt x="280385" y="0"/>
                </a:cubicBezTo>
                <a:cubicBezTo>
                  <a:pt x="524765" y="-22406"/>
                  <a:pt x="733319" y="15858"/>
                  <a:pt x="889805" y="0"/>
                </a:cubicBezTo>
                <a:cubicBezTo>
                  <a:pt x="1046291" y="-15858"/>
                  <a:pt x="1329361" y="-16323"/>
                  <a:pt x="1680042" y="0"/>
                </a:cubicBezTo>
                <a:cubicBezTo>
                  <a:pt x="2030723" y="16323"/>
                  <a:pt x="2257475" y="30288"/>
                  <a:pt x="2410006" y="0"/>
                </a:cubicBezTo>
                <a:cubicBezTo>
                  <a:pt x="2562537" y="-30288"/>
                  <a:pt x="2740896" y="23151"/>
                  <a:pt x="2898882" y="0"/>
                </a:cubicBezTo>
                <a:cubicBezTo>
                  <a:pt x="3056868" y="-23151"/>
                  <a:pt x="3308525" y="-26883"/>
                  <a:pt x="3508302" y="0"/>
                </a:cubicBezTo>
                <a:cubicBezTo>
                  <a:pt x="3708079" y="26883"/>
                  <a:pt x="3936584" y="-28201"/>
                  <a:pt x="4238266" y="0"/>
                </a:cubicBezTo>
                <a:cubicBezTo>
                  <a:pt x="4539948" y="28201"/>
                  <a:pt x="4542852" y="-22719"/>
                  <a:pt x="4727141" y="0"/>
                </a:cubicBezTo>
                <a:cubicBezTo>
                  <a:pt x="4911430" y="22719"/>
                  <a:pt x="5251306" y="-25230"/>
                  <a:pt x="5517378" y="0"/>
                </a:cubicBezTo>
                <a:cubicBezTo>
                  <a:pt x="5783450" y="25230"/>
                  <a:pt x="5968061" y="39325"/>
                  <a:pt x="6307615" y="0"/>
                </a:cubicBezTo>
                <a:cubicBezTo>
                  <a:pt x="6496690" y="10774"/>
                  <a:pt x="6587735" y="107380"/>
                  <a:pt x="6588000" y="280385"/>
                </a:cubicBezTo>
                <a:cubicBezTo>
                  <a:pt x="6595263" y="462531"/>
                  <a:pt x="6594205" y="519942"/>
                  <a:pt x="6588000" y="722582"/>
                </a:cubicBezTo>
                <a:cubicBezTo>
                  <a:pt x="6581795" y="925222"/>
                  <a:pt x="6576274" y="1036277"/>
                  <a:pt x="6588000" y="1247691"/>
                </a:cubicBezTo>
                <a:cubicBezTo>
                  <a:pt x="6599726" y="1459105"/>
                  <a:pt x="6584416" y="1532044"/>
                  <a:pt x="6588000" y="1772800"/>
                </a:cubicBezTo>
                <a:cubicBezTo>
                  <a:pt x="6591584" y="2013556"/>
                  <a:pt x="6565536" y="2217939"/>
                  <a:pt x="6588000" y="2546645"/>
                </a:cubicBezTo>
                <a:cubicBezTo>
                  <a:pt x="6610464" y="2875352"/>
                  <a:pt x="6626278" y="3008598"/>
                  <a:pt x="6588000" y="3320490"/>
                </a:cubicBezTo>
                <a:cubicBezTo>
                  <a:pt x="6549722" y="3632383"/>
                  <a:pt x="6557267" y="3849357"/>
                  <a:pt x="6588000" y="4011423"/>
                </a:cubicBezTo>
                <a:cubicBezTo>
                  <a:pt x="6618733" y="4173489"/>
                  <a:pt x="6587692" y="4344221"/>
                  <a:pt x="6588000" y="4619444"/>
                </a:cubicBezTo>
                <a:cubicBezTo>
                  <a:pt x="6588308" y="4894667"/>
                  <a:pt x="6621587" y="5008043"/>
                  <a:pt x="6588000" y="5393289"/>
                </a:cubicBezTo>
                <a:cubicBezTo>
                  <a:pt x="6554413" y="5778535"/>
                  <a:pt x="6553944" y="6001455"/>
                  <a:pt x="6588000" y="6167133"/>
                </a:cubicBezTo>
                <a:cubicBezTo>
                  <a:pt x="6622056" y="6332811"/>
                  <a:pt x="6583247" y="6456052"/>
                  <a:pt x="6588000" y="6609331"/>
                </a:cubicBezTo>
                <a:cubicBezTo>
                  <a:pt x="6592753" y="6762610"/>
                  <a:pt x="6598161" y="6868927"/>
                  <a:pt x="6588000" y="7051528"/>
                </a:cubicBezTo>
                <a:cubicBezTo>
                  <a:pt x="6577839" y="7234129"/>
                  <a:pt x="6586338" y="7394252"/>
                  <a:pt x="6588000" y="7493725"/>
                </a:cubicBezTo>
                <a:cubicBezTo>
                  <a:pt x="6589662" y="7593198"/>
                  <a:pt x="6594615" y="8056204"/>
                  <a:pt x="6588000" y="8571580"/>
                </a:cubicBezTo>
                <a:cubicBezTo>
                  <a:pt x="6586721" y="8719923"/>
                  <a:pt x="6460854" y="8866705"/>
                  <a:pt x="6307615" y="8851965"/>
                </a:cubicBezTo>
                <a:cubicBezTo>
                  <a:pt x="6062621" y="8852161"/>
                  <a:pt x="5826147" y="8836972"/>
                  <a:pt x="5577650" y="8851965"/>
                </a:cubicBezTo>
                <a:cubicBezTo>
                  <a:pt x="5329153" y="8866958"/>
                  <a:pt x="4975487" y="8836955"/>
                  <a:pt x="4787414" y="8851965"/>
                </a:cubicBezTo>
                <a:cubicBezTo>
                  <a:pt x="4599341" y="8866975"/>
                  <a:pt x="4528119" y="8838590"/>
                  <a:pt x="4298538" y="8851965"/>
                </a:cubicBezTo>
                <a:cubicBezTo>
                  <a:pt x="4068957" y="8865340"/>
                  <a:pt x="3802026" y="8876894"/>
                  <a:pt x="3508302" y="8851965"/>
                </a:cubicBezTo>
                <a:cubicBezTo>
                  <a:pt x="3214578" y="8827036"/>
                  <a:pt x="3157406" y="8854613"/>
                  <a:pt x="3019426" y="8851965"/>
                </a:cubicBezTo>
                <a:cubicBezTo>
                  <a:pt x="2881446" y="8849317"/>
                  <a:pt x="2595279" y="8830535"/>
                  <a:pt x="2349734" y="8851965"/>
                </a:cubicBezTo>
                <a:cubicBezTo>
                  <a:pt x="2104189" y="8873395"/>
                  <a:pt x="1882760" y="8872575"/>
                  <a:pt x="1740314" y="8851965"/>
                </a:cubicBezTo>
                <a:cubicBezTo>
                  <a:pt x="1597868" y="8831355"/>
                  <a:pt x="1450220" y="8860165"/>
                  <a:pt x="1251439" y="8851965"/>
                </a:cubicBezTo>
                <a:cubicBezTo>
                  <a:pt x="1052658" y="8843765"/>
                  <a:pt x="606953" y="8830548"/>
                  <a:pt x="280385" y="8851965"/>
                </a:cubicBezTo>
                <a:cubicBezTo>
                  <a:pt x="88900" y="8852698"/>
                  <a:pt x="-8648" y="8739684"/>
                  <a:pt x="0" y="8571580"/>
                </a:cubicBezTo>
                <a:cubicBezTo>
                  <a:pt x="7316" y="8340143"/>
                  <a:pt x="13332" y="8229918"/>
                  <a:pt x="0" y="7963559"/>
                </a:cubicBezTo>
                <a:cubicBezTo>
                  <a:pt x="-13332" y="7697200"/>
                  <a:pt x="18024" y="7482327"/>
                  <a:pt x="0" y="7106802"/>
                </a:cubicBezTo>
                <a:cubicBezTo>
                  <a:pt x="-18024" y="6731277"/>
                  <a:pt x="24928" y="6520027"/>
                  <a:pt x="0" y="6250045"/>
                </a:cubicBezTo>
                <a:cubicBezTo>
                  <a:pt x="-24928" y="5980063"/>
                  <a:pt x="7025" y="5982701"/>
                  <a:pt x="0" y="5807848"/>
                </a:cubicBezTo>
                <a:cubicBezTo>
                  <a:pt x="-7025" y="5632995"/>
                  <a:pt x="-4963" y="5198943"/>
                  <a:pt x="0" y="4951092"/>
                </a:cubicBezTo>
                <a:cubicBezTo>
                  <a:pt x="4963" y="4703241"/>
                  <a:pt x="-8292" y="4708301"/>
                  <a:pt x="0" y="4508894"/>
                </a:cubicBezTo>
                <a:cubicBezTo>
                  <a:pt x="8292" y="4309487"/>
                  <a:pt x="27981" y="3995947"/>
                  <a:pt x="0" y="3735050"/>
                </a:cubicBezTo>
                <a:cubicBezTo>
                  <a:pt x="-27981" y="3474153"/>
                  <a:pt x="-2959" y="3449943"/>
                  <a:pt x="0" y="3292853"/>
                </a:cubicBezTo>
                <a:cubicBezTo>
                  <a:pt x="2959" y="3135763"/>
                  <a:pt x="16256" y="2853318"/>
                  <a:pt x="0" y="2519008"/>
                </a:cubicBezTo>
                <a:cubicBezTo>
                  <a:pt x="-16256" y="2184698"/>
                  <a:pt x="12316" y="2121140"/>
                  <a:pt x="0" y="1993899"/>
                </a:cubicBezTo>
                <a:cubicBezTo>
                  <a:pt x="-12316" y="1866658"/>
                  <a:pt x="17849" y="1546121"/>
                  <a:pt x="0" y="1137142"/>
                </a:cubicBezTo>
                <a:cubicBezTo>
                  <a:pt x="-17849" y="728163"/>
                  <a:pt x="17454" y="516832"/>
                  <a:pt x="0" y="280385"/>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8A428C94-D25D-A457-B541-61B1E9E9DF72}"/>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4">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20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Kinderarbeit und Schokolade</a:t>
            </a:r>
            <a:r>
              <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pic>
        <p:nvPicPr>
          <p:cNvPr id="21" name="Grafik 20" descr="Ein Bild, das Elektronik enthält.&#10;&#10;Automatisch generierte Beschreibung">
            <a:extLst>
              <a:ext uri="{FF2B5EF4-FFF2-40B4-BE49-F238E27FC236}">
                <a16:creationId xmlns:a16="http://schemas.microsoft.com/office/drawing/2014/main" id="{875155AE-205B-11E0-6E85-F735ABE03540}"/>
              </a:ext>
            </a:extLst>
          </p:cNvPr>
          <p:cNvPicPr>
            <a:picLocks noChangeAspect="1"/>
          </p:cNvPicPr>
          <p:nvPr/>
        </p:nvPicPr>
        <p:blipFill rotWithShape="1">
          <a:blip r:embed="rId2">
            <a:extLst>
              <a:ext uri="{28A0092B-C50C-407E-A947-70E740481C1C}">
                <a14:useLocalDpi xmlns:a14="http://schemas.microsoft.com/office/drawing/2010/main" val="0"/>
              </a:ext>
            </a:extLst>
          </a:blip>
          <a:srcRect l="65558" t="55371" r="738" b="9807"/>
          <a:stretch/>
        </p:blipFill>
        <p:spPr>
          <a:xfrm>
            <a:off x="237670" y="1586224"/>
            <a:ext cx="326474" cy="360603"/>
          </a:xfrm>
          <a:prstGeom prst="rect">
            <a:avLst/>
          </a:prstGeom>
        </p:spPr>
      </p:pic>
      <p:sp>
        <p:nvSpPr>
          <p:cNvPr id="9" name="Textfeld 8">
            <a:extLst>
              <a:ext uri="{FF2B5EF4-FFF2-40B4-BE49-F238E27FC236}">
                <a16:creationId xmlns:a16="http://schemas.microsoft.com/office/drawing/2014/main" id="{A83CED24-6481-81B8-5040-B6C018CBD860}"/>
              </a:ext>
            </a:extLst>
          </p:cNvPr>
          <p:cNvSpPr txBox="1"/>
          <p:nvPr/>
        </p:nvSpPr>
        <p:spPr>
          <a:xfrm>
            <a:off x="512982" y="1101300"/>
            <a:ext cx="6114494" cy="7455887"/>
          </a:xfrm>
          <a:prstGeom prst="rect">
            <a:avLst/>
          </a:prstGeom>
          <a:noFill/>
        </p:spPr>
        <p:txBody>
          <a:bodyPr wrap="square" rtlCol="0">
            <a:spAutoFit/>
          </a:bodyPr>
          <a:lstStyle/>
          <a:p>
            <a:pPr>
              <a:lnSpc>
                <a:spcPct val="150000"/>
              </a:lnSpc>
            </a:pPr>
            <a:endParaRPr lang="de-DE" sz="1300" b="1" dirty="0"/>
          </a:p>
          <a:p>
            <a:pPr>
              <a:lnSpc>
                <a:spcPct val="150000"/>
              </a:lnSpc>
            </a:pPr>
            <a:r>
              <a:rPr lang="de-DE" sz="1300" b="1" dirty="0"/>
              <a:t>Beantworte die folgenden Fragen:</a:t>
            </a:r>
          </a:p>
          <a:p>
            <a:pPr>
              <a:lnSpc>
                <a:spcPct val="150000"/>
              </a:lnSpc>
            </a:pPr>
            <a:endParaRPr lang="de-DE" sz="1300" b="1" dirty="0"/>
          </a:p>
          <a:p>
            <a:pPr>
              <a:lnSpc>
                <a:spcPct val="150000"/>
              </a:lnSpc>
            </a:pPr>
            <a:r>
              <a:rPr lang="de-DE" sz="1200" dirty="0"/>
              <a:t>1. Notiere zwei Dinge, die dich besonders überrascht oder schockiert haben:</a:t>
            </a:r>
          </a:p>
          <a:p>
            <a:pPr>
              <a:lnSpc>
                <a:spcPct val="150000"/>
              </a:lnSpc>
            </a:pPr>
            <a:r>
              <a:rPr lang="de-DE" sz="1200" dirty="0">
                <a:solidFill>
                  <a:srgbClr val="FF0000"/>
                </a:solidFill>
              </a:rPr>
              <a:t>individuelle Lösung </a:t>
            </a:r>
          </a:p>
          <a:p>
            <a:pPr>
              <a:lnSpc>
                <a:spcPct val="150000"/>
              </a:lnSpc>
            </a:pPr>
            <a:endParaRPr lang="de-DE" sz="1200" dirty="0"/>
          </a:p>
          <a:p>
            <a:pPr>
              <a:lnSpc>
                <a:spcPct val="150000"/>
              </a:lnSpc>
            </a:pPr>
            <a:r>
              <a:rPr lang="de-DE" sz="1200" dirty="0"/>
              <a:t>2. Erkläre mit eigenen Worten, was Kinderarbeit bedeutet.</a:t>
            </a:r>
          </a:p>
          <a:p>
            <a:pPr>
              <a:lnSpc>
                <a:spcPct val="150000"/>
              </a:lnSpc>
            </a:pPr>
            <a:r>
              <a:rPr lang="de-DE" sz="1200" dirty="0">
                <a:solidFill>
                  <a:srgbClr val="FF0000"/>
                </a:solidFill>
              </a:rPr>
              <a:t>Kinderarbeit bedeutet, dass Kinder arbeiten und deswegen nicht mehr zur Schule gehen</a:t>
            </a:r>
          </a:p>
          <a:p>
            <a:pPr>
              <a:lnSpc>
                <a:spcPct val="150000"/>
              </a:lnSpc>
            </a:pPr>
            <a:r>
              <a:rPr lang="de-DE" sz="1200" dirty="0">
                <a:solidFill>
                  <a:srgbClr val="FF0000"/>
                </a:solidFill>
              </a:rPr>
              <a:t>können. Die Arbeit schadet der Entwicklung der Kinder und sie sind zu jung für diese Arbeit.</a:t>
            </a:r>
          </a:p>
          <a:p>
            <a:pPr>
              <a:lnSpc>
                <a:spcPct val="150000"/>
              </a:lnSpc>
            </a:pPr>
            <a:endParaRPr lang="de-DE" sz="1200" dirty="0"/>
          </a:p>
          <a:p>
            <a:pPr>
              <a:lnSpc>
                <a:spcPct val="150000"/>
              </a:lnSpc>
            </a:pPr>
            <a:r>
              <a:rPr lang="de-DE" sz="1200" dirty="0"/>
              <a:t>3. Warum müssen viele Kinder auf Kakaoplantagen arbeiten? Nenne zwei Gründe.</a:t>
            </a:r>
          </a:p>
          <a:p>
            <a:pPr marL="171450" indent="-171450">
              <a:lnSpc>
                <a:spcPct val="150000"/>
              </a:lnSpc>
              <a:buFont typeface="Arial" panose="020B0604020202020204" pitchFamily="34" charset="0"/>
              <a:buChar char="•"/>
            </a:pPr>
            <a:r>
              <a:rPr lang="de-DE" sz="1200" dirty="0">
                <a:solidFill>
                  <a:srgbClr val="FF0000"/>
                </a:solidFill>
              </a:rPr>
              <a:t>Sie wurden von ihren Eltern verkauft.</a:t>
            </a:r>
          </a:p>
          <a:p>
            <a:pPr marL="171450" indent="-171450">
              <a:lnSpc>
                <a:spcPct val="150000"/>
              </a:lnSpc>
              <a:buFont typeface="Arial" panose="020B0604020202020204" pitchFamily="34" charset="0"/>
              <a:buChar char="•"/>
            </a:pPr>
            <a:r>
              <a:rPr lang="de-DE" sz="1200" dirty="0">
                <a:solidFill>
                  <a:srgbClr val="FF0000"/>
                </a:solidFill>
              </a:rPr>
              <a:t>Sie müssen Geld für ihre Familien verdienen.</a:t>
            </a:r>
          </a:p>
          <a:p>
            <a:pPr>
              <a:lnSpc>
                <a:spcPct val="150000"/>
              </a:lnSpc>
            </a:pPr>
            <a:endParaRPr lang="de-DE" sz="1200" dirty="0"/>
          </a:p>
          <a:p>
            <a:pPr>
              <a:lnSpc>
                <a:spcPct val="150000"/>
              </a:lnSpc>
            </a:pPr>
            <a:r>
              <a:rPr lang="de-DE" sz="1200" dirty="0"/>
              <a:t>4. Welche Folgen hat Kinderarbeit für die Kinder?</a:t>
            </a:r>
          </a:p>
          <a:p>
            <a:pPr marL="171450" indent="-171450">
              <a:lnSpc>
                <a:spcPct val="150000"/>
              </a:lnSpc>
              <a:buFont typeface="Arial" panose="020B0604020202020204" pitchFamily="34" charset="0"/>
              <a:buChar char="•"/>
            </a:pPr>
            <a:r>
              <a:rPr lang="de-DE" sz="1200" dirty="0">
                <a:solidFill>
                  <a:srgbClr val="FF0000"/>
                </a:solidFill>
              </a:rPr>
              <a:t>Sie werden krank.</a:t>
            </a:r>
          </a:p>
          <a:p>
            <a:pPr marL="171450" indent="-171450">
              <a:lnSpc>
                <a:spcPct val="150000"/>
              </a:lnSpc>
              <a:buFont typeface="Arial" panose="020B0604020202020204" pitchFamily="34" charset="0"/>
              <a:buChar char="•"/>
            </a:pPr>
            <a:r>
              <a:rPr lang="de-DE" sz="1200" dirty="0">
                <a:solidFill>
                  <a:srgbClr val="FF0000"/>
                </a:solidFill>
              </a:rPr>
              <a:t>Sie können keine Schule besuchen.</a:t>
            </a:r>
          </a:p>
          <a:p>
            <a:pPr marL="171450" indent="-171450">
              <a:lnSpc>
                <a:spcPct val="150000"/>
              </a:lnSpc>
              <a:buFont typeface="Arial" panose="020B0604020202020204" pitchFamily="34" charset="0"/>
              <a:buChar char="•"/>
            </a:pPr>
            <a:r>
              <a:rPr lang="de-DE" sz="1200" dirty="0">
                <a:solidFill>
                  <a:srgbClr val="FF0000"/>
                </a:solidFill>
              </a:rPr>
              <a:t>Sie haben keine Freizeit und können ihre Kindheit nicht genießen.</a:t>
            </a:r>
          </a:p>
          <a:p>
            <a:pPr>
              <a:lnSpc>
                <a:spcPct val="150000"/>
              </a:lnSpc>
            </a:pPr>
            <a:endParaRPr lang="de-DE" sz="1200" dirty="0"/>
          </a:p>
          <a:p>
            <a:pPr>
              <a:lnSpc>
                <a:spcPct val="150000"/>
              </a:lnSpc>
            </a:pPr>
            <a:r>
              <a:rPr lang="de-DE" sz="1200" dirty="0"/>
              <a:t>5. Wie fühlst du dich, wenn du erfährst, dass Kinder für Schokolade arbeiten müssen? </a:t>
            </a:r>
          </a:p>
          <a:p>
            <a:pPr>
              <a:lnSpc>
                <a:spcPct val="150000"/>
              </a:lnSpc>
            </a:pPr>
            <a:r>
              <a:rPr lang="de-DE" sz="1200" dirty="0">
                <a:solidFill>
                  <a:srgbClr val="FF0000"/>
                </a:solidFill>
              </a:rPr>
              <a:t>Individuelle Lösung</a:t>
            </a:r>
          </a:p>
          <a:p>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028" name="Picture 4">
            <a:extLst>
              <a:ext uri="{FF2B5EF4-FFF2-40B4-BE49-F238E27FC236}">
                <a16:creationId xmlns:a16="http://schemas.microsoft.com/office/drawing/2014/main" id="{598C9278-608C-042B-AECB-6798FDA65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Marke 3 mit einfarbiger Füllung">
            <a:extLst>
              <a:ext uri="{FF2B5EF4-FFF2-40B4-BE49-F238E27FC236}">
                <a16:creationId xmlns:a16="http://schemas.microsoft.com/office/drawing/2014/main" id="{A400C408-4AEE-41D4-589E-F6E80AA41B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907" y="173749"/>
            <a:ext cx="670639" cy="670639"/>
          </a:xfrm>
          <a:prstGeom prst="rect">
            <a:avLst/>
          </a:prstGeom>
        </p:spPr>
      </p:pic>
      <p:pic>
        <p:nvPicPr>
          <p:cNvPr id="6" name="Grafik 5">
            <a:extLst>
              <a:ext uri="{FF2B5EF4-FFF2-40B4-BE49-F238E27FC236}">
                <a16:creationId xmlns:a16="http://schemas.microsoft.com/office/drawing/2014/main" id="{C75B563B-7D35-26C2-2078-35323186027D}"/>
              </a:ext>
            </a:extLst>
          </p:cNvPr>
          <p:cNvPicPr>
            <a:picLocks noChangeAspect="1"/>
          </p:cNvPicPr>
          <p:nvPr/>
        </p:nvPicPr>
        <p:blipFill>
          <a:blip r:embed="rId6"/>
          <a:stretch>
            <a:fillRect/>
          </a:stretch>
        </p:blipFill>
        <p:spPr>
          <a:xfrm>
            <a:off x="2856593" y="7330045"/>
            <a:ext cx="1426169" cy="1863528"/>
          </a:xfrm>
          <a:prstGeom prst="rect">
            <a:avLst/>
          </a:prstGeom>
        </p:spPr>
      </p:pic>
      <p:sp>
        <p:nvSpPr>
          <p:cNvPr id="10" name="Welle 9">
            <a:extLst>
              <a:ext uri="{FF2B5EF4-FFF2-40B4-BE49-F238E27FC236}">
                <a16:creationId xmlns:a16="http://schemas.microsoft.com/office/drawing/2014/main" id="{18452E7D-2496-607A-7472-94E052729914}"/>
              </a:ext>
            </a:extLst>
          </p:cNvPr>
          <p:cNvSpPr/>
          <p:nvPr/>
        </p:nvSpPr>
        <p:spPr>
          <a:xfrm>
            <a:off x="1071546" y="920691"/>
            <a:ext cx="1283597" cy="514145"/>
          </a:xfrm>
          <a:prstGeom prst="wave">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Lösung</a:t>
            </a:r>
          </a:p>
        </p:txBody>
      </p:sp>
      <p:pic>
        <p:nvPicPr>
          <p:cNvPr id="2" name="Billede 2">
            <a:extLst>
              <a:ext uri="{FF2B5EF4-FFF2-40B4-BE49-F238E27FC236}">
                <a16:creationId xmlns:a16="http://schemas.microsoft.com/office/drawing/2014/main" id="{C7DAD05A-586D-8FB6-42BC-740F6FDDB81E}"/>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787265" y="877701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43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A271-DC49-EA8A-3C63-BAF2F0B1464A}"/>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78BBA582-FBEA-45B7-280D-E13316667F55}"/>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5C0DF3AD-DBC0-BD25-9326-B34AD998068B}"/>
              </a:ext>
            </a:extLst>
          </p:cNvPr>
          <p:cNvSpPr txBox="1"/>
          <p:nvPr/>
        </p:nvSpPr>
        <p:spPr>
          <a:xfrm>
            <a:off x="737025" y="1718831"/>
            <a:ext cx="5442154" cy="7386638"/>
          </a:xfrm>
          <a:prstGeom prst="rect">
            <a:avLst/>
          </a:prstGeom>
          <a:noFill/>
        </p:spPr>
        <p:txBody>
          <a:bodyPr wrap="square" rtlCol="0">
            <a:spAutoFit/>
          </a:bodyPr>
          <a:lstStyle/>
          <a:p>
            <a:pPr algn="just"/>
            <a:r>
              <a:rPr lang="de-DE" sz="1400" b="1" dirty="0"/>
              <a:t>Leitidee</a:t>
            </a:r>
            <a:endParaRPr lang="de-DE" sz="1400" b="1" u="sng" dirty="0"/>
          </a:p>
          <a:p>
            <a:pPr algn="just"/>
            <a:r>
              <a:rPr lang="de-DE" sz="1200" dirty="0"/>
              <a:t>Die Schülerinnen und Schüler sollen am Beispiel des Alltagsprodukts Schokolade erkennen, dass hinter scheinbar einfachen Konsumgütern komplexe globale Zusammenhänge stehen. Durch die Auseinandersetzung mit ökologischen, sozialen und ökonomischen Aspekten der Kakaoproduktion werden sie anhand einer Stationsarbeit dafür sensibilisiert, welche Auswirkungen ihr eigenes Konsumverhalten auf Menschen und Umwelt hat.</a:t>
            </a:r>
          </a:p>
          <a:p>
            <a:pPr algn="just"/>
            <a:endParaRPr lang="de-DE" sz="1200" dirty="0"/>
          </a:p>
          <a:p>
            <a:pPr algn="just"/>
            <a:r>
              <a:rPr lang="de-DE" sz="1400" b="1" dirty="0"/>
              <a:t>Zielgruppe</a:t>
            </a:r>
          </a:p>
          <a:p>
            <a:pPr algn="just"/>
            <a:r>
              <a:rPr lang="de-DE" sz="1200" dirty="0"/>
              <a:t>Die Stunde (ca. 90 Minuten) wurde für eine Lerngruppe des AVflex-Bereichs konzipiert, kann jedoch ebenso in der beruflichen Orientierung oder in gastronomischen Ausbildungsberufen eingesetzt werden – etwa bei angehenden Köchinnen und Köchen oder Fachkräften im Gastgewerbe. Das Material wurde für eine Lerngruppe entwickelt, die heterogen zusammengesetzt ist und in der viele Schülerinnen und Schüler über ein eher niedriges Sprachniveau verfügen. Die Lernenden unterscheiden sich häufig deutlich hinsichtlich ihrer schulischen Vorerfahrungen, ihrer Sprach- und Lesekompetenz sowie ihrer Fähigkeit, über längere Zeit konzentriert zu arbeiten. Zugleich zeigen sie ein hohes Bedürfnis nach handlungsorientierten, klar strukturierten und lebensweltbezogenen Lernangeboten, die ihnen einen unmittelbaren Bezug zu ihrem Alltag ermöglichen. Gerade das Thema Schokolade bietet sich dafür an, da es eine starke Alltagsnähe besitzt und zugleich komplexe Fragen globaler Nachhaltigkeit aufwirft.</a:t>
            </a:r>
          </a:p>
          <a:p>
            <a:pPr algn="just"/>
            <a:endParaRPr lang="de-DE" sz="1200" dirty="0"/>
          </a:p>
          <a:p>
            <a:pPr algn="just"/>
            <a:r>
              <a:rPr lang="de-DE" sz="1400" b="1" dirty="0"/>
              <a:t>Inhaltliche Vor- und Nachbereitung</a:t>
            </a:r>
          </a:p>
          <a:p>
            <a:pPr algn="just"/>
            <a:r>
              <a:rPr lang="de-DE" sz="1200" dirty="0"/>
              <a:t>Vor der Stationsarbeit muss die Auseinandersetzung mit dem Begriff „Nachhaltigkeit“ und den 17 Nachhaltigkeitszielen stehen. Dafür sind im Internet unterschiedliche Materialien verfügbar. Die Schülerinnen und Schüler sollten die Ziele kennen und eine Vorstellung davon haben, was sich dahinter verbirgt. Für die Arbeit an den Stationen sollte eine Übersicht der SDGs für die Schülerinnen und Schüler verfügbar sein (als Arbeitsblatt, als zusätzliches Material an den Stationen oder als Plakat im Raum). </a:t>
            </a:r>
          </a:p>
          <a:p>
            <a:pPr algn="just"/>
            <a:endParaRPr lang="de-DE" sz="1200" dirty="0"/>
          </a:p>
          <a:p>
            <a:pPr algn="just"/>
            <a:r>
              <a:rPr lang="de-DE" sz="1200" dirty="0"/>
              <a:t>Im Anschluss an die Stationsarbeit muss eine Reflexionsstunde erfolgen, in der die Schülerinnen und Schüler im Plenum zusammentragen, welche SDGs sie als kritisch identifiziert haben. Zudem sollen in diesem Rahmen die Lösung- und Verbesserungsvorschläge vorgestellt und diskutiert werden. An dieser Stelle kann auch das Ergebnis der Verkostung thematisiert werden. Wenn weitere Unterrichtszeit zur Verfügung steht bietet sich auch der Vergleich verschiedener Siegel (Fair Trade, BIO etc.) zur Vertiefung an.</a:t>
            </a:r>
          </a:p>
        </p:txBody>
      </p:sp>
      <p:sp>
        <p:nvSpPr>
          <p:cNvPr id="6" name="Textfeld 5">
            <a:extLst>
              <a:ext uri="{FF2B5EF4-FFF2-40B4-BE49-F238E27FC236}">
                <a16:creationId xmlns:a16="http://schemas.microsoft.com/office/drawing/2014/main" id="{392331B7-991C-01E0-CB6C-DB6B8CC4F1B9}"/>
              </a:ext>
            </a:extLst>
          </p:cNvPr>
          <p:cNvSpPr txBox="1"/>
          <p:nvPr/>
        </p:nvSpPr>
        <p:spPr>
          <a:xfrm>
            <a:off x="707923" y="1214562"/>
            <a:ext cx="5442154" cy="369332"/>
          </a:xfrm>
          <a:prstGeom prst="rect">
            <a:avLst/>
          </a:prstGeom>
          <a:noFill/>
        </p:spPr>
        <p:txBody>
          <a:bodyPr wrap="square" rtlCol="0">
            <a:spAutoFit/>
          </a:bodyPr>
          <a:lstStyle/>
          <a:p>
            <a:r>
              <a:rPr lang="de-DE" b="1" dirty="0"/>
              <a:t>Vorüberlegungen zur Stationsarbeit</a:t>
            </a:r>
            <a:endParaRPr lang="de-DE" dirty="0"/>
          </a:p>
        </p:txBody>
      </p:sp>
      <p:pic>
        <p:nvPicPr>
          <p:cNvPr id="8" name="Grafik 7">
            <a:extLst>
              <a:ext uri="{FF2B5EF4-FFF2-40B4-BE49-F238E27FC236}">
                <a16:creationId xmlns:a16="http://schemas.microsoft.com/office/drawing/2014/main" id="{A6B97D34-6F49-737B-ECF5-42291E27389B}"/>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10486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1123" cy="8851965"/>
          </a:xfrm>
          <a:custGeom>
            <a:avLst/>
            <a:gdLst>
              <a:gd name="csX0" fmla="*/ 0 w 6611123"/>
              <a:gd name="csY0" fmla="*/ 281369 h 8851965"/>
              <a:gd name="csX1" fmla="*/ 281369 w 6611123"/>
              <a:gd name="csY1" fmla="*/ 0 h 8851965"/>
              <a:gd name="csX2" fmla="*/ 771960 w 6611123"/>
              <a:gd name="csY2" fmla="*/ 0 h 8851965"/>
              <a:gd name="csX3" fmla="*/ 1564971 w 6611123"/>
              <a:gd name="csY3" fmla="*/ 0 h 8851965"/>
              <a:gd name="csX4" fmla="*/ 2116046 w 6611123"/>
              <a:gd name="csY4" fmla="*/ 0 h 8851965"/>
              <a:gd name="csX5" fmla="*/ 2848572 w 6611123"/>
              <a:gd name="csY5" fmla="*/ 0 h 8851965"/>
              <a:gd name="csX6" fmla="*/ 3581099 w 6611123"/>
              <a:gd name="csY6" fmla="*/ 0 h 8851965"/>
              <a:gd name="csX7" fmla="*/ 4192658 w 6611123"/>
              <a:gd name="csY7" fmla="*/ 0 h 8851965"/>
              <a:gd name="csX8" fmla="*/ 4804217 w 6611123"/>
              <a:gd name="csY8" fmla="*/ 0 h 8851965"/>
              <a:gd name="csX9" fmla="*/ 5415776 w 6611123"/>
              <a:gd name="csY9" fmla="*/ 0 h 8851965"/>
              <a:gd name="csX10" fmla="*/ 6329754 w 6611123"/>
              <a:gd name="csY10" fmla="*/ 0 h 8851965"/>
              <a:gd name="csX11" fmla="*/ 6611123 w 6611123"/>
              <a:gd name="csY11" fmla="*/ 281369 h 8851965"/>
              <a:gd name="csX12" fmla="*/ 6611123 w 6611123"/>
              <a:gd name="csY12" fmla="*/ 806353 h 8851965"/>
              <a:gd name="csX13" fmla="*/ 6611123 w 6611123"/>
              <a:gd name="csY13" fmla="*/ 1248445 h 8851965"/>
              <a:gd name="csX14" fmla="*/ 6611123 w 6611123"/>
              <a:gd name="csY14" fmla="*/ 2022107 h 8851965"/>
              <a:gd name="csX15" fmla="*/ 6611123 w 6611123"/>
              <a:gd name="csY15" fmla="*/ 2547091 h 8851965"/>
              <a:gd name="csX16" fmla="*/ 6611123 w 6611123"/>
              <a:gd name="csY16" fmla="*/ 3237860 h 8851965"/>
              <a:gd name="csX17" fmla="*/ 6611123 w 6611123"/>
              <a:gd name="csY17" fmla="*/ 3679952 h 8851965"/>
              <a:gd name="csX18" fmla="*/ 6611123 w 6611123"/>
              <a:gd name="csY18" fmla="*/ 4370721 h 8851965"/>
              <a:gd name="csX19" fmla="*/ 6611123 w 6611123"/>
              <a:gd name="csY19" fmla="*/ 4812813 h 8851965"/>
              <a:gd name="csX20" fmla="*/ 6611123 w 6611123"/>
              <a:gd name="csY20" fmla="*/ 5503582 h 8851965"/>
              <a:gd name="csX21" fmla="*/ 6611123 w 6611123"/>
              <a:gd name="csY21" fmla="*/ 5945674 h 8851965"/>
              <a:gd name="csX22" fmla="*/ 6611123 w 6611123"/>
              <a:gd name="csY22" fmla="*/ 6553551 h 8851965"/>
              <a:gd name="csX23" fmla="*/ 6611123 w 6611123"/>
              <a:gd name="csY23" fmla="*/ 7078535 h 8851965"/>
              <a:gd name="csX24" fmla="*/ 6611123 w 6611123"/>
              <a:gd name="csY24" fmla="*/ 7852196 h 8851965"/>
              <a:gd name="csX25" fmla="*/ 6611123 w 6611123"/>
              <a:gd name="csY25" fmla="*/ 8570596 h 8851965"/>
              <a:gd name="csX26" fmla="*/ 6329754 w 6611123"/>
              <a:gd name="csY26" fmla="*/ 8851965 h 8851965"/>
              <a:gd name="csX27" fmla="*/ 5718195 w 6611123"/>
              <a:gd name="csY27" fmla="*/ 8851965 h 8851965"/>
              <a:gd name="csX28" fmla="*/ 4925185 w 6611123"/>
              <a:gd name="csY28" fmla="*/ 8851965 h 8851965"/>
              <a:gd name="csX29" fmla="*/ 4192658 w 6611123"/>
              <a:gd name="csY29" fmla="*/ 8851965 h 8851965"/>
              <a:gd name="csX30" fmla="*/ 3399647 w 6611123"/>
              <a:gd name="csY30" fmla="*/ 8851965 h 8851965"/>
              <a:gd name="csX31" fmla="*/ 2848572 w 6611123"/>
              <a:gd name="csY31" fmla="*/ 8851965 h 8851965"/>
              <a:gd name="csX32" fmla="*/ 2357981 w 6611123"/>
              <a:gd name="csY32" fmla="*/ 8851965 h 8851965"/>
              <a:gd name="csX33" fmla="*/ 1685938 w 6611123"/>
              <a:gd name="csY33" fmla="*/ 8851965 h 8851965"/>
              <a:gd name="csX34" fmla="*/ 1195347 w 6611123"/>
              <a:gd name="csY34" fmla="*/ 8851965 h 8851965"/>
              <a:gd name="csX35" fmla="*/ 281369 w 6611123"/>
              <a:gd name="csY35" fmla="*/ 8851965 h 8851965"/>
              <a:gd name="csX36" fmla="*/ 0 w 6611123"/>
              <a:gd name="csY36" fmla="*/ 8570596 h 8851965"/>
              <a:gd name="csX37" fmla="*/ 0 w 6611123"/>
              <a:gd name="csY37" fmla="*/ 7879827 h 8851965"/>
              <a:gd name="csX38" fmla="*/ 0 w 6611123"/>
              <a:gd name="csY38" fmla="*/ 7106166 h 8851965"/>
              <a:gd name="csX39" fmla="*/ 0 w 6611123"/>
              <a:gd name="csY39" fmla="*/ 6581182 h 8851965"/>
              <a:gd name="csX40" fmla="*/ 0 w 6611123"/>
              <a:gd name="csY40" fmla="*/ 5973305 h 8851965"/>
              <a:gd name="csX41" fmla="*/ 0 w 6611123"/>
              <a:gd name="csY41" fmla="*/ 5116751 h 8851965"/>
              <a:gd name="csX42" fmla="*/ 0 w 6611123"/>
              <a:gd name="csY42" fmla="*/ 4260198 h 8851965"/>
              <a:gd name="csX43" fmla="*/ 0 w 6611123"/>
              <a:gd name="csY43" fmla="*/ 3486537 h 8851965"/>
              <a:gd name="csX44" fmla="*/ 0 w 6611123"/>
              <a:gd name="csY44" fmla="*/ 2712876 h 8851965"/>
              <a:gd name="csX45" fmla="*/ 0 w 6611123"/>
              <a:gd name="csY45" fmla="*/ 2187891 h 8851965"/>
              <a:gd name="csX46" fmla="*/ 0 w 6611123"/>
              <a:gd name="csY46" fmla="*/ 1497122 h 8851965"/>
              <a:gd name="csX47" fmla="*/ 0 w 6611123"/>
              <a:gd name="csY47" fmla="*/ 1055030 h 8851965"/>
              <a:gd name="csX48" fmla="*/ 0 w 6611123"/>
              <a:gd name="csY48" fmla="*/ 281369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611123" h="8851965" fill="none" extrusionOk="0">
                <a:moveTo>
                  <a:pt x="0" y="281369"/>
                </a:moveTo>
                <a:cubicBezTo>
                  <a:pt x="-34300" y="123128"/>
                  <a:pt x="111270" y="-35809"/>
                  <a:pt x="281369" y="0"/>
                </a:cubicBezTo>
                <a:cubicBezTo>
                  <a:pt x="385077" y="19749"/>
                  <a:pt x="530174" y="-22839"/>
                  <a:pt x="771960" y="0"/>
                </a:cubicBezTo>
                <a:cubicBezTo>
                  <a:pt x="1013746" y="22839"/>
                  <a:pt x="1271062" y="7722"/>
                  <a:pt x="1564971" y="0"/>
                </a:cubicBezTo>
                <a:cubicBezTo>
                  <a:pt x="1858880" y="-7722"/>
                  <a:pt x="1859116" y="19932"/>
                  <a:pt x="2116046" y="0"/>
                </a:cubicBezTo>
                <a:cubicBezTo>
                  <a:pt x="2372976" y="-19932"/>
                  <a:pt x="2640052" y="4901"/>
                  <a:pt x="2848572" y="0"/>
                </a:cubicBezTo>
                <a:cubicBezTo>
                  <a:pt x="3057092" y="-4901"/>
                  <a:pt x="3337947" y="-18936"/>
                  <a:pt x="3581099" y="0"/>
                </a:cubicBezTo>
                <a:cubicBezTo>
                  <a:pt x="3824251" y="18936"/>
                  <a:pt x="4042081" y="12925"/>
                  <a:pt x="4192658" y="0"/>
                </a:cubicBezTo>
                <a:cubicBezTo>
                  <a:pt x="4343235" y="-12925"/>
                  <a:pt x="4503337" y="-25666"/>
                  <a:pt x="4804217" y="0"/>
                </a:cubicBezTo>
                <a:cubicBezTo>
                  <a:pt x="5105097" y="25666"/>
                  <a:pt x="5195628" y="-24476"/>
                  <a:pt x="5415776" y="0"/>
                </a:cubicBezTo>
                <a:cubicBezTo>
                  <a:pt x="5635924" y="24476"/>
                  <a:pt x="5997442" y="-25014"/>
                  <a:pt x="6329754" y="0"/>
                </a:cubicBezTo>
                <a:cubicBezTo>
                  <a:pt x="6483422" y="7223"/>
                  <a:pt x="6647307" y="129201"/>
                  <a:pt x="6611123" y="281369"/>
                </a:cubicBezTo>
                <a:cubicBezTo>
                  <a:pt x="6618168" y="532176"/>
                  <a:pt x="6613242" y="670304"/>
                  <a:pt x="6611123" y="806353"/>
                </a:cubicBezTo>
                <a:cubicBezTo>
                  <a:pt x="6609004" y="942402"/>
                  <a:pt x="6617005" y="1114574"/>
                  <a:pt x="6611123" y="1248445"/>
                </a:cubicBezTo>
                <a:cubicBezTo>
                  <a:pt x="6605241" y="1382316"/>
                  <a:pt x="6577264" y="1807767"/>
                  <a:pt x="6611123" y="2022107"/>
                </a:cubicBezTo>
                <a:cubicBezTo>
                  <a:pt x="6644982" y="2236447"/>
                  <a:pt x="6593857" y="2345771"/>
                  <a:pt x="6611123" y="2547091"/>
                </a:cubicBezTo>
                <a:cubicBezTo>
                  <a:pt x="6628389" y="2748411"/>
                  <a:pt x="6581594" y="3047997"/>
                  <a:pt x="6611123" y="3237860"/>
                </a:cubicBezTo>
                <a:cubicBezTo>
                  <a:pt x="6640652" y="3427723"/>
                  <a:pt x="6625002" y="3463285"/>
                  <a:pt x="6611123" y="3679952"/>
                </a:cubicBezTo>
                <a:cubicBezTo>
                  <a:pt x="6597244" y="3896619"/>
                  <a:pt x="6609180" y="4144470"/>
                  <a:pt x="6611123" y="4370721"/>
                </a:cubicBezTo>
                <a:cubicBezTo>
                  <a:pt x="6613066" y="4596972"/>
                  <a:pt x="6623944" y="4641836"/>
                  <a:pt x="6611123" y="4812813"/>
                </a:cubicBezTo>
                <a:cubicBezTo>
                  <a:pt x="6598302" y="4983790"/>
                  <a:pt x="6577248" y="5164338"/>
                  <a:pt x="6611123" y="5503582"/>
                </a:cubicBezTo>
                <a:cubicBezTo>
                  <a:pt x="6644998" y="5842826"/>
                  <a:pt x="6613042" y="5856255"/>
                  <a:pt x="6611123" y="5945674"/>
                </a:cubicBezTo>
                <a:cubicBezTo>
                  <a:pt x="6609204" y="6035093"/>
                  <a:pt x="6627277" y="6272380"/>
                  <a:pt x="6611123" y="6553551"/>
                </a:cubicBezTo>
                <a:cubicBezTo>
                  <a:pt x="6594969" y="6834722"/>
                  <a:pt x="6615508" y="6973421"/>
                  <a:pt x="6611123" y="7078535"/>
                </a:cubicBezTo>
                <a:cubicBezTo>
                  <a:pt x="6606738" y="7183649"/>
                  <a:pt x="6648529" y="7642206"/>
                  <a:pt x="6611123" y="7852196"/>
                </a:cubicBezTo>
                <a:cubicBezTo>
                  <a:pt x="6573717" y="8062186"/>
                  <a:pt x="6606761" y="8257521"/>
                  <a:pt x="6611123" y="8570596"/>
                </a:cubicBezTo>
                <a:cubicBezTo>
                  <a:pt x="6615785" y="8759531"/>
                  <a:pt x="6493796" y="8818987"/>
                  <a:pt x="6329754" y="8851965"/>
                </a:cubicBezTo>
                <a:cubicBezTo>
                  <a:pt x="6031544" y="8823130"/>
                  <a:pt x="5997318" y="8881087"/>
                  <a:pt x="5718195" y="8851965"/>
                </a:cubicBezTo>
                <a:cubicBezTo>
                  <a:pt x="5439072" y="8822843"/>
                  <a:pt x="5159268" y="8832905"/>
                  <a:pt x="4925185" y="8851965"/>
                </a:cubicBezTo>
                <a:cubicBezTo>
                  <a:pt x="4691102" y="8871026"/>
                  <a:pt x="4521378" y="8874015"/>
                  <a:pt x="4192658" y="8851965"/>
                </a:cubicBezTo>
                <a:cubicBezTo>
                  <a:pt x="3863938" y="8829915"/>
                  <a:pt x="3626561" y="8861499"/>
                  <a:pt x="3399647" y="8851965"/>
                </a:cubicBezTo>
                <a:cubicBezTo>
                  <a:pt x="3172733" y="8842431"/>
                  <a:pt x="2975339" y="8860473"/>
                  <a:pt x="2848572" y="8851965"/>
                </a:cubicBezTo>
                <a:cubicBezTo>
                  <a:pt x="2721806" y="8843457"/>
                  <a:pt x="2494703" y="8845126"/>
                  <a:pt x="2357981" y="8851965"/>
                </a:cubicBezTo>
                <a:cubicBezTo>
                  <a:pt x="2221259" y="8858804"/>
                  <a:pt x="1834010" y="8836321"/>
                  <a:pt x="1685938" y="8851965"/>
                </a:cubicBezTo>
                <a:cubicBezTo>
                  <a:pt x="1537866" y="8867609"/>
                  <a:pt x="1379891" y="8867697"/>
                  <a:pt x="1195347" y="8851965"/>
                </a:cubicBezTo>
                <a:cubicBezTo>
                  <a:pt x="1010803" y="8836233"/>
                  <a:pt x="468913" y="8890979"/>
                  <a:pt x="281369" y="8851965"/>
                </a:cubicBezTo>
                <a:cubicBezTo>
                  <a:pt x="125229" y="8855494"/>
                  <a:pt x="5938" y="8691945"/>
                  <a:pt x="0" y="8570596"/>
                </a:cubicBezTo>
                <a:cubicBezTo>
                  <a:pt x="-14044" y="8386568"/>
                  <a:pt x="28856" y="8113102"/>
                  <a:pt x="0" y="7879827"/>
                </a:cubicBezTo>
                <a:cubicBezTo>
                  <a:pt x="-28856" y="7646552"/>
                  <a:pt x="17628" y="7308050"/>
                  <a:pt x="0" y="7106166"/>
                </a:cubicBezTo>
                <a:cubicBezTo>
                  <a:pt x="-17628" y="6904282"/>
                  <a:pt x="10062" y="6747472"/>
                  <a:pt x="0" y="6581182"/>
                </a:cubicBezTo>
                <a:cubicBezTo>
                  <a:pt x="-10062" y="6414892"/>
                  <a:pt x="-13058" y="6101058"/>
                  <a:pt x="0" y="5973305"/>
                </a:cubicBezTo>
                <a:cubicBezTo>
                  <a:pt x="13058" y="5845552"/>
                  <a:pt x="31449" y="5336711"/>
                  <a:pt x="0" y="5116751"/>
                </a:cubicBezTo>
                <a:cubicBezTo>
                  <a:pt x="-31449" y="4896791"/>
                  <a:pt x="-36563" y="4567774"/>
                  <a:pt x="0" y="4260198"/>
                </a:cubicBezTo>
                <a:cubicBezTo>
                  <a:pt x="36563" y="3952622"/>
                  <a:pt x="-32105" y="3857661"/>
                  <a:pt x="0" y="3486537"/>
                </a:cubicBezTo>
                <a:cubicBezTo>
                  <a:pt x="32105" y="3115413"/>
                  <a:pt x="-21361" y="3072259"/>
                  <a:pt x="0" y="2712876"/>
                </a:cubicBezTo>
                <a:cubicBezTo>
                  <a:pt x="21361" y="2353493"/>
                  <a:pt x="20742" y="2375197"/>
                  <a:pt x="0" y="2187891"/>
                </a:cubicBezTo>
                <a:cubicBezTo>
                  <a:pt x="-20742" y="2000586"/>
                  <a:pt x="-18544" y="1724832"/>
                  <a:pt x="0" y="1497122"/>
                </a:cubicBezTo>
                <a:cubicBezTo>
                  <a:pt x="18544" y="1269412"/>
                  <a:pt x="18927" y="1213106"/>
                  <a:pt x="0" y="1055030"/>
                </a:cubicBezTo>
                <a:cubicBezTo>
                  <a:pt x="-18927" y="896954"/>
                  <a:pt x="11945" y="547021"/>
                  <a:pt x="0" y="281369"/>
                </a:cubicBezTo>
                <a:close/>
              </a:path>
              <a:path w="6611123" h="8851965" stroke="0" extrusionOk="0">
                <a:moveTo>
                  <a:pt x="0" y="281369"/>
                </a:moveTo>
                <a:cubicBezTo>
                  <a:pt x="26028" y="122284"/>
                  <a:pt x="155204" y="17023"/>
                  <a:pt x="281369" y="0"/>
                </a:cubicBezTo>
                <a:cubicBezTo>
                  <a:pt x="585613" y="1636"/>
                  <a:pt x="721561" y="5706"/>
                  <a:pt x="892928" y="0"/>
                </a:cubicBezTo>
                <a:cubicBezTo>
                  <a:pt x="1064295" y="-5706"/>
                  <a:pt x="1504313" y="7797"/>
                  <a:pt x="1685938" y="0"/>
                </a:cubicBezTo>
                <a:cubicBezTo>
                  <a:pt x="1867563" y="-7797"/>
                  <a:pt x="2214527" y="22420"/>
                  <a:pt x="2418465" y="0"/>
                </a:cubicBezTo>
                <a:cubicBezTo>
                  <a:pt x="2622403" y="-22420"/>
                  <a:pt x="2754959" y="770"/>
                  <a:pt x="2909056" y="0"/>
                </a:cubicBezTo>
                <a:cubicBezTo>
                  <a:pt x="3063153" y="-770"/>
                  <a:pt x="3233569" y="13543"/>
                  <a:pt x="3520615" y="0"/>
                </a:cubicBezTo>
                <a:cubicBezTo>
                  <a:pt x="3807661" y="-13543"/>
                  <a:pt x="3947259" y="5583"/>
                  <a:pt x="4253142" y="0"/>
                </a:cubicBezTo>
                <a:cubicBezTo>
                  <a:pt x="4559025" y="-5583"/>
                  <a:pt x="4525118" y="5559"/>
                  <a:pt x="4743733" y="0"/>
                </a:cubicBezTo>
                <a:cubicBezTo>
                  <a:pt x="4962348" y="-5559"/>
                  <a:pt x="5369562" y="-27723"/>
                  <a:pt x="5536744" y="0"/>
                </a:cubicBezTo>
                <a:cubicBezTo>
                  <a:pt x="5703926" y="27723"/>
                  <a:pt x="6126172" y="7721"/>
                  <a:pt x="6329754" y="0"/>
                </a:cubicBezTo>
                <a:cubicBezTo>
                  <a:pt x="6519843" y="10922"/>
                  <a:pt x="6610624" y="91774"/>
                  <a:pt x="6611123" y="281369"/>
                </a:cubicBezTo>
                <a:cubicBezTo>
                  <a:pt x="6629636" y="415123"/>
                  <a:pt x="6618472" y="518961"/>
                  <a:pt x="6611123" y="723461"/>
                </a:cubicBezTo>
                <a:cubicBezTo>
                  <a:pt x="6603774" y="927961"/>
                  <a:pt x="6633056" y="1105272"/>
                  <a:pt x="6611123" y="1248445"/>
                </a:cubicBezTo>
                <a:cubicBezTo>
                  <a:pt x="6589190" y="1391618"/>
                  <a:pt x="6606953" y="1665982"/>
                  <a:pt x="6611123" y="1773430"/>
                </a:cubicBezTo>
                <a:cubicBezTo>
                  <a:pt x="6615293" y="1880878"/>
                  <a:pt x="6612344" y="2218808"/>
                  <a:pt x="6611123" y="2547091"/>
                </a:cubicBezTo>
                <a:cubicBezTo>
                  <a:pt x="6609902" y="2875374"/>
                  <a:pt x="6620683" y="3098889"/>
                  <a:pt x="6611123" y="3320752"/>
                </a:cubicBezTo>
                <a:cubicBezTo>
                  <a:pt x="6601563" y="3542615"/>
                  <a:pt x="6581088" y="3747588"/>
                  <a:pt x="6611123" y="4011521"/>
                </a:cubicBezTo>
                <a:cubicBezTo>
                  <a:pt x="6641158" y="4275454"/>
                  <a:pt x="6616254" y="4413662"/>
                  <a:pt x="6611123" y="4619398"/>
                </a:cubicBezTo>
                <a:cubicBezTo>
                  <a:pt x="6605992" y="4825134"/>
                  <a:pt x="6621966" y="5098373"/>
                  <a:pt x="6611123" y="5393059"/>
                </a:cubicBezTo>
                <a:cubicBezTo>
                  <a:pt x="6600280" y="5687745"/>
                  <a:pt x="6597297" y="5876070"/>
                  <a:pt x="6611123" y="6166720"/>
                </a:cubicBezTo>
                <a:cubicBezTo>
                  <a:pt x="6624949" y="6457370"/>
                  <a:pt x="6614204" y="6472585"/>
                  <a:pt x="6611123" y="6608812"/>
                </a:cubicBezTo>
                <a:cubicBezTo>
                  <a:pt x="6608042" y="6745039"/>
                  <a:pt x="6628801" y="6954999"/>
                  <a:pt x="6611123" y="7050904"/>
                </a:cubicBezTo>
                <a:cubicBezTo>
                  <a:pt x="6593445" y="7146809"/>
                  <a:pt x="6593386" y="7344781"/>
                  <a:pt x="6611123" y="7492996"/>
                </a:cubicBezTo>
                <a:cubicBezTo>
                  <a:pt x="6628860" y="7641211"/>
                  <a:pt x="6561180" y="8064849"/>
                  <a:pt x="6611123" y="8570596"/>
                </a:cubicBezTo>
                <a:cubicBezTo>
                  <a:pt x="6607486" y="8707490"/>
                  <a:pt x="6482710" y="8874262"/>
                  <a:pt x="6329754" y="8851965"/>
                </a:cubicBezTo>
                <a:cubicBezTo>
                  <a:pt x="6086571" y="8821320"/>
                  <a:pt x="5855773" y="8855937"/>
                  <a:pt x="5597227" y="8851965"/>
                </a:cubicBezTo>
                <a:cubicBezTo>
                  <a:pt x="5338681" y="8847993"/>
                  <a:pt x="5109199" y="8854286"/>
                  <a:pt x="4804217" y="8851965"/>
                </a:cubicBezTo>
                <a:cubicBezTo>
                  <a:pt x="4499235" y="8849645"/>
                  <a:pt x="4548207" y="8868001"/>
                  <a:pt x="4313626" y="8851965"/>
                </a:cubicBezTo>
                <a:cubicBezTo>
                  <a:pt x="4079045" y="8835929"/>
                  <a:pt x="3687363" y="8876942"/>
                  <a:pt x="3520615" y="8851965"/>
                </a:cubicBezTo>
                <a:cubicBezTo>
                  <a:pt x="3353867" y="8826988"/>
                  <a:pt x="3202153" y="8851621"/>
                  <a:pt x="3030024" y="8851965"/>
                </a:cubicBezTo>
                <a:cubicBezTo>
                  <a:pt x="2857895" y="8852309"/>
                  <a:pt x="2585189" y="8843323"/>
                  <a:pt x="2357981" y="8851965"/>
                </a:cubicBezTo>
                <a:cubicBezTo>
                  <a:pt x="2130773" y="8860607"/>
                  <a:pt x="1927071" y="8839925"/>
                  <a:pt x="1746422" y="8851965"/>
                </a:cubicBezTo>
                <a:cubicBezTo>
                  <a:pt x="1565773" y="8864005"/>
                  <a:pt x="1390581" y="8858857"/>
                  <a:pt x="1255831" y="8851965"/>
                </a:cubicBezTo>
                <a:cubicBezTo>
                  <a:pt x="1121081" y="8845073"/>
                  <a:pt x="672855" y="8896754"/>
                  <a:pt x="281369" y="8851965"/>
                </a:cubicBezTo>
                <a:cubicBezTo>
                  <a:pt x="119326" y="8852098"/>
                  <a:pt x="-4901" y="8733502"/>
                  <a:pt x="0" y="8570596"/>
                </a:cubicBezTo>
                <a:cubicBezTo>
                  <a:pt x="6247" y="8404929"/>
                  <a:pt x="-14390" y="8118827"/>
                  <a:pt x="0" y="7962719"/>
                </a:cubicBezTo>
                <a:cubicBezTo>
                  <a:pt x="14390" y="7806611"/>
                  <a:pt x="19916" y="7346191"/>
                  <a:pt x="0" y="7106166"/>
                </a:cubicBezTo>
                <a:cubicBezTo>
                  <a:pt x="-19916" y="6866141"/>
                  <a:pt x="-6811" y="6644276"/>
                  <a:pt x="0" y="6249612"/>
                </a:cubicBezTo>
                <a:cubicBezTo>
                  <a:pt x="6811" y="5854948"/>
                  <a:pt x="-8550" y="5989026"/>
                  <a:pt x="0" y="5807520"/>
                </a:cubicBezTo>
                <a:cubicBezTo>
                  <a:pt x="8550" y="5626014"/>
                  <a:pt x="25388" y="5245274"/>
                  <a:pt x="0" y="4950967"/>
                </a:cubicBezTo>
                <a:cubicBezTo>
                  <a:pt x="-25388" y="4656660"/>
                  <a:pt x="16205" y="4660192"/>
                  <a:pt x="0" y="4508875"/>
                </a:cubicBezTo>
                <a:cubicBezTo>
                  <a:pt x="-16205" y="4357558"/>
                  <a:pt x="-28414" y="3922856"/>
                  <a:pt x="0" y="3735214"/>
                </a:cubicBezTo>
                <a:cubicBezTo>
                  <a:pt x="28414" y="3547572"/>
                  <a:pt x="-19364" y="3508926"/>
                  <a:pt x="0" y="3293121"/>
                </a:cubicBezTo>
                <a:cubicBezTo>
                  <a:pt x="19364" y="3077316"/>
                  <a:pt x="18311" y="2852960"/>
                  <a:pt x="0" y="2519460"/>
                </a:cubicBezTo>
                <a:cubicBezTo>
                  <a:pt x="-18311" y="2185960"/>
                  <a:pt x="-18664" y="2211932"/>
                  <a:pt x="0" y="1994476"/>
                </a:cubicBezTo>
                <a:cubicBezTo>
                  <a:pt x="18664" y="1777020"/>
                  <a:pt x="19138" y="1312059"/>
                  <a:pt x="0" y="1137922"/>
                </a:cubicBezTo>
                <a:cubicBezTo>
                  <a:pt x="-19138" y="963785"/>
                  <a:pt x="-10209" y="560139"/>
                  <a:pt x="0" y="28136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Kakaotransport </a:t>
            </a:r>
          </a:p>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und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2062" y="1097665"/>
            <a:ext cx="326474" cy="321601"/>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8127033"/>
          </a:xfrm>
          <a:prstGeom prst="rect">
            <a:avLst/>
          </a:prstGeom>
          <a:noFill/>
        </p:spPr>
        <p:txBody>
          <a:bodyPr wrap="square" rtlCol="0">
            <a:spAutoFit/>
          </a:bodyPr>
          <a:lstStyle/>
          <a:p>
            <a:pPr>
              <a:lnSpc>
                <a:spcPct val="115000"/>
              </a:lnSpc>
              <a:spcAft>
                <a:spcPts val="800"/>
              </a:spcAft>
            </a:pPr>
            <a:r>
              <a:rPr lang="de-DE" sz="1200" b="1" kern="100" dirty="0" err="1">
                <a:effectLst/>
                <a:latin typeface="Calibri" panose="020F0502020204030204" pitchFamily="34" charset="0"/>
                <a:ea typeface="Aptos" panose="020B0004020202020204" pitchFamily="34" charset="0"/>
                <a:cs typeface="Times New Roman" panose="02020603050405020304" pitchFamily="18" charset="0"/>
              </a:rPr>
              <a:t>Lies</a:t>
            </a:r>
            <a:r>
              <a:rPr lang="de-DE" sz="1200" b="1" kern="100" dirty="0">
                <a:effectLst/>
                <a:latin typeface="Calibri" panose="020F0502020204030204" pitchFamily="34" charset="0"/>
                <a:ea typeface="Aptos" panose="020B0004020202020204" pitchFamily="34" charset="0"/>
                <a:cs typeface="Times New Roman" panose="02020603050405020304" pitchFamily="18" charset="0"/>
              </a:rPr>
              <a:t> den Informationstext und bearbeite anschließend die Arbeitsaufträge darunter.</a:t>
            </a:r>
          </a:p>
          <a:p>
            <a:pPr>
              <a:lnSpc>
                <a:spcPct val="115000"/>
              </a:lnSpc>
              <a:spcAft>
                <a:spcPts val="800"/>
              </a:spcAft>
            </a:pPr>
            <a:r>
              <a:rPr lang="de-DE" sz="1200" kern="100" dirty="0">
                <a:effectLst/>
                <a:latin typeface="Calibri" panose="020F0502020204030204" pitchFamily="34" charset="0"/>
                <a:ea typeface="Aptos" panose="020B0004020202020204" pitchFamily="34" charset="0"/>
                <a:cs typeface="Times New Roman" panose="02020603050405020304" pitchFamily="18" charset="0"/>
              </a:rPr>
              <a:t>Kohlendioxid (CO₂) entsteht, wenn wir Kohle, Öl oder Gas verbrennen – z. B. in Motoren, Flugzeugen oder Kraftwerken.</a:t>
            </a:r>
            <a:br>
              <a:rPr lang="de-DE" sz="1200" kern="100" dirty="0">
                <a:effectLst/>
                <a:latin typeface="Calibri" panose="020F0502020204030204" pitchFamily="34" charset="0"/>
                <a:ea typeface="Aptos" panose="020B0004020202020204" pitchFamily="34" charset="0"/>
                <a:cs typeface="Times New Roman" panose="02020603050405020304" pitchFamily="18" charset="0"/>
              </a:rPr>
            </a:br>
            <a:r>
              <a:rPr lang="de-DE" sz="1200" kern="100" dirty="0">
                <a:effectLst/>
                <a:latin typeface="Calibri" panose="020F0502020204030204" pitchFamily="34" charset="0"/>
                <a:ea typeface="Aptos" panose="020B0004020202020204" pitchFamily="34" charset="0"/>
                <a:cs typeface="Times New Roman" panose="02020603050405020304" pitchFamily="18" charset="0"/>
              </a:rPr>
              <a:t>Zu viel CO₂ in der Luft wirkt wie eine Decke um die Erde: Es hält Wärme zurück.</a:t>
            </a:r>
            <a:br>
              <a:rPr lang="de-DE" sz="1200" kern="100" dirty="0">
                <a:effectLst/>
                <a:latin typeface="Calibri" panose="020F0502020204030204" pitchFamily="34" charset="0"/>
                <a:ea typeface="Aptos" panose="020B0004020202020204" pitchFamily="34" charset="0"/>
                <a:cs typeface="Times New Roman" panose="02020603050405020304" pitchFamily="18" charset="0"/>
              </a:rPr>
            </a:br>
            <a:r>
              <a:rPr lang="de-DE" sz="1200" kern="100" dirty="0">
                <a:effectLst/>
                <a:latin typeface="Calibri" panose="020F0502020204030204" pitchFamily="34" charset="0"/>
                <a:ea typeface="Aptos" panose="020B0004020202020204" pitchFamily="34" charset="0"/>
                <a:cs typeface="Times New Roman" panose="02020603050405020304" pitchFamily="18" charset="0"/>
              </a:rPr>
              <a:t>Dadurch erwärmt sich das Klima, Eisschmelzen und extreme Wetter nehmen zu.</a:t>
            </a:r>
            <a:br>
              <a:rPr lang="de-DE" sz="1200" kern="100" dirty="0">
                <a:effectLst/>
                <a:latin typeface="Calibri" panose="020F0502020204030204" pitchFamily="34" charset="0"/>
                <a:ea typeface="Aptos" panose="020B0004020202020204" pitchFamily="34" charset="0"/>
                <a:cs typeface="Times New Roman" panose="02020603050405020304" pitchFamily="18" charset="0"/>
              </a:rPr>
            </a:br>
            <a:r>
              <a:rPr lang="de-DE" sz="1200" kern="100" dirty="0">
                <a:effectLst/>
                <a:latin typeface="Calibri" panose="020F0502020204030204" pitchFamily="34" charset="0"/>
                <a:ea typeface="Aptos" panose="020B0004020202020204" pitchFamily="34" charset="0"/>
                <a:cs typeface="Times New Roman" panose="02020603050405020304" pitchFamily="18" charset="0"/>
              </a:rPr>
              <a:t>Jeder Kilometer Transport, jede Maschine und jedes Produkt trägt dazu bei.</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200" kern="100" dirty="0">
                <a:effectLst/>
                <a:latin typeface="Calibri" panose="020F0502020204030204" pitchFamily="34" charset="0"/>
                <a:ea typeface="Aptos" panose="020B0004020202020204" pitchFamily="34" charset="0"/>
                <a:cs typeface="Times New Roman" panose="02020603050405020304" pitchFamily="18" charset="0"/>
              </a:rPr>
              <a:t>Durchschnittliche CO₂-Belastung von Transportmitteln:</a:t>
            </a:r>
          </a:p>
          <a:p>
            <a:r>
              <a:rPr lang="de-DE" sz="1200" kern="100" dirty="0">
                <a:effectLst/>
                <a:latin typeface="Apple Color Emoji" pitchFamily="2" charset="0"/>
                <a:ea typeface="Aptos" panose="020B0004020202020204" pitchFamily="34" charset="0"/>
                <a:cs typeface="Apple Color Emoji" pitchFamily="2" charset="0"/>
              </a:rPr>
              <a:t>✈️</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Flugzeug: 550 </a:t>
            </a:r>
            <a:r>
              <a:rPr lang="de-DE" sz="1200" kern="100" dirty="0" err="1">
                <a:effectLst/>
                <a:latin typeface="Calibri" panose="020F0502020204030204" pitchFamily="34" charset="0"/>
                <a:ea typeface="Aptos" panose="020B0004020202020204" pitchFamily="34" charset="0"/>
                <a:cs typeface="Times New Roman" panose="02020603050405020304" pitchFamily="18" charset="0"/>
              </a:rPr>
              <a:t>g</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CO₂ / km</a:t>
            </a:r>
            <a:br>
              <a:rPr lang="de-DE" sz="1200" kern="100" dirty="0">
                <a:effectLst/>
                <a:latin typeface="Calibri" panose="020F0502020204030204" pitchFamily="34" charset="0"/>
                <a:ea typeface="Aptos" panose="020B0004020202020204" pitchFamily="34" charset="0"/>
                <a:cs typeface="Times New Roman" panose="02020603050405020304" pitchFamily="18" charset="0"/>
              </a:rPr>
            </a:br>
            <a:r>
              <a:rPr lang="de-DE" sz="1200" kern="100" dirty="0">
                <a:effectLst/>
                <a:latin typeface="Apple Color Emoji" pitchFamily="2" charset="0"/>
                <a:ea typeface="Aptos" panose="020B0004020202020204" pitchFamily="34" charset="0"/>
                <a:cs typeface="Apple Color Emoji" pitchFamily="2" charset="0"/>
              </a:rPr>
              <a:t>🚛</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LKW: 120 </a:t>
            </a:r>
            <a:r>
              <a:rPr lang="de-DE" sz="1200" kern="100" dirty="0" err="1">
                <a:effectLst/>
                <a:latin typeface="Calibri" panose="020F0502020204030204" pitchFamily="34" charset="0"/>
                <a:ea typeface="Aptos" panose="020B0004020202020204" pitchFamily="34" charset="0"/>
                <a:cs typeface="Times New Roman" panose="02020603050405020304" pitchFamily="18" charset="0"/>
              </a:rPr>
              <a:t>g</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CO₂ / km</a:t>
            </a:r>
            <a:br>
              <a:rPr lang="de-DE" sz="1200" kern="100" dirty="0">
                <a:effectLst/>
                <a:latin typeface="Calibri" panose="020F0502020204030204" pitchFamily="34" charset="0"/>
                <a:ea typeface="Aptos" panose="020B0004020202020204" pitchFamily="34" charset="0"/>
                <a:cs typeface="Times New Roman" panose="02020603050405020304" pitchFamily="18" charset="0"/>
              </a:rPr>
            </a:br>
            <a:r>
              <a:rPr lang="de-DE" sz="1200" kern="100" dirty="0">
                <a:effectLst/>
                <a:latin typeface="Apple Color Emoji" pitchFamily="2" charset="0"/>
                <a:ea typeface="Aptos" panose="020B0004020202020204" pitchFamily="34" charset="0"/>
                <a:cs typeface="Apple Color Emoji" pitchFamily="2" charset="0"/>
              </a:rPr>
              <a:t>🚆</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Zug: 25 </a:t>
            </a:r>
            <a:r>
              <a:rPr lang="de-DE" sz="1200" kern="100" dirty="0" err="1">
                <a:effectLst/>
                <a:latin typeface="Calibri" panose="020F0502020204030204" pitchFamily="34" charset="0"/>
                <a:ea typeface="Aptos" panose="020B0004020202020204" pitchFamily="34" charset="0"/>
                <a:cs typeface="Times New Roman" panose="02020603050405020304" pitchFamily="18" charset="0"/>
              </a:rPr>
              <a:t>g</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CO₂ / km</a:t>
            </a:r>
            <a:br>
              <a:rPr lang="de-DE" sz="1200" kern="100" dirty="0">
                <a:effectLst/>
                <a:latin typeface="Calibri" panose="020F0502020204030204" pitchFamily="34" charset="0"/>
                <a:ea typeface="Aptos" panose="020B0004020202020204" pitchFamily="34" charset="0"/>
                <a:cs typeface="Times New Roman" panose="02020603050405020304" pitchFamily="18" charset="0"/>
              </a:rPr>
            </a:br>
            <a:r>
              <a:rPr lang="de-DE" sz="1200" kern="100" dirty="0">
                <a:effectLst/>
                <a:latin typeface="Apple Color Emoji" pitchFamily="2" charset="0"/>
                <a:ea typeface="Aptos" panose="020B0004020202020204" pitchFamily="34" charset="0"/>
                <a:cs typeface="Apple Color Emoji" pitchFamily="2" charset="0"/>
              </a:rPr>
              <a:t>🚢</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Schiff: 15 </a:t>
            </a:r>
            <a:r>
              <a:rPr lang="de-DE" sz="1200" kern="100" dirty="0" err="1">
                <a:effectLst/>
                <a:latin typeface="Calibri" panose="020F0502020204030204" pitchFamily="34" charset="0"/>
                <a:ea typeface="Aptos" panose="020B0004020202020204" pitchFamily="34" charset="0"/>
                <a:cs typeface="Times New Roman" panose="02020603050405020304" pitchFamily="18" charset="0"/>
              </a:rPr>
              <a:t>g</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CO₂ / km</a:t>
            </a:r>
            <a:endParaRPr lang="de-DE" sz="1200" kern="100" dirty="0">
              <a:latin typeface="Aptos" panose="020B0004020202020204" pitchFamily="34" charset="0"/>
              <a:ea typeface="Aptos" panose="020B0004020202020204" pitchFamily="34" charset="0"/>
              <a:cs typeface="Times New Roman" panose="02020603050405020304" pitchFamily="18" charset="0"/>
            </a:endParaRPr>
          </a:p>
          <a:p>
            <a:r>
              <a:rPr lang="de-DE" sz="1200" kern="100" dirty="0">
                <a:effectLst/>
                <a:latin typeface="Apple Color Emoji" pitchFamily="2" charset="0"/>
                <a:ea typeface="Aptos" panose="020B0004020202020204" pitchFamily="34" charset="0"/>
                <a:cs typeface="Apple Color Emoji" pitchFamily="2" charset="0"/>
              </a:rPr>
              <a:t>🚲</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Fahrrad: 0 – 5 </a:t>
            </a:r>
            <a:r>
              <a:rPr lang="de-DE" sz="1200" kern="100" dirty="0" err="1">
                <a:effectLst/>
                <a:latin typeface="Calibri" panose="020F0502020204030204" pitchFamily="34" charset="0"/>
                <a:ea typeface="Aptos" panose="020B0004020202020204" pitchFamily="34" charset="0"/>
                <a:cs typeface="Times New Roman" panose="02020603050405020304" pitchFamily="18" charset="0"/>
              </a:rPr>
              <a:t>g</a:t>
            </a:r>
            <a:r>
              <a:rPr lang="de-DE" sz="1200" kern="100" dirty="0">
                <a:effectLst/>
                <a:latin typeface="Calibri" panose="020F0502020204030204" pitchFamily="34" charset="0"/>
                <a:ea typeface="Aptos" panose="020B0004020202020204" pitchFamily="34" charset="0"/>
                <a:cs typeface="Times New Roman" panose="02020603050405020304" pitchFamily="18" charset="0"/>
              </a:rPr>
              <a:t> CO₂ / km</a:t>
            </a:r>
          </a:p>
          <a:p>
            <a:endParaRPr lang="de-DE" sz="1200" kern="100" dirty="0">
              <a:latin typeface="Calibri" panose="020F0502020204030204" pitchFamily="34" charset="0"/>
              <a:ea typeface="Aptos" panose="020B0004020202020204" pitchFamily="34" charset="0"/>
              <a:cs typeface="Times New Roman" panose="02020603050405020304" pitchFamily="18" charset="0"/>
            </a:endParaRPr>
          </a:p>
          <a:p>
            <a:endParaRPr lang="de-DE"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50000"/>
              </a:lnSpc>
            </a:pPr>
            <a:r>
              <a:rPr lang="de-DE" sz="1200" b="1" u="sng" kern="100" dirty="0">
                <a:effectLst/>
                <a:latin typeface="Calibri" panose="020F0502020204030204" pitchFamily="34" charset="0"/>
                <a:ea typeface="Aptos" panose="020B0004020202020204" pitchFamily="34" charset="0"/>
                <a:cs typeface="Calibri" panose="020F0502020204030204" pitchFamily="34" charset="0"/>
              </a:rPr>
              <a:t>Arbeitsauf</a:t>
            </a:r>
            <a:r>
              <a:rPr lang="de-DE" sz="1200" b="1" u="sng" kern="100" dirty="0">
                <a:latin typeface="Calibri" panose="020F0502020204030204" pitchFamily="34" charset="0"/>
                <a:ea typeface="Aptos" panose="020B0004020202020204" pitchFamily="34" charset="0"/>
                <a:cs typeface="Calibri" panose="020F0502020204030204" pitchFamily="34" charset="0"/>
              </a:rPr>
              <a:t>träge:</a:t>
            </a:r>
          </a:p>
          <a:p>
            <a:pPr>
              <a:lnSpc>
                <a:spcPct val="150000"/>
              </a:lnSpc>
            </a:pPr>
            <a:r>
              <a:rPr lang="de-DE" sz="1200" b="1" kern="100" dirty="0">
                <a:effectLst/>
                <a:latin typeface="Calibri" panose="020F0502020204030204" pitchFamily="34" charset="0"/>
                <a:ea typeface="Aptos" panose="020B0004020202020204" pitchFamily="34" charset="0"/>
                <a:cs typeface="Calibri" panose="020F0502020204030204" pitchFamily="34" charset="0"/>
              </a:rPr>
              <a:t>1. </a:t>
            </a:r>
            <a:r>
              <a:rPr lang="de-DE" sz="1200" kern="100" dirty="0">
                <a:effectLst/>
                <a:latin typeface="Calibri" panose="020F0502020204030204" pitchFamily="34" charset="0"/>
                <a:ea typeface="Aptos" panose="020B0004020202020204" pitchFamily="34" charset="0"/>
                <a:cs typeface="Calibri" panose="020F0502020204030204" pitchFamily="34" charset="0"/>
              </a:rPr>
              <a:t>Vor dir liegt eine Schokoladentafel. Schätze, wie viele Kilometer die Schokolade zurückgelegt hat, bis sie hier gelandet ist.</a:t>
            </a:r>
          </a:p>
          <a:p>
            <a:pPr>
              <a:lnSpc>
                <a:spcPct val="150000"/>
              </a:lnSpc>
              <a:spcAft>
                <a:spcPts val="800"/>
              </a:spcAft>
            </a:pPr>
            <a:r>
              <a:rPr lang="de-DE" sz="1200" b="1" kern="100" dirty="0">
                <a:latin typeface="Calibri" panose="020F0502020204030204" pitchFamily="34" charset="0"/>
                <a:ea typeface="Aptos" panose="020B0004020202020204" pitchFamily="34" charset="0"/>
                <a:cs typeface="Calibri" panose="020F0502020204030204" pitchFamily="34" charset="0"/>
              </a:rPr>
              <a:t>Meine Schätzung:</a:t>
            </a:r>
          </a:p>
          <a:p>
            <a:pPr>
              <a:lnSpc>
                <a:spcPct val="150000"/>
              </a:lnSpc>
              <a:spcAft>
                <a:spcPts val="800"/>
              </a:spcAft>
            </a:pPr>
            <a:r>
              <a:rPr lang="de-DE" sz="1200" b="1" kern="100" dirty="0">
                <a:latin typeface="Calibri" panose="020F0502020204030204" pitchFamily="34" charset="0"/>
                <a:ea typeface="Aptos" panose="020B0004020202020204" pitchFamily="34" charset="0"/>
                <a:cs typeface="Calibri" panose="020F0502020204030204" pitchFamily="34" charset="0"/>
              </a:rPr>
              <a:t>2. </a:t>
            </a:r>
            <a:r>
              <a:rPr lang="de-DE" sz="1200" b="1" kern="100" dirty="0">
                <a:effectLst/>
                <a:latin typeface="Calibri" panose="020F0502020204030204" pitchFamily="34" charset="0"/>
                <a:ea typeface="Aptos" panose="020B0004020202020204" pitchFamily="34" charset="0"/>
                <a:cs typeface="Calibri" panose="020F0502020204030204" pitchFamily="34" charset="0"/>
              </a:rPr>
              <a:t>Lege mit dem Wollfaden den Weg der Schokolade auf der Weltkarte. Miss anschließend, wie viele Zentimeter (cm) Faden du verwendet hast. Rechne den Weg in Kilometer (km) um</a:t>
            </a:r>
            <a:r>
              <a:rPr lang="de-DE" sz="1200" b="1" kern="100" dirty="0">
                <a:latin typeface="Calibri" panose="020F0502020204030204" pitchFamily="34" charset="0"/>
                <a:ea typeface="Aptos" panose="020B0004020202020204" pitchFamily="34" charset="0"/>
                <a:cs typeface="Calibri" panose="020F0502020204030204" pitchFamily="34" charset="0"/>
              </a:rPr>
              <a:t>, nutze dafür den Maßstab auf der Karte (unten links)</a:t>
            </a:r>
            <a:r>
              <a:rPr lang="de-DE" sz="1200" b="1" kern="100" dirty="0">
                <a:effectLst/>
                <a:latin typeface="Calibri" panose="020F0502020204030204" pitchFamily="34" charset="0"/>
                <a:ea typeface="Aptos" panose="020B0004020202020204" pitchFamily="34" charset="0"/>
                <a:cs typeface="Calibri" panose="020F0502020204030204" pitchFamily="34" charset="0"/>
              </a:rPr>
              <a:t>.</a:t>
            </a:r>
          </a:p>
          <a:p>
            <a:pPr>
              <a:lnSpc>
                <a:spcPct val="150000"/>
              </a:lnSpc>
              <a:spcAft>
                <a:spcPts val="800"/>
              </a:spcAft>
            </a:pPr>
            <a:r>
              <a:rPr lang="de-DE" sz="1200" b="1" kern="100" dirty="0">
                <a:latin typeface="Calibri" panose="020F0502020204030204" pitchFamily="34" charset="0"/>
                <a:ea typeface="Aptos" panose="020B0004020202020204" pitchFamily="34" charset="0"/>
                <a:cs typeface="Calibri" panose="020F0502020204030204" pitchFamily="34" charset="0"/>
              </a:rPr>
              <a:t>Die Reise der Schokoladentafel:</a:t>
            </a:r>
          </a:p>
          <a:p>
            <a:pPr>
              <a:lnSpc>
                <a:spcPct val="150000"/>
              </a:lnSpc>
            </a:pPr>
            <a:endParaRPr lang="de-DE" sz="1200" b="1"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de-DE" sz="1200" b="1"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50000"/>
              </a:lnSpc>
            </a:pPr>
            <a:r>
              <a:rPr lang="de-DE" sz="1200" b="1" kern="100" dirty="0">
                <a:latin typeface="Calibri" panose="020F0502020204030204" pitchFamily="34" charset="0"/>
                <a:ea typeface="Aptos" panose="020B0004020202020204" pitchFamily="34" charset="0"/>
                <a:cs typeface="Calibri" panose="020F0502020204030204" pitchFamily="34" charset="0"/>
              </a:rPr>
              <a:t>								              Gesamtkilometer:</a:t>
            </a:r>
            <a:endParaRPr lang="de-DE" sz="1200" b="1"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de-D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886297" y="8727209"/>
            <a:ext cx="5367864" cy="738664"/>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e-DE" sz="1400" b="1" dirty="0">
                <a:latin typeface="Calibri" panose="020F0502020204030204" pitchFamily="34" charset="0"/>
                <a:ea typeface="Aptos" panose="020B0004020202020204" pitchFamily="34" charset="0"/>
              </a:rPr>
              <a:t>Der CO2- Rucksack einer Schokoladentafel ist sehr hoch. Welche Möglichkeiten fallen dir ein, um ihn zu verkleinern? Notiere deine Ideen auf der Rückseite des Laufzettels in Zeile 4.</a:t>
            </a:r>
            <a:endParaRPr lang="de-DE" sz="1400" b="1" dirty="0"/>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82" y="8709380"/>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8FCE0591-EB85-E21D-5A7E-85BC756877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560" y="198069"/>
            <a:ext cx="639088" cy="639088"/>
          </a:xfrm>
          <a:prstGeom prst="rect">
            <a:avLst/>
          </a:prstGeom>
        </p:spPr>
      </p:pic>
      <p:sp>
        <p:nvSpPr>
          <p:cNvPr id="26" name="Rechteck 25">
            <a:extLst>
              <a:ext uri="{FF2B5EF4-FFF2-40B4-BE49-F238E27FC236}">
                <a16:creationId xmlns:a16="http://schemas.microsoft.com/office/drawing/2014/main" id="{9BA1EBC7-3FF6-112F-777B-007B7B60DBA9}"/>
              </a:ext>
            </a:extLst>
          </p:cNvPr>
          <p:cNvSpPr/>
          <p:nvPr/>
        </p:nvSpPr>
        <p:spPr>
          <a:xfrm>
            <a:off x="558536" y="1419266"/>
            <a:ext cx="5695625" cy="2644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1">
            <a:extLst>
              <a:ext uri="{FF2B5EF4-FFF2-40B4-BE49-F238E27FC236}">
                <a16:creationId xmlns:a16="http://schemas.microsoft.com/office/drawing/2014/main" id="{0B9D12DD-4248-C864-3C1B-12520DC258DB}"/>
              </a:ext>
            </a:extLst>
          </p:cNvPr>
          <p:cNvSpPr txBox="1"/>
          <p:nvPr/>
        </p:nvSpPr>
        <p:spPr>
          <a:xfrm>
            <a:off x="1829757" y="5054535"/>
            <a:ext cx="1576591" cy="1974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de-DE" sz="1200" kern="100">
                <a:effectLst/>
                <a:latin typeface="Aptos" panose="020B0004020202020204" pitchFamily="34" charset="0"/>
                <a:ea typeface="Aptos" panose="020B0004020202020204" pitchFamily="34" charset="0"/>
                <a:cs typeface="Times New Roman" panose="02020603050405020304" pitchFamily="18" charset="0"/>
              </a:rPr>
              <a:t> </a:t>
            </a:r>
          </a:p>
        </p:txBody>
      </p:sp>
      <p:graphicFrame>
        <p:nvGraphicFramePr>
          <p:cNvPr id="28" name="Tabelle 27">
            <a:extLst>
              <a:ext uri="{FF2B5EF4-FFF2-40B4-BE49-F238E27FC236}">
                <a16:creationId xmlns:a16="http://schemas.microsoft.com/office/drawing/2014/main" id="{FE8DAEAF-E635-434C-468D-BE484367D7DD}"/>
              </a:ext>
            </a:extLst>
          </p:cNvPr>
          <p:cNvGraphicFramePr>
            <a:graphicFrameLocks noGrp="1"/>
          </p:cNvGraphicFramePr>
          <p:nvPr>
            <p:extLst>
              <p:ext uri="{D42A27DB-BD31-4B8C-83A1-F6EECF244321}">
                <p14:modId xmlns:p14="http://schemas.microsoft.com/office/powerpoint/2010/main" val="3082735275"/>
              </p:ext>
            </p:extLst>
          </p:nvPr>
        </p:nvGraphicFramePr>
        <p:xfrm>
          <a:off x="604089" y="6634599"/>
          <a:ext cx="3556264" cy="1709522"/>
        </p:xfrm>
        <a:graphic>
          <a:graphicData uri="http://schemas.openxmlformats.org/drawingml/2006/table">
            <a:tbl>
              <a:tblPr firstRow="1" firstCol="1" bandRow="1">
                <a:tableStyleId>{BDBED569-4797-4DF1-A0F4-6AAB3CD982D8}</a:tableStyleId>
              </a:tblPr>
              <a:tblGrid>
                <a:gridCol w="1931293">
                  <a:extLst>
                    <a:ext uri="{9D8B030D-6E8A-4147-A177-3AD203B41FA5}">
                      <a16:colId xmlns:a16="http://schemas.microsoft.com/office/drawing/2014/main" val="1538457685"/>
                    </a:ext>
                  </a:extLst>
                </a:gridCol>
                <a:gridCol w="1624971">
                  <a:extLst>
                    <a:ext uri="{9D8B030D-6E8A-4147-A177-3AD203B41FA5}">
                      <a16:colId xmlns:a16="http://schemas.microsoft.com/office/drawing/2014/main" val="3782518284"/>
                    </a:ext>
                  </a:extLst>
                </a:gridCol>
              </a:tblGrid>
              <a:tr h="183786">
                <a:tc>
                  <a:txBody>
                    <a:bodyPr/>
                    <a:lstStyle/>
                    <a:p>
                      <a:pPr marL="457200" algn="l">
                        <a:lnSpc>
                          <a:spcPct val="115000"/>
                        </a:lnSpc>
                      </a:pPr>
                      <a:r>
                        <a:rPr lang="de-DE" sz="1200" kern="100" dirty="0">
                          <a:effectLst/>
                        </a:rPr>
                        <a:t>Abschnitt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kern="100" dirty="0">
                          <a:effectLst/>
                        </a:rPr>
                        <a:t>Transportmittel</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857660"/>
                  </a:ext>
                </a:extLst>
              </a:tr>
              <a:tr h="377517">
                <a:tc>
                  <a:txBody>
                    <a:bodyPr/>
                    <a:lstStyle/>
                    <a:p>
                      <a:pPr marL="457200" algn="l">
                        <a:lnSpc>
                          <a:spcPct val="115000"/>
                        </a:lnSpc>
                      </a:pPr>
                      <a:r>
                        <a:rPr lang="de-DE" sz="1200" kern="100" dirty="0">
                          <a:effectLst/>
                        </a:rPr>
                        <a:t>Ghana → Abidjan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kern="100" dirty="0">
                          <a:effectLst/>
                        </a:rPr>
                        <a:t>🚛 LKW </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772406"/>
                  </a:ext>
                </a:extLst>
              </a:tr>
              <a:tr h="377517">
                <a:tc>
                  <a:txBody>
                    <a:bodyPr/>
                    <a:lstStyle/>
                    <a:p>
                      <a:pPr marL="457200" algn="l">
                        <a:lnSpc>
                          <a:spcPct val="115000"/>
                        </a:lnSpc>
                      </a:pPr>
                      <a:r>
                        <a:rPr lang="de-DE" sz="1200" kern="100" dirty="0">
                          <a:effectLst/>
                        </a:rPr>
                        <a:t>Abidjan → Hamburg</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kern="100" dirty="0">
                          <a:effectLst/>
                        </a:rPr>
                        <a:t>🚢 Schiff</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4299"/>
                  </a:ext>
                </a:extLst>
              </a:tr>
              <a:tr h="377517">
                <a:tc>
                  <a:txBody>
                    <a:bodyPr/>
                    <a:lstStyle/>
                    <a:p>
                      <a:pPr marL="457200" algn="l">
                        <a:lnSpc>
                          <a:spcPct val="115000"/>
                        </a:lnSpc>
                      </a:pPr>
                      <a:r>
                        <a:rPr lang="de-DE" sz="1200" kern="100" dirty="0">
                          <a:effectLst/>
                        </a:rPr>
                        <a:t>Hamburg → Lörrach</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kern="100" dirty="0">
                          <a:effectLst/>
                        </a:rPr>
                        <a:t>🚛 LKW</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2067314"/>
                  </a:ext>
                </a:extLst>
              </a:tr>
              <a:tr h="377517">
                <a:tc>
                  <a:txBody>
                    <a:bodyPr/>
                    <a:lstStyle/>
                    <a:p>
                      <a:pPr marL="457200" algn="l">
                        <a:lnSpc>
                          <a:spcPct val="115000"/>
                        </a:lnSpc>
                      </a:pPr>
                      <a:r>
                        <a:rPr lang="de-DE" sz="1200" kern="100" dirty="0">
                          <a:effectLst/>
                        </a:rPr>
                        <a:t>Lörrach → Flensburg</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kern="100" dirty="0">
                          <a:effectLst/>
                        </a:rPr>
                        <a:t>🚛 LKW</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9637242"/>
                  </a:ext>
                </a:extLst>
              </a:tr>
            </a:tbl>
          </a:graphicData>
        </a:graphic>
      </p:graphicFrame>
      <p:sp>
        <p:nvSpPr>
          <p:cNvPr id="29" name="Textfeld 1">
            <a:extLst>
              <a:ext uri="{FF2B5EF4-FFF2-40B4-BE49-F238E27FC236}">
                <a16:creationId xmlns:a16="http://schemas.microsoft.com/office/drawing/2014/main" id="{30C01FEE-353F-287D-13F6-F96C334F9FB6}"/>
              </a:ext>
            </a:extLst>
          </p:cNvPr>
          <p:cNvSpPr txBox="1"/>
          <p:nvPr/>
        </p:nvSpPr>
        <p:spPr>
          <a:xfrm>
            <a:off x="4605619" y="8146636"/>
            <a:ext cx="1576591" cy="1974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de-DE" sz="1200" kern="10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 name="Billede 2">
            <a:extLst>
              <a:ext uri="{FF2B5EF4-FFF2-40B4-BE49-F238E27FC236}">
                <a16:creationId xmlns:a16="http://schemas.microsoft.com/office/drawing/2014/main" id="{44C10E39-ADF4-48CE-477E-DE429E5515F2}"/>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896193" y="8840557"/>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123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4B70-353B-B86D-D76C-A91AF71A124C}"/>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F1E71A54-9D7E-8D31-B88F-AECC2E7259D2}"/>
              </a:ext>
            </a:extLst>
          </p:cNvPr>
          <p:cNvSpPr/>
          <p:nvPr/>
        </p:nvSpPr>
        <p:spPr>
          <a:xfrm>
            <a:off x="123438" y="1013212"/>
            <a:ext cx="6611123" cy="3367060"/>
          </a:xfrm>
          <a:custGeom>
            <a:avLst/>
            <a:gdLst>
              <a:gd name="csX0" fmla="*/ 0 w 6611123"/>
              <a:gd name="csY0" fmla="*/ 143302 h 3367060"/>
              <a:gd name="csX1" fmla="*/ 143302 w 6611123"/>
              <a:gd name="csY1" fmla="*/ 0 h 3367060"/>
              <a:gd name="csX2" fmla="*/ 838999 w 6611123"/>
              <a:gd name="csY2" fmla="*/ 0 h 3367060"/>
              <a:gd name="csX3" fmla="*/ 1281715 w 6611123"/>
              <a:gd name="csY3" fmla="*/ 0 h 3367060"/>
              <a:gd name="csX4" fmla="*/ 2040658 w 6611123"/>
              <a:gd name="csY4" fmla="*/ 0 h 3367060"/>
              <a:gd name="csX5" fmla="*/ 2483374 w 6611123"/>
              <a:gd name="csY5" fmla="*/ 0 h 3367060"/>
              <a:gd name="csX6" fmla="*/ 3179071 w 6611123"/>
              <a:gd name="csY6" fmla="*/ 0 h 3367060"/>
              <a:gd name="csX7" fmla="*/ 3621787 w 6611123"/>
              <a:gd name="csY7" fmla="*/ 0 h 3367060"/>
              <a:gd name="csX8" fmla="*/ 4317485 w 6611123"/>
              <a:gd name="csY8" fmla="*/ 0 h 3367060"/>
              <a:gd name="csX9" fmla="*/ 4823446 w 6611123"/>
              <a:gd name="csY9" fmla="*/ 0 h 3367060"/>
              <a:gd name="csX10" fmla="*/ 5582388 w 6611123"/>
              <a:gd name="csY10" fmla="*/ 0 h 3367060"/>
              <a:gd name="csX11" fmla="*/ 6467821 w 6611123"/>
              <a:gd name="csY11" fmla="*/ 0 h 3367060"/>
              <a:gd name="csX12" fmla="*/ 6611123 w 6611123"/>
              <a:gd name="csY12" fmla="*/ 143302 h 3367060"/>
              <a:gd name="csX13" fmla="*/ 6611123 w 6611123"/>
              <a:gd name="csY13" fmla="*/ 666980 h 3367060"/>
              <a:gd name="csX14" fmla="*/ 6611123 w 6611123"/>
              <a:gd name="csY14" fmla="*/ 1344680 h 3367060"/>
              <a:gd name="csX15" fmla="*/ 6611123 w 6611123"/>
              <a:gd name="csY15" fmla="*/ 1899162 h 3367060"/>
              <a:gd name="csX16" fmla="*/ 6611123 w 6611123"/>
              <a:gd name="csY16" fmla="*/ 2546058 h 3367060"/>
              <a:gd name="csX17" fmla="*/ 6611123 w 6611123"/>
              <a:gd name="csY17" fmla="*/ 3223758 h 3367060"/>
              <a:gd name="csX18" fmla="*/ 6467821 w 6611123"/>
              <a:gd name="csY18" fmla="*/ 3367060 h 3367060"/>
              <a:gd name="csX19" fmla="*/ 5708879 w 6611123"/>
              <a:gd name="csY19" fmla="*/ 3367060 h 3367060"/>
              <a:gd name="csX20" fmla="*/ 5266162 w 6611123"/>
              <a:gd name="csY20" fmla="*/ 3367060 h 3367060"/>
              <a:gd name="csX21" fmla="*/ 4696956 w 6611123"/>
              <a:gd name="csY21" fmla="*/ 3367060 h 3367060"/>
              <a:gd name="csX22" fmla="*/ 4254239 w 6611123"/>
              <a:gd name="csY22" fmla="*/ 3367060 h 3367060"/>
              <a:gd name="csX23" fmla="*/ 3621787 w 6611123"/>
              <a:gd name="csY23" fmla="*/ 3367060 h 3367060"/>
              <a:gd name="csX24" fmla="*/ 3179071 w 6611123"/>
              <a:gd name="csY24" fmla="*/ 3367060 h 3367060"/>
              <a:gd name="csX25" fmla="*/ 2483374 w 6611123"/>
              <a:gd name="csY25" fmla="*/ 3367060 h 3367060"/>
              <a:gd name="csX26" fmla="*/ 1977413 w 6611123"/>
              <a:gd name="csY26" fmla="*/ 3367060 h 3367060"/>
              <a:gd name="csX27" fmla="*/ 1344961 w 6611123"/>
              <a:gd name="csY27" fmla="*/ 3367060 h 3367060"/>
              <a:gd name="csX28" fmla="*/ 902244 w 6611123"/>
              <a:gd name="csY28" fmla="*/ 3367060 h 3367060"/>
              <a:gd name="csX29" fmla="*/ 143302 w 6611123"/>
              <a:gd name="csY29" fmla="*/ 3367060 h 3367060"/>
              <a:gd name="csX30" fmla="*/ 0 w 6611123"/>
              <a:gd name="csY30" fmla="*/ 3223758 h 3367060"/>
              <a:gd name="csX31" fmla="*/ 0 w 6611123"/>
              <a:gd name="csY31" fmla="*/ 2669276 h 3367060"/>
              <a:gd name="csX32" fmla="*/ 0 w 6611123"/>
              <a:gd name="csY32" fmla="*/ 2083989 h 3367060"/>
              <a:gd name="csX33" fmla="*/ 0 w 6611123"/>
              <a:gd name="csY33" fmla="*/ 1529507 h 3367060"/>
              <a:gd name="csX34" fmla="*/ 0 w 6611123"/>
              <a:gd name="csY34" fmla="*/ 882611 h 3367060"/>
              <a:gd name="csX35" fmla="*/ 0 w 6611123"/>
              <a:gd name="csY35" fmla="*/ 143302 h 3367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611123" h="3367060" fill="none" extrusionOk="0">
                <a:moveTo>
                  <a:pt x="0" y="143302"/>
                </a:moveTo>
                <a:cubicBezTo>
                  <a:pt x="6383" y="75619"/>
                  <a:pt x="69819" y="-7227"/>
                  <a:pt x="143302" y="0"/>
                </a:cubicBezTo>
                <a:cubicBezTo>
                  <a:pt x="451249" y="7324"/>
                  <a:pt x="655395" y="6768"/>
                  <a:pt x="838999" y="0"/>
                </a:cubicBezTo>
                <a:cubicBezTo>
                  <a:pt x="1022603" y="-6768"/>
                  <a:pt x="1156775" y="13634"/>
                  <a:pt x="1281715" y="0"/>
                </a:cubicBezTo>
                <a:cubicBezTo>
                  <a:pt x="1406655" y="-13634"/>
                  <a:pt x="1677869" y="3464"/>
                  <a:pt x="2040658" y="0"/>
                </a:cubicBezTo>
                <a:cubicBezTo>
                  <a:pt x="2403447" y="-3464"/>
                  <a:pt x="2346497" y="6659"/>
                  <a:pt x="2483374" y="0"/>
                </a:cubicBezTo>
                <a:cubicBezTo>
                  <a:pt x="2620251" y="-6659"/>
                  <a:pt x="2846989" y="795"/>
                  <a:pt x="3179071" y="0"/>
                </a:cubicBezTo>
                <a:cubicBezTo>
                  <a:pt x="3511153" y="-795"/>
                  <a:pt x="3505335" y="-8899"/>
                  <a:pt x="3621787" y="0"/>
                </a:cubicBezTo>
                <a:cubicBezTo>
                  <a:pt x="3738239" y="8899"/>
                  <a:pt x="4118311" y="-10287"/>
                  <a:pt x="4317485" y="0"/>
                </a:cubicBezTo>
                <a:cubicBezTo>
                  <a:pt x="4516659" y="10287"/>
                  <a:pt x="4637978" y="-23230"/>
                  <a:pt x="4823446" y="0"/>
                </a:cubicBezTo>
                <a:cubicBezTo>
                  <a:pt x="5008914" y="23230"/>
                  <a:pt x="5277344" y="31821"/>
                  <a:pt x="5582388" y="0"/>
                </a:cubicBezTo>
                <a:cubicBezTo>
                  <a:pt x="5887432" y="-31821"/>
                  <a:pt x="6088450" y="20170"/>
                  <a:pt x="6467821" y="0"/>
                </a:cubicBezTo>
                <a:cubicBezTo>
                  <a:pt x="6534714" y="-1016"/>
                  <a:pt x="6606640" y="53241"/>
                  <a:pt x="6611123" y="143302"/>
                </a:cubicBezTo>
                <a:cubicBezTo>
                  <a:pt x="6602425" y="404651"/>
                  <a:pt x="6622641" y="407108"/>
                  <a:pt x="6611123" y="666980"/>
                </a:cubicBezTo>
                <a:cubicBezTo>
                  <a:pt x="6599605" y="926852"/>
                  <a:pt x="6624066" y="1005876"/>
                  <a:pt x="6611123" y="1344680"/>
                </a:cubicBezTo>
                <a:cubicBezTo>
                  <a:pt x="6598180" y="1683484"/>
                  <a:pt x="6597704" y="1727621"/>
                  <a:pt x="6611123" y="1899162"/>
                </a:cubicBezTo>
                <a:cubicBezTo>
                  <a:pt x="6624542" y="2070703"/>
                  <a:pt x="6607941" y="2335485"/>
                  <a:pt x="6611123" y="2546058"/>
                </a:cubicBezTo>
                <a:cubicBezTo>
                  <a:pt x="6614305" y="2756631"/>
                  <a:pt x="6630534" y="2985954"/>
                  <a:pt x="6611123" y="3223758"/>
                </a:cubicBezTo>
                <a:cubicBezTo>
                  <a:pt x="6604858" y="3299873"/>
                  <a:pt x="6541961" y="3369767"/>
                  <a:pt x="6467821" y="3367060"/>
                </a:cubicBezTo>
                <a:cubicBezTo>
                  <a:pt x="6163078" y="3332423"/>
                  <a:pt x="6081574" y="3335419"/>
                  <a:pt x="5708879" y="3367060"/>
                </a:cubicBezTo>
                <a:cubicBezTo>
                  <a:pt x="5336184" y="3398701"/>
                  <a:pt x="5453676" y="3377359"/>
                  <a:pt x="5266162" y="3367060"/>
                </a:cubicBezTo>
                <a:cubicBezTo>
                  <a:pt x="5078648" y="3356761"/>
                  <a:pt x="4946906" y="3359664"/>
                  <a:pt x="4696956" y="3367060"/>
                </a:cubicBezTo>
                <a:cubicBezTo>
                  <a:pt x="4447006" y="3374456"/>
                  <a:pt x="4458718" y="3382156"/>
                  <a:pt x="4254239" y="3367060"/>
                </a:cubicBezTo>
                <a:cubicBezTo>
                  <a:pt x="4049760" y="3351964"/>
                  <a:pt x="3853830" y="3356040"/>
                  <a:pt x="3621787" y="3367060"/>
                </a:cubicBezTo>
                <a:cubicBezTo>
                  <a:pt x="3389744" y="3378080"/>
                  <a:pt x="3331051" y="3352140"/>
                  <a:pt x="3179071" y="3367060"/>
                </a:cubicBezTo>
                <a:cubicBezTo>
                  <a:pt x="3027091" y="3381980"/>
                  <a:pt x="2771434" y="3379917"/>
                  <a:pt x="2483374" y="3367060"/>
                </a:cubicBezTo>
                <a:cubicBezTo>
                  <a:pt x="2195314" y="3354203"/>
                  <a:pt x="2209421" y="3349343"/>
                  <a:pt x="1977413" y="3367060"/>
                </a:cubicBezTo>
                <a:cubicBezTo>
                  <a:pt x="1745405" y="3384777"/>
                  <a:pt x="1513076" y="3362475"/>
                  <a:pt x="1344961" y="3367060"/>
                </a:cubicBezTo>
                <a:cubicBezTo>
                  <a:pt x="1176846" y="3371645"/>
                  <a:pt x="1042760" y="3374670"/>
                  <a:pt x="902244" y="3367060"/>
                </a:cubicBezTo>
                <a:cubicBezTo>
                  <a:pt x="761728" y="3359450"/>
                  <a:pt x="499221" y="3344316"/>
                  <a:pt x="143302" y="3367060"/>
                </a:cubicBezTo>
                <a:cubicBezTo>
                  <a:pt x="55478" y="3371190"/>
                  <a:pt x="11139" y="3309592"/>
                  <a:pt x="0" y="3223758"/>
                </a:cubicBezTo>
                <a:cubicBezTo>
                  <a:pt x="-4525" y="3072910"/>
                  <a:pt x="16130" y="2809650"/>
                  <a:pt x="0" y="2669276"/>
                </a:cubicBezTo>
                <a:cubicBezTo>
                  <a:pt x="-16130" y="2528902"/>
                  <a:pt x="-7239" y="2257156"/>
                  <a:pt x="0" y="2083989"/>
                </a:cubicBezTo>
                <a:cubicBezTo>
                  <a:pt x="7239" y="1910822"/>
                  <a:pt x="16271" y="1712634"/>
                  <a:pt x="0" y="1529507"/>
                </a:cubicBezTo>
                <a:cubicBezTo>
                  <a:pt x="-16271" y="1346380"/>
                  <a:pt x="-3655" y="1199844"/>
                  <a:pt x="0" y="882611"/>
                </a:cubicBezTo>
                <a:cubicBezTo>
                  <a:pt x="3655" y="565378"/>
                  <a:pt x="-26431" y="474021"/>
                  <a:pt x="0" y="143302"/>
                </a:cubicBezTo>
                <a:close/>
              </a:path>
              <a:path w="6611123" h="3367060" stroke="0" extrusionOk="0">
                <a:moveTo>
                  <a:pt x="0" y="143302"/>
                </a:moveTo>
                <a:cubicBezTo>
                  <a:pt x="17146" y="61728"/>
                  <a:pt x="72967" y="5130"/>
                  <a:pt x="143302" y="0"/>
                </a:cubicBezTo>
                <a:cubicBezTo>
                  <a:pt x="273603" y="-22307"/>
                  <a:pt x="558820" y="-1984"/>
                  <a:pt x="712509" y="0"/>
                </a:cubicBezTo>
                <a:cubicBezTo>
                  <a:pt x="866198" y="1984"/>
                  <a:pt x="1253150" y="23927"/>
                  <a:pt x="1471451" y="0"/>
                </a:cubicBezTo>
                <a:cubicBezTo>
                  <a:pt x="1689752" y="-23927"/>
                  <a:pt x="1883284" y="22732"/>
                  <a:pt x="2167148" y="0"/>
                </a:cubicBezTo>
                <a:cubicBezTo>
                  <a:pt x="2451012" y="-22732"/>
                  <a:pt x="2450890" y="5737"/>
                  <a:pt x="2609864" y="0"/>
                </a:cubicBezTo>
                <a:cubicBezTo>
                  <a:pt x="2768838" y="-5737"/>
                  <a:pt x="2940737" y="18759"/>
                  <a:pt x="3179071" y="0"/>
                </a:cubicBezTo>
                <a:cubicBezTo>
                  <a:pt x="3417405" y="-18759"/>
                  <a:pt x="3590795" y="-11109"/>
                  <a:pt x="3874768" y="0"/>
                </a:cubicBezTo>
                <a:cubicBezTo>
                  <a:pt x="4158741" y="11109"/>
                  <a:pt x="4171808" y="-9332"/>
                  <a:pt x="4317485" y="0"/>
                </a:cubicBezTo>
                <a:cubicBezTo>
                  <a:pt x="4463162" y="9332"/>
                  <a:pt x="4867727" y="-33140"/>
                  <a:pt x="5076427" y="0"/>
                </a:cubicBezTo>
                <a:cubicBezTo>
                  <a:pt x="5285127" y="33140"/>
                  <a:pt x="5545479" y="-16116"/>
                  <a:pt x="5772124" y="0"/>
                </a:cubicBezTo>
                <a:cubicBezTo>
                  <a:pt x="5998769" y="16116"/>
                  <a:pt x="6317460" y="2234"/>
                  <a:pt x="6467821" y="0"/>
                </a:cubicBezTo>
                <a:cubicBezTo>
                  <a:pt x="6544718" y="-2482"/>
                  <a:pt x="6610787" y="55081"/>
                  <a:pt x="6611123" y="143302"/>
                </a:cubicBezTo>
                <a:cubicBezTo>
                  <a:pt x="6638356" y="304630"/>
                  <a:pt x="6606032" y="505916"/>
                  <a:pt x="6611123" y="697784"/>
                </a:cubicBezTo>
                <a:cubicBezTo>
                  <a:pt x="6616214" y="889652"/>
                  <a:pt x="6595285" y="1020738"/>
                  <a:pt x="6611123" y="1252266"/>
                </a:cubicBezTo>
                <a:cubicBezTo>
                  <a:pt x="6626961" y="1483794"/>
                  <a:pt x="6629701" y="1668368"/>
                  <a:pt x="6611123" y="1899162"/>
                </a:cubicBezTo>
                <a:cubicBezTo>
                  <a:pt x="6592545" y="2129956"/>
                  <a:pt x="6632165" y="2273859"/>
                  <a:pt x="6611123" y="2546058"/>
                </a:cubicBezTo>
                <a:cubicBezTo>
                  <a:pt x="6590081" y="2818257"/>
                  <a:pt x="6606174" y="3020389"/>
                  <a:pt x="6611123" y="3223758"/>
                </a:cubicBezTo>
                <a:cubicBezTo>
                  <a:pt x="6599891" y="3314185"/>
                  <a:pt x="6554021" y="3367140"/>
                  <a:pt x="6467821" y="3367060"/>
                </a:cubicBezTo>
                <a:cubicBezTo>
                  <a:pt x="6247363" y="3367407"/>
                  <a:pt x="6160629" y="3346067"/>
                  <a:pt x="5961859" y="3367060"/>
                </a:cubicBezTo>
                <a:cubicBezTo>
                  <a:pt x="5763089" y="3388053"/>
                  <a:pt x="5723854" y="3350501"/>
                  <a:pt x="5519143" y="3367060"/>
                </a:cubicBezTo>
                <a:cubicBezTo>
                  <a:pt x="5314432" y="3383619"/>
                  <a:pt x="5280588" y="3367308"/>
                  <a:pt x="5076427" y="3367060"/>
                </a:cubicBezTo>
                <a:cubicBezTo>
                  <a:pt x="4872266" y="3366812"/>
                  <a:pt x="4839472" y="3378973"/>
                  <a:pt x="4633710" y="3367060"/>
                </a:cubicBezTo>
                <a:cubicBezTo>
                  <a:pt x="4427948" y="3355147"/>
                  <a:pt x="4281980" y="3360072"/>
                  <a:pt x="4127749" y="3367060"/>
                </a:cubicBezTo>
                <a:cubicBezTo>
                  <a:pt x="3973518" y="3374048"/>
                  <a:pt x="3749838" y="3399943"/>
                  <a:pt x="3432052" y="3367060"/>
                </a:cubicBezTo>
                <a:cubicBezTo>
                  <a:pt x="3114266" y="3334177"/>
                  <a:pt x="2913749" y="3385583"/>
                  <a:pt x="2673110" y="3367060"/>
                </a:cubicBezTo>
                <a:cubicBezTo>
                  <a:pt x="2432471" y="3348537"/>
                  <a:pt x="2344297" y="3384544"/>
                  <a:pt x="2040658" y="3367060"/>
                </a:cubicBezTo>
                <a:cubicBezTo>
                  <a:pt x="1737019" y="3349576"/>
                  <a:pt x="1469116" y="3331237"/>
                  <a:pt x="1281715" y="3367060"/>
                </a:cubicBezTo>
                <a:cubicBezTo>
                  <a:pt x="1094314" y="3402883"/>
                  <a:pt x="1009213" y="3345582"/>
                  <a:pt x="838999" y="3367060"/>
                </a:cubicBezTo>
                <a:cubicBezTo>
                  <a:pt x="668785" y="3388538"/>
                  <a:pt x="483426" y="3389735"/>
                  <a:pt x="143302" y="3367060"/>
                </a:cubicBezTo>
                <a:cubicBezTo>
                  <a:pt x="80429" y="3372007"/>
                  <a:pt x="-1183" y="3289314"/>
                  <a:pt x="0" y="3223758"/>
                </a:cubicBezTo>
                <a:cubicBezTo>
                  <a:pt x="25092" y="3056994"/>
                  <a:pt x="-1852" y="2885112"/>
                  <a:pt x="0" y="2700080"/>
                </a:cubicBezTo>
                <a:cubicBezTo>
                  <a:pt x="1852" y="2515048"/>
                  <a:pt x="19190" y="2332765"/>
                  <a:pt x="0" y="2176403"/>
                </a:cubicBezTo>
                <a:cubicBezTo>
                  <a:pt x="-19190" y="2020041"/>
                  <a:pt x="5824" y="1847363"/>
                  <a:pt x="0" y="1652725"/>
                </a:cubicBezTo>
                <a:cubicBezTo>
                  <a:pt x="-5824" y="1458087"/>
                  <a:pt x="-29737" y="1288458"/>
                  <a:pt x="0" y="1036634"/>
                </a:cubicBezTo>
                <a:cubicBezTo>
                  <a:pt x="29737" y="784810"/>
                  <a:pt x="-40026" y="371662"/>
                  <a:pt x="0" y="143302"/>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9F6E503B-3F0E-0D77-1B1A-F168F169C4DD}"/>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Kakaotransport </a:t>
            </a:r>
          </a:p>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und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4090091-29D5-A569-1C97-6250EBA858D3}"/>
              </a:ext>
            </a:extLst>
          </p:cNvPr>
          <p:cNvPicPr>
            <a:picLocks noChangeAspect="1"/>
          </p:cNvPicPr>
          <p:nvPr/>
        </p:nvPicPr>
        <p:blipFill rotWithShape="1">
          <a:blip r:embed="rId2"/>
          <a:srcRect l="35094" t="15177" r="31195" b="53764"/>
          <a:stretch/>
        </p:blipFill>
        <p:spPr>
          <a:xfrm>
            <a:off x="232062" y="1097665"/>
            <a:ext cx="326474" cy="321601"/>
          </a:xfrm>
          <a:prstGeom prst="rect">
            <a:avLst/>
          </a:prstGeom>
        </p:spPr>
      </p:pic>
      <p:pic>
        <p:nvPicPr>
          <p:cNvPr id="1028" name="Picture 4">
            <a:extLst>
              <a:ext uri="{FF2B5EF4-FFF2-40B4-BE49-F238E27FC236}">
                <a16:creationId xmlns:a16="http://schemas.microsoft.com/office/drawing/2014/main" id="{670D28F1-58ED-263E-024E-62B99A56F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EFE44817-707A-DBE3-C256-07539A18CA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560" y="198069"/>
            <a:ext cx="639088" cy="639088"/>
          </a:xfrm>
          <a:prstGeom prst="rect">
            <a:avLst/>
          </a:prstGeom>
        </p:spPr>
      </p:pic>
      <p:sp>
        <p:nvSpPr>
          <p:cNvPr id="2" name="Textfeld 1">
            <a:extLst>
              <a:ext uri="{FF2B5EF4-FFF2-40B4-BE49-F238E27FC236}">
                <a16:creationId xmlns:a16="http://schemas.microsoft.com/office/drawing/2014/main" id="{77079660-132C-AEC4-2938-E47940652C32}"/>
              </a:ext>
            </a:extLst>
          </p:cNvPr>
          <p:cNvSpPr txBox="1"/>
          <p:nvPr/>
        </p:nvSpPr>
        <p:spPr>
          <a:xfrm>
            <a:off x="558536" y="1946321"/>
            <a:ext cx="3379302" cy="1477328"/>
          </a:xfrm>
          <a:prstGeom prst="rect">
            <a:avLst/>
          </a:prstGeom>
          <a:noFill/>
        </p:spPr>
        <p:txBody>
          <a:bodyPr wrap="square" rtlCol="0">
            <a:spAutoFit/>
          </a:bodyPr>
          <a:lstStyle/>
          <a:p>
            <a:r>
              <a:rPr lang="de-DE" dirty="0"/>
              <a:t>Tatsächlich ist der Kakao der Tafel Schokolade bereits </a:t>
            </a:r>
          </a:p>
          <a:p>
            <a:r>
              <a:rPr lang="de-DE" dirty="0"/>
              <a:t>ca. </a:t>
            </a:r>
            <a:r>
              <a:rPr lang="de-DE" b="1" dirty="0"/>
              <a:t>10.000 km </a:t>
            </a:r>
          </a:p>
          <a:p>
            <a:r>
              <a:rPr lang="de-DE" dirty="0"/>
              <a:t>weit gereist, bevor die Tafel bei uns im Supermarkt-Regal liegt!</a:t>
            </a:r>
          </a:p>
        </p:txBody>
      </p:sp>
      <p:pic>
        <p:nvPicPr>
          <p:cNvPr id="8" name="Grafik 7">
            <a:extLst>
              <a:ext uri="{FF2B5EF4-FFF2-40B4-BE49-F238E27FC236}">
                <a16:creationId xmlns:a16="http://schemas.microsoft.com/office/drawing/2014/main" id="{4E86D50D-3523-3087-D570-B56B5A4D77DE}"/>
              </a:ext>
            </a:extLst>
          </p:cNvPr>
          <p:cNvPicPr>
            <a:picLocks noChangeAspect="1"/>
          </p:cNvPicPr>
          <p:nvPr/>
        </p:nvPicPr>
        <p:blipFill>
          <a:blip r:embed="rId6"/>
          <a:stretch>
            <a:fillRect/>
          </a:stretch>
        </p:blipFill>
        <p:spPr>
          <a:xfrm>
            <a:off x="3937838" y="1222694"/>
            <a:ext cx="1810003" cy="2924583"/>
          </a:xfrm>
          <a:prstGeom prst="rect">
            <a:avLst/>
          </a:prstGeom>
        </p:spPr>
      </p:pic>
      <p:sp>
        <p:nvSpPr>
          <p:cNvPr id="10" name="Welle 9">
            <a:extLst>
              <a:ext uri="{FF2B5EF4-FFF2-40B4-BE49-F238E27FC236}">
                <a16:creationId xmlns:a16="http://schemas.microsoft.com/office/drawing/2014/main" id="{4886BABB-E79B-06D4-B6E3-F6E879244E9A}"/>
              </a:ext>
            </a:extLst>
          </p:cNvPr>
          <p:cNvSpPr/>
          <p:nvPr/>
        </p:nvSpPr>
        <p:spPr>
          <a:xfrm>
            <a:off x="964589" y="941898"/>
            <a:ext cx="1283597" cy="51414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Lösung</a:t>
            </a:r>
          </a:p>
        </p:txBody>
      </p:sp>
      <p:pic>
        <p:nvPicPr>
          <p:cNvPr id="3" name="Billede 2">
            <a:extLst>
              <a:ext uri="{FF2B5EF4-FFF2-40B4-BE49-F238E27FC236}">
                <a16:creationId xmlns:a16="http://schemas.microsoft.com/office/drawing/2014/main" id="{E77F8AE7-7425-C67B-D0BD-F8AC628FD6AA}"/>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49701" y="8892788"/>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159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1123" cy="8851965"/>
          </a:xfrm>
          <a:custGeom>
            <a:avLst/>
            <a:gdLst>
              <a:gd name="csX0" fmla="*/ 0 w 6611123"/>
              <a:gd name="csY0" fmla="*/ 281369 h 8851965"/>
              <a:gd name="csX1" fmla="*/ 281369 w 6611123"/>
              <a:gd name="csY1" fmla="*/ 0 h 8851965"/>
              <a:gd name="csX2" fmla="*/ 771960 w 6611123"/>
              <a:gd name="csY2" fmla="*/ 0 h 8851965"/>
              <a:gd name="csX3" fmla="*/ 1564971 w 6611123"/>
              <a:gd name="csY3" fmla="*/ 0 h 8851965"/>
              <a:gd name="csX4" fmla="*/ 2116046 w 6611123"/>
              <a:gd name="csY4" fmla="*/ 0 h 8851965"/>
              <a:gd name="csX5" fmla="*/ 2848572 w 6611123"/>
              <a:gd name="csY5" fmla="*/ 0 h 8851965"/>
              <a:gd name="csX6" fmla="*/ 3581099 w 6611123"/>
              <a:gd name="csY6" fmla="*/ 0 h 8851965"/>
              <a:gd name="csX7" fmla="*/ 4192658 w 6611123"/>
              <a:gd name="csY7" fmla="*/ 0 h 8851965"/>
              <a:gd name="csX8" fmla="*/ 4804217 w 6611123"/>
              <a:gd name="csY8" fmla="*/ 0 h 8851965"/>
              <a:gd name="csX9" fmla="*/ 5415776 w 6611123"/>
              <a:gd name="csY9" fmla="*/ 0 h 8851965"/>
              <a:gd name="csX10" fmla="*/ 6329754 w 6611123"/>
              <a:gd name="csY10" fmla="*/ 0 h 8851965"/>
              <a:gd name="csX11" fmla="*/ 6611123 w 6611123"/>
              <a:gd name="csY11" fmla="*/ 281369 h 8851965"/>
              <a:gd name="csX12" fmla="*/ 6611123 w 6611123"/>
              <a:gd name="csY12" fmla="*/ 806353 h 8851965"/>
              <a:gd name="csX13" fmla="*/ 6611123 w 6611123"/>
              <a:gd name="csY13" fmla="*/ 1248445 h 8851965"/>
              <a:gd name="csX14" fmla="*/ 6611123 w 6611123"/>
              <a:gd name="csY14" fmla="*/ 2022107 h 8851965"/>
              <a:gd name="csX15" fmla="*/ 6611123 w 6611123"/>
              <a:gd name="csY15" fmla="*/ 2547091 h 8851965"/>
              <a:gd name="csX16" fmla="*/ 6611123 w 6611123"/>
              <a:gd name="csY16" fmla="*/ 3237860 h 8851965"/>
              <a:gd name="csX17" fmla="*/ 6611123 w 6611123"/>
              <a:gd name="csY17" fmla="*/ 3679952 h 8851965"/>
              <a:gd name="csX18" fmla="*/ 6611123 w 6611123"/>
              <a:gd name="csY18" fmla="*/ 4370721 h 8851965"/>
              <a:gd name="csX19" fmla="*/ 6611123 w 6611123"/>
              <a:gd name="csY19" fmla="*/ 4812813 h 8851965"/>
              <a:gd name="csX20" fmla="*/ 6611123 w 6611123"/>
              <a:gd name="csY20" fmla="*/ 5503582 h 8851965"/>
              <a:gd name="csX21" fmla="*/ 6611123 w 6611123"/>
              <a:gd name="csY21" fmla="*/ 5945674 h 8851965"/>
              <a:gd name="csX22" fmla="*/ 6611123 w 6611123"/>
              <a:gd name="csY22" fmla="*/ 6553551 h 8851965"/>
              <a:gd name="csX23" fmla="*/ 6611123 w 6611123"/>
              <a:gd name="csY23" fmla="*/ 7078535 h 8851965"/>
              <a:gd name="csX24" fmla="*/ 6611123 w 6611123"/>
              <a:gd name="csY24" fmla="*/ 7852196 h 8851965"/>
              <a:gd name="csX25" fmla="*/ 6611123 w 6611123"/>
              <a:gd name="csY25" fmla="*/ 8570596 h 8851965"/>
              <a:gd name="csX26" fmla="*/ 6329754 w 6611123"/>
              <a:gd name="csY26" fmla="*/ 8851965 h 8851965"/>
              <a:gd name="csX27" fmla="*/ 5718195 w 6611123"/>
              <a:gd name="csY27" fmla="*/ 8851965 h 8851965"/>
              <a:gd name="csX28" fmla="*/ 4925185 w 6611123"/>
              <a:gd name="csY28" fmla="*/ 8851965 h 8851965"/>
              <a:gd name="csX29" fmla="*/ 4192658 w 6611123"/>
              <a:gd name="csY29" fmla="*/ 8851965 h 8851965"/>
              <a:gd name="csX30" fmla="*/ 3399647 w 6611123"/>
              <a:gd name="csY30" fmla="*/ 8851965 h 8851965"/>
              <a:gd name="csX31" fmla="*/ 2848572 w 6611123"/>
              <a:gd name="csY31" fmla="*/ 8851965 h 8851965"/>
              <a:gd name="csX32" fmla="*/ 2357981 w 6611123"/>
              <a:gd name="csY32" fmla="*/ 8851965 h 8851965"/>
              <a:gd name="csX33" fmla="*/ 1685938 w 6611123"/>
              <a:gd name="csY33" fmla="*/ 8851965 h 8851965"/>
              <a:gd name="csX34" fmla="*/ 1195347 w 6611123"/>
              <a:gd name="csY34" fmla="*/ 8851965 h 8851965"/>
              <a:gd name="csX35" fmla="*/ 281369 w 6611123"/>
              <a:gd name="csY35" fmla="*/ 8851965 h 8851965"/>
              <a:gd name="csX36" fmla="*/ 0 w 6611123"/>
              <a:gd name="csY36" fmla="*/ 8570596 h 8851965"/>
              <a:gd name="csX37" fmla="*/ 0 w 6611123"/>
              <a:gd name="csY37" fmla="*/ 7879827 h 8851965"/>
              <a:gd name="csX38" fmla="*/ 0 w 6611123"/>
              <a:gd name="csY38" fmla="*/ 7106166 h 8851965"/>
              <a:gd name="csX39" fmla="*/ 0 w 6611123"/>
              <a:gd name="csY39" fmla="*/ 6581182 h 8851965"/>
              <a:gd name="csX40" fmla="*/ 0 w 6611123"/>
              <a:gd name="csY40" fmla="*/ 5973305 h 8851965"/>
              <a:gd name="csX41" fmla="*/ 0 w 6611123"/>
              <a:gd name="csY41" fmla="*/ 5116751 h 8851965"/>
              <a:gd name="csX42" fmla="*/ 0 w 6611123"/>
              <a:gd name="csY42" fmla="*/ 4260198 h 8851965"/>
              <a:gd name="csX43" fmla="*/ 0 w 6611123"/>
              <a:gd name="csY43" fmla="*/ 3486537 h 8851965"/>
              <a:gd name="csX44" fmla="*/ 0 w 6611123"/>
              <a:gd name="csY44" fmla="*/ 2712876 h 8851965"/>
              <a:gd name="csX45" fmla="*/ 0 w 6611123"/>
              <a:gd name="csY45" fmla="*/ 2187891 h 8851965"/>
              <a:gd name="csX46" fmla="*/ 0 w 6611123"/>
              <a:gd name="csY46" fmla="*/ 1497122 h 8851965"/>
              <a:gd name="csX47" fmla="*/ 0 w 6611123"/>
              <a:gd name="csY47" fmla="*/ 1055030 h 8851965"/>
              <a:gd name="csX48" fmla="*/ 0 w 6611123"/>
              <a:gd name="csY48" fmla="*/ 281369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611123" h="8851965" fill="none" extrusionOk="0">
                <a:moveTo>
                  <a:pt x="0" y="281369"/>
                </a:moveTo>
                <a:cubicBezTo>
                  <a:pt x="-34300" y="123128"/>
                  <a:pt x="111270" y="-35809"/>
                  <a:pt x="281369" y="0"/>
                </a:cubicBezTo>
                <a:cubicBezTo>
                  <a:pt x="385077" y="19749"/>
                  <a:pt x="530174" y="-22839"/>
                  <a:pt x="771960" y="0"/>
                </a:cubicBezTo>
                <a:cubicBezTo>
                  <a:pt x="1013746" y="22839"/>
                  <a:pt x="1271062" y="7722"/>
                  <a:pt x="1564971" y="0"/>
                </a:cubicBezTo>
                <a:cubicBezTo>
                  <a:pt x="1858880" y="-7722"/>
                  <a:pt x="1859116" y="19932"/>
                  <a:pt x="2116046" y="0"/>
                </a:cubicBezTo>
                <a:cubicBezTo>
                  <a:pt x="2372976" y="-19932"/>
                  <a:pt x="2640052" y="4901"/>
                  <a:pt x="2848572" y="0"/>
                </a:cubicBezTo>
                <a:cubicBezTo>
                  <a:pt x="3057092" y="-4901"/>
                  <a:pt x="3337947" y="-18936"/>
                  <a:pt x="3581099" y="0"/>
                </a:cubicBezTo>
                <a:cubicBezTo>
                  <a:pt x="3824251" y="18936"/>
                  <a:pt x="4042081" y="12925"/>
                  <a:pt x="4192658" y="0"/>
                </a:cubicBezTo>
                <a:cubicBezTo>
                  <a:pt x="4343235" y="-12925"/>
                  <a:pt x="4503337" y="-25666"/>
                  <a:pt x="4804217" y="0"/>
                </a:cubicBezTo>
                <a:cubicBezTo>
                  <a:pt x="5105097" y="25666"/>
                  <a:pt x="5195628" y="-24476"/>
                  <a:pt x="5415776" y="0"/>
                </a:cubicBezTo>
                <a:cubicBezTo>
                  <a:pt x="5635924" y="24476"/>
                  <a:pt x="5997442" y="-25014"/>
                  <a:pt x="6329754" y="0"/>
                </a:cubicBezTo>
                <a:cubicBezTo>
                  <a:pt x="6483422" y="7223"/>
                  <a:pt x="6647307" y="129201"/>
                  <a:pt x="6611123" y="281369"/>
                </a:cubicBezTo>
                <a:cubicBezTo>
                  <a:pt x="6618168" y="532176"/>
                  <a:pt x="6613242" y="670304"/>
                  <a:pt x="6611123" y="806353"/>
                </a:cubicBezTo>
                <a:cubicBezTo>
                  <a:pt x="6609004" y="942402"/>
                  <a:pt x="6617005" y="1114574"/>
                  <a:pt x="6611123" y="1248445"/>
                </a:cubicBezTo>
                <a:cubicBezTo>
                  <a:pt x="6605241" y="1382316"/>
                  <a:pt x="6577264" y="1807767"/>
                  <a:pt x="6611123" y="2022107"/>
                </a:cubicBezTo>
                <a:cubicBezTo>
                  <a:pt x="6644982" y="2236447"/>
                  <a:pt x="6593857" y="2345771"/>
                  <a:pt x="6611123" y="2547091"/>
                </a:cubicBezTo>
                <a:cubicBezTo>
                  <a:pt x="6628389" y="2748411"/>
                  <a:pt x="6581594" y="3047997"/>
                  <a:pt x="6611123" y="3237860"/>
                </a:cubicBezTo>
                <a:cubicBezTo>
                  <a:pt x="6640652" y="3427723"/>
                  <a:pt x="6625002" y="3463285"/>
                  <a:pt x="6611123" y="3679952"/>
                </a:cubicBezTo>
                <a:cubicBezTo>
                  <a:pt x="6597244" y="3896619"/>
                  <a:pt x="6609180" y="4144470"/>
                  <a:pt x="6611123" y="4370721"/>
                </a:cubicBezTo>
                <a:cubicBezTo>
                  <a:pt x="6613066" y="4596972"/>
                  <a:pt x="6623944" y="4641836"/>
                  <a:pt x="6611123" y="4812813"/>
                </a:cubicBezTo>
                <a:cubicBezTo>
                  <a:pt x="6598302" y="4983790"/>
                  <a:pt x="6577248" y="5164338"/>
                  <a:pt x="6611123" y="5503582"/>
                </a:cubicBezTo>
                <a:cubicBezTo>
                  <a:pt x="6644998" y="5842826"/>
                  <a:pt x="6613042" y="5856255"/>
                  <a:pt x="6611123" y="5945674"/>
                </a:cubicBezTo>
                <a:cubicBezTo>
                  <a:pt x="6609204" y="6035093"/>
                  <a:pt x="6627277" y="6272380"/>
                  <a:pt x="6611123" y="6553551"/>
                </a:cubicBezTo>
                <a:cubicBezTo>
                  <a:pt x="6594969" y="6834722"/>
                  <a:pt x="6615508" y="6973421"/>
                  <a:pt x="6611123" y="7078535"/>
                </a:cubicBezTo>
                <a:cubicBezTo>
                  <a:pt x="6606738" y="7183649"/>
                  <a:pt x="6648529" y="7642206"/>
                  <a:pt x="6611123" y="7852196"/>
                </a:cubicBezTo>
                <a:cubicBezTo>
                  <a:pt x="6573717" y="8062186"/>
                  <a:pt x="6606761" y="8257521"/>
                  <a:pt x="6611123" y="8570596"/>
                </a:cubicBezTo>
                <a:cubicBezTo>
                  <a:pt x="6615785" y="8759531"/>
                  <a:pt x="6493796" y="8818987"/>
                  <a:pt x="6329754" y="8851965"/>
                </a:cubicBezTo>
                <a:cubicBezTo>
                  <a:pt x="6031544" y="8823130"/>
                  <a:pt x="5997318" y="8881087"/>
                  <a:pt x="5718195" y="8851965"/>
                </a:cubicBezTo>
                <a:cubicBezTo>
                  <a:pt x="5439072" y="8822843"/>
                  <a:pt x="5159268" y="8832905"/>
                  <a:pt x="4925185" y="8851965"/>
                </a:cubicBezTo>
                <a:cubicBezTo>
                  <a:pt x="4691102" y="8871026"/>
                  <a:pt x="4521378" y="8874015"/>
                  <a:pt x="4192658" y="8851965"/>
                </a:cubicBezTo>
                <a:cubicBezTo>
                  <a:pt x="3863938" y="8829915"/>
                  <a:pt x="3626561" y="8861499"/>
                  <a:pt x="3399647" y="8851965"/>
                </a:cubicBezTo>
                <a:cubicBezTo>
                  <a:pt x="3172733" y="8842431"/>
                  <a:pt x="2975339" y="8860473"/>
                  <a:pt x="2848572" y="8851965"/>
                </a:cubicBezTo>
                <a:cubicBezTo>
                  <a:pt x="2721806" y="8843457"/>
                  <a:pt x="2494703" y="8845126"/>
                  <a:pt x="2357981" y="8851965"/>
                </a:cubicBezTo>
                <a:cubicBezTo>
                  <a:pt x="2221259" y="8858804"/>
                  <a:pt x="1834010" y="8836321"/>
                  <a:pt x="1685938" y="8851965"/>
                </a:cubicBezTo>
                <a:cubicBezTo>
                  <a:pt x="1537866" y="8867609"/>
                  <a:pt x="1379891" y="8867697"/>
                  <a:pt x="1195347" y="8851965"/>
                </a:cubicBezTo>
                <a:cubicBezTo>
                  <a:pt x="1010803" y="8836233"/>
                  <a:pt x="468913" y="8890979"/>
                  <a:pt x="281369" y="8851965"/>
                </a:cubicBezTo>
                <a:cubicBezTo>
                  <a:pt x="125229" y="8855494"/>
                  <a:pt x="5938" y="8691945"/>
                  <a:pt x="0" y="8570596"/>
                </a:cubicBezTo>
                <a:cubicBezTo>
                  <a:pt x="-14044" y="8386568"/>
                  <a:pt x="28856" y="8113102"/>
                  <a:pt x="0" y="7879827"/>
                </a:cubicBezTo>
                <a:cubicBezTo>
                  <a:pt x="-28856" y="7646552"/>
                  <a:pt x="17628" y="7308050"/>
                  <a:pt x="0" y="7106166"/>
                </a:cubicBezTo>
                <a:cubicBezTo>
                  <a:pt x="-17628" y="6904282"/>
                  <a:pt x="10062" y="6747472"/>
                  <a:pt x="0" y="6581182"/>
                </a:cubicBezTo>
                <a:cubicBezTo>
                  <a:pt x="-10062" y="6414892"/>
                  <a:pt x="-13058" y="6101058"/>
                  <a:pt x="0" y="5973305"/>
                </a:cubicBezTo>
                <a:cubicBezTo>
                  <a:pt x="13058" y="5845552"/>
                  <a:pt x="31449" y="5336711"/>
                  <a:pt x="0" y="5116751"/>
                </a:cubicBezTo>
                <a:cubicBezTo>
                  <a:pt x="-31449" y="4896791"/>
                  <a:pt x="-36563" y="4567774"/>
                  <a:pt x="0" y="4260198"/>
                </a:cubicBezTo>
                <a:cubicBezTo>
                  <a:pt x="36563" y="3952622"/>
                  <a:pt x="-32105" y="3857661"/>
                  <a:pt x="0" y="3486537"/>
                </a:cubicBezTo>
                <a:cubicBezTo>
                  <a:pt x="32105" y="3115413"/>
                  <a:pt x="-21361" y="3072259"/>
                  <a:pt x="0" y="2712876"/>
                </a:cubicBezTo>
                <a:cubicBezTo>
                  <a:pt x="21361" y="2353493"/>
                  <a:pt x="20742" y="2375197"/>
                  <a:pt x="0" y="2187891"/>
                </a:cubicBezTo>
                <a:cubicBezTo>
                  <a:pt x="-20742" y="2000586"/>
                  <a:pt x="-18544" y="1724832"/>
                  <a:pt x="0" y="1497122"/>
                </a:cubicBezTo>
                <a:cubicBezTo>
                  <a:pt x="18544" y="1269412"/>
                  <a:pt x="18927" y="1213106"/>
                  <a:pt x="0" y="1055030"/>
                </a:cubicBezTo>
                <a:cubicBezTo>
                  <a:pt x="-18927" y="896954"/>
                  <a:pt x="11945" y="547021"/>
                  <a:pt x="0" y="281369"/>
                </a:cubicBezTo>
                <a:close/>
              </a:path>
              <a:path w="6611123" h="8851965" stroke="0" extrusionOk="0">
                <a:moveTo>
                  <a:pt x="0" y="281369"/>
                </a:moveTo>
                <a:cubicBezTo>
                  <a:pt x="26028" y="122284"/>
                  <a:pt x="155204" y="17023"/>
                  <a:pt x="281369" y="0"/>
                </a:cubicBezTo>
                <a:cubicBezTo>
                  <a:pt x="585613" y="1636"/>
                  <a:pt x="721561" y="5706"/>
                  <a:pt x="892928" y="0"/>
                </a:cubicBezTo>
                <a:cubicBezTo>
                  <a:pt x="1064295" y="-5706"/>
                  <a:pt x="1504313" y="7797"/>
                  <a:pt x="1685938" y="0"/>
                </a:cubicBezTo>
                <a:cubicBezTo>
                  <a:pt x="1867563" y="-7797"/>
                  <a:pt x="2214527" y="22420"/>
                  <a:pt x="2418465" y="0"/>
                </a:cubicBezTo>
                <a:cubicBezTo>
                  <a:pt x="2622403" y="-22420"/>
                  <a:pt x="2754959" y="770"/>
                  <a:pt x="2909056" y="0"/>
                </a:cubicBezTo>
                <a:cubicBezTo>
                  <a:pt x="3063153" y="-770"/>
                  <a:pt x="3233569" y="13543"/>
                  <a:pt x="3520615" y="0"/>
                </a:cubicBezTo>
                <a:cubicBezTo>
                  <a:pt x="3807661" y="-13543"/>
                  <a:pt x="3947259" y="5583"/>
                  <a:pt x="4253142" y="0"/>
                </a:cubicBezTo>
                <a:cubicBezTo>
                  <a:pt x="4559025" y="-5583"/>
                  <a:pt x="4525118" y="5559"/>
                  <a:pt x="4743733" y="0"/>
                </a:cubicBezTo>
                <a:cubicBezTo>
                  <a:pt x="4962348" y="-5559"/>
                  <a:pt x="5369562" y="-27723"/>
                  <a:pt x="5536744" y="0"/>
                </a:cubicBezTo>
                <a:cubicBezTo>
                  <a:pt x="5703926" y="27723"/>
                  <a:pt x="6126172" y="7721"/>
                  <a:pt x="6329754" y="0"/>
                </a:cubicBezTo>
                <a:cubicBezTo>
                  <a:pt x="6519843" y="10922"/>
                  <a:pt x="6610624" y="91774"/>
                  <a:pt x="6611123" y="281369"/>
                </a:cubicBezTo>
                <a:cubicBezTo>
                  <a:pt x="6629636" y="415123"/>
                  <a:pt x="6618472" y="518961"/>
                  <a:pt x="6611123" y="723461"/>
                </a:cubicBezTo>
                <a:cubicBezTo>
                  <a:pt x="6603774" y="927961"/>
                  <a:pt x="6633056" y="1105272"/>
                  <a:pt x="6611123" y="1248445"/>
                </a:cubicBezTo>
                <a:cubicBezTo>
                  <a:pt x="6589190" y="1391618"/>
                  <a:pt x="6606953" y="1665982"/>
                  <a:pt x="6611123" y="1773430"/>
                </a:cubicBezTo>
                <a:cubicBezTo>
                  <a:pt x="6615293" y="1880878"/>
                  <a:pt x="6612344" y="2218808"/>
                  <a:pt x="6611123" y="2547091"/>
                </a:cubicBezTo>
                <a:cubicBezTo>
                  <a:pt x="6609902" y="2875374"/>
                  <a:pt x="6620683" y="3098889"/>
                  <a:pt x="6611123" y="3320752"/>
                </a:cubicBezTo>
                <a:cubicBezTo>
                  <a:pt x="6601563" y="3542615"/>
                  <a:pt x="6581088" y="3747588"/>
                  <a:pt x="6611123" y="4011521"/>
                </a:cubicBezTo>
                <a:cubicBezTo>
                  <a:pt x="6641158" y="4275454"/>
                  <a:pt x="6616254" y="4413662"/>
                  <a:pt x="6611123" y="4619398"/>
                </a:cubicBezTo>
                <a:cubicBezTo>
                  <a:pt x="6605992" y="4825134"/>
                  <a:pt x="6621966" y="5098373"/>
                  <a:pt x="6611123" y="5393059"/>
                </a:cubicBezTo>
                <a:cubicBezTo>
                  <a:pt x="6600280" y="5687745"/>
                  <a:pt x="6597297" y="5876070"/>
                  <a:pt x="6611123" y="6166720"/>
                </a:cubicBezTo>
                <a:cubicBezTo>
                  <a:pt x="6624949" y="6457370"/>
                  <a:pt x="6614204" y="6472585"/>
                  <a:pt x="6611123" y="6608812"/>
                </a:cubicBezTo>
                <a:cubicBezTo>
                  <a:pt x="6608042" y="6745039"/>
                  <a:pt x="6628801" y="6954999"/>
                  <a:pt x="6611123" y="7050904"/>
                </a:cubicBezTo>
                <a:cubicBezTo>
                  <a:pt x="6593445" y="7146809"/>
                  <a:pt x="6593386" y="7344781"/>
                  <a:pt x="6611123" y="7492996"/>
                </a:cubicBezTo>
                <a:cubicBezTo>
                  <a:pt x="6628860" y="7641211"/>
                  <a:pt x="6561180" y="8064849"/>
                  <a:pt x="6611123" y="8570596"/>
                </a:cubicBezTo>
                <a:cubicBezTo>
                  <a:pt x="6607486" y="8707490"/>
                  <a:pt x="6482710" y="8874262"/>
                  <a:pt x="6329754" y="8851965"/>
                </a:cubicBezTo>
                <a:cubicBezTo>
                  <a:pt x="6086571" y="8821320"/>
                  <a:pt x="5855773" y="8855937"/>
                  <a:pt x="5597227" y="8851965"/>
                </a:cubicBezTo>
                <a:cubicBezTo>
                  <a:pt x="5338681" y="8847993"/>
                  <a:pt x="5109199" y="8854286"/>
                  <a:pt x="4804217" y="8851965"/>
                </a:cubicBezTo>
                <a:cubicBezTo>
                  <a:pt x="4499235" y="8849645"/>
                  <a:pt x="4548207" y="8868001"/>
                  <a:pt x="4313626" y="8851965"/>
                </a:cubicBezTo>
                <a:cubicBezTo>
                  <a:pt x="4079045" y="8835929"/>
                  <a:pt x="3687363" y="8876942"/>
                  <a:pt x="3520615" y="8851965"/>
                </a:cubicBezTo>
                <a:cubicBezTo>
                  <a:pt x="3353867" y="8826988"/>
                  <a:pt x="3202153" y="8851621"/>
                  <a:pt x="3030024" y="8851965"/>
                </a:cubicBezTo>
                <a:cubicBezTo>
                  <a:pt x="2857895" y="8852309"/>
                  <a:pt x="2585189" y="8843323"/>
                  <a:pt x="2357981" y="8851965"/>
                </a:cubicBezTo>
                <a:cubicBezTo>
                  <a:pt x="2130773" y="8860607"/>
                  <a:pt x="1927071" y="8839925"/>
                  <a:pt x="1746422" y="8851965"/>
                </a:cubicBezTo>
                <a:cubicBezTo>
                  <a:pt x="1565773" y="8864005"/>
                  <a:pt x="1390581" y="8858857"/>
                  <a:pt x="1255831" y="8851965"/>
                </a:cubicBezTo>
                <a:cubicBezTo>
                  <a:pt x="1121081" y="8845073"/>
                  <a:pt x="672855" y="8896754"/>
                  <a:pt x="281369" y="8851965"/>
                </a:cubicBezTo>
                <a:cubicBezTo>
                  <a:pt x="119326" y="8852098"/>
                  <a:pt x="-4901" y="8733502"/>
                  <a:pt x="0" y="8570596"/>
                </a:cubicBezTo>
                <a:cubicBezTo>
                  <a:pt x="6247" y="8404929"/>
                  <a:pt x="-14390" y="8118827"/>
                  <a:pt x="0" y="7962719"/>
                </a:cubicBezTo>
                <a:cubicBezTo>
                  <a:pt x="14390" y="7806611"/>
                  <a:pt x="19916" y="7346191"/>
                  <a:pt x="0" y="7106166"/>
                </a:cubicBezTo>
                <a:cubicBezTo>
                  <a:pt x="-19916" y="6866141"/>
                  <a:pt x="-6811" y="6644276"/>
                  <a:pt x="0" y="6249612"/>
                </a:cubicBezTo>
                <a:cubicBezTo>
                  <a:pt x="6811" y="5854948"/>
                  <a:pt x="-8550" y="5989026"/>
                  <a:pt x="0" y="5807520"/>
                </a:cubicBezTo>
                <a:cubicBezTo>
                  <a:pt x="8550" y="5626014"/>
                  <a:pt x="25388" y="5245274"/>
                  <a:pt x="0" y="4950967"/>
                </a:cubicBezTo>
                <a:cubicBezTo>
                  <a:pt x="-25388" y="4656660"/>
                  <a:pt x="16205" y="4660192"/>
                  <a:pt x="0" y="4508875"/>
                </a:cubicBezTo>
                <a:cubicBezTo>
                  <a:pt x="-16205" y="4357558"/>
                  <a:pt x="-28414" y="3922856"/>
                  <a:pt x="0" y="3735214"/>
                </a:cubicBezTo>
                <a:cubicBezTo>
                  <a:pt x="28414" y="3547572"/>
                  <a:pt x="-19364" y="3508926"/>
                  <a:pt x="0" y="3293121"/>
                </a:cubicBezTo>
                <a:cubicBezTo>
                  <a:pt x="19364" y="3077316"/>
                  <a:pt x="18311" y="2852960"/>
                  <a:pt x="0" y="2519460"/>
                </a:cubicBezTo>
                <a:cubicBezTo>
                  <a:pt x="-18311" y="2185960"/>
                  <a:pt x="-18664" y="2211932"/>
                  <a:pt x="0" y="1994476"/>
                </a:cubicBezTo>
                <a:cubicBezTo>
                  <a:pt x="18664" y="1777020"/>
                  <a:pt x="19138" y="1312059"/>
                  <a:pt x="0" y="1137922"/>
                </a:cubicBezTo>
                <a:cubicBezTo>
                  <a:pt x="-19138" y="963785"/>
                  <a:pt x="-10209" y="560139"/>
                  <a:pt x="0" y="28136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Der Kakaotransport </a:t>
            </a:r>
          </a:p>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und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sp>
        <p:nvSpPr>
          <p:cNvPr id="9" name="Textfeld 8">
            <a:extLst>
              <a:ext uri="{FF2B5EF4-FFF2-40B4-BE49-F238E27FC236}">
                <a16:creationId xmlns:a16="http://schemas.microsoft.com/office/drawing/2014/main" id="{93509A1A-1DA3-6A87-8716-52BD4866F456}"/>
              </a:ext>
            </a:extLst>
          </p:cNvPr>
          <p:cNvSpPr txBox="1"/>
          <p:nvPr/>
        </p:nvSpPr>
        <p:spPr>
          <a:xfrm>
            <a:off x="550770" y="1129454"/>
            <a:ext cx="6114494" cy="7843879"/>
          </a:xfrm>
          <a:prstGeom prst="rect">
            <a:avLst/>
          </a:prstGeom>
          <a:noFill/>
        </p:spPr>
        <p:txBody>
          <a:bodyPr wrap="square" rtlCol="0">
            <a:spAutoFit/>
          </a:bodyPr>
          <a:lstStyle/>
          <a:p>
            <a:pPr>
              <a:lnSpc>
                <a:spcPct val="115000"/>
              </a:lnSpc>
              <a:spcAft>
                <a:spcPts val="800"/>
              </a:spcAft>
            </a:pPr>
            <a:r>
              <a:rPr lang="de-DE" sz="1200" b="1" kern="100" dirty="0">
                <a:effectLst/>
                <a:latin typeface="Calibri" panose="020F0502020204030204" pitchFamily="34" charset="0"/>
                <a:ea typeface="Aptos" panose="020B0004020202020204" pitchFamily="34" charset="0"/>
                <a:cs typeface="Times New Roman" panose="02020603050405020304" pitchFamily="18" charset="0"/>
              </a:rPr>
              <a:t>Bevor Schokolade bei uns im Regal </a:t>
            </a:r>
            <a:r>
              <a:rPr lang="de-DE" sz="1200" b="1" kern="100" dirty="0">
                <a:latin typeface="Calibri" panose="020F0502020204030204" pitchFamily="34" charset="0"/>
                <a:ea typeface="Aptos" panose="020B0004020202020204" pitchFamily="34" charset="0"/>
                <a:cs typeface="Times New Roman" panose="02020603050405020304" pitchFamily="18" charset="0"/>
              </a:rPr>
              <a:t>liegt, haben viele Menschen an ihrer Herstellung verdient- aber nicht alle gleich viel. Wer bekommt wie viel vom Verkauf einer Tafel Schokolade?</a:t>
            </a:r>
          </a:p>
          <a:p>
            <a:pPr>
              <a:lnSpc>
                <a:spcPct val="115000"/>
              </a:lnSpc>
              <a:spcAft>
                <a:spcPts val="800"/>
              </a:spcAft>
            </a:pPr>
            <a:r>
              <a:rPr lang="de-DE" sz="1200" b="1" kern="100" dirty="0">
                <a:effectLst/>
                <a:latin typeface="Calibri" panose="020F0502020204030204" pitchFamily="34" charset="0"/>
                <a:ea typeface="Aptos" panose="020B0004020202020204" pitchFamily="34" charset="0"/>
                <a:cs typeface="Times New Roman" panose="02020603050405020304" pitchFamily="18" charset="0"/>
              </a:rPr>
              <a:t>1. Verteile den 1€ auf die fünf Beteiligten, so wie du denkst, dass es in Wirklichkeit ist.</a:t>
            </a:r>
          </a:p>
          <a:p>
            <a:pPr>
              <a:lnSpc>
                <a:spcPct val="115000"/>
              </a:lnSpc>
              <a:spcAft>
                <a:spcPts val="800"/>
              </a:spcAft>
            </a:pPr>
            <a:r>
              <a:rPr lang="de-DE" sz="1200" b="1" kern="100" dirty="0">
                <a:latin typeface="Calibri" panose="020F0502020204030204" pitchFamily="34" charset="0"/>
                <a:ea typeface="Aptos" panose="020B0004020202020204" pitchFamily="34" charset="0"/>
                <a:cs typeface="Times New Roman" panose="02020603050405020304" pitchFamily="18" charset="0"/>
              </a:rPr>
              <a:t>2. Hole dir aus der Lösungsstation die tatsächliche Aufteilung und vergleiche mit deiner Einschätzung.</a:t>
            </a:r>
          </a:p>
          <a:p>
            <a:pPr marL="228600" indent="-228600">
              <a:lnSpc>
                <a:spcPct val="115000"/>
              </a:lnSpc>
              <a:spcAft>
                <a:spcPts val="800"/>
              </a:spcAft>
              <a:buAutoNum type="alphaLcParenR"/>
            </a:pPr>
            <a:r>
              <a:rPr lang="de-DE" sz="1200" b="1" kern="100" dirty="0">
                <a:latin typeface="Calibri" panose="020F0502020204030204" pitchFamily="34" charset="0"/>
                <a:ea typeface="Aptos" panose="020B0004020202020204" pitchFamily="34" charset="0"/>
                <a:cs typeface="Times New Roman" panose="02020603050405020304" pitchFamily="18" charset="0"/>
              </a:rPr>
              <a:t>Welche Zahl hat dich am meisten überrascht?</a:t>
            </a:r>
          </a:p>
          <a:p>
            <a:pPr>
              <a:lnSpc>
                <a:spcPct val="115000"/>
              </a:lnSpc>
              <a:spcAft>
                <a:spcPts val="800"/>
              </a:spcAft>
            </a:pPr>
            <a:r>
              <a:rPr lang="de-DE" sz="1200" b="1" kern="100" dirty="0">
                <a:latin typeface="Calibri" panose="020F0502020204030204" pitchFamily="34" charset="0"/>
                <a:ea typeface="Aptos" panose="020B0004020202020204" pitchFamily="34" charset="0"/>
                <a:cs typeface="Times New Roman" panose="02020603050405020304" pitchFamily="18" charset="0"/>
              </a:rPr>
              <a:t>_________________________________________</a:t>
            </a:r>
          </a:p>
          <a:p>
            <a:pPr>
              <a:lnSpc>
                <a:spcPct val="115000"/>
              </a:lnSpc>
              <a:spcAft>
                <a:spcPts val="800"/>
              </a:spcAft>
            </a:pPr>
            <a:r>
              <a:rPr lang="de-DE" sz="1200" b="1" kern="100" dirty="0">
                <a:latin typeface="Calibri" panose="020F0502020204030204" pitchFamily="34" charset="0"/>
                <a:ea typeface="Aptos" panose="020B0004020202020204" pitchFamily="34" charset="0"/>
                <a:cs typeface="Times New Roman" panose="02020603050405020304" pitchFamily="18" charset="0"/>
              </a:rPr>
              <a:t>b)   Welche Posten findest du unfair? Warum?</a:t>
            </a:r>
          </a:p>
          <a:p>
            <a:pPr>
              <a:lnSpc>
                <a:spcPct val="150000"/>
              </a:lnSpc>
              <a:spcAft>
                <a:spcPts val="800"/>
              </a:spcAft>
            </a:pPr>
            <a:r>
              <a:rPr lang="de-DE" sz="1200" b="1" kern="100" dirty="0">
                <a:latin typeface="Calibri" panose="020F0502020204030204" pitchFamily="34" charset="0"/>
                <a:ea typeface="Aptos" panose="020B000402020202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a:t>
            </a: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200" b="1" kern="100" dirty="0">
                <a:latin typeface="Calibri" panose="020F0502020204030204" pitchFamily="34" charset="0"/>
                <a:ea typeface="Aptos" panose="020B0004020202020204" pitchFamily="34" charset="0"/>
                <a:cs typeface="Times New Roman" panose="02020603050405020304" pitchFamily="18" charset="0"/>
              </a:rPr>
              <a:t>3. Verteile den 1€ (100ct) so, wie du es gerecht findest!</a:t>
            </a: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de-D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886297" y="8727209"/>
            <a:ext cx="5367864" cy="573234"/>
          </a:xfrm>
          <a:prstGeom prst="rect">
            <a:avLst/>
          </a:prstGeom>
          <a:pattFill prst="pct5">
            <a:fgClr>
              <a:srgbClr val="945200"/>
            </a:fgClr>
            <a:bgClr>
              <a:schemeClr val="bg1"/>
            </a:bgClr>
          </a:pattFill>
          <a:ln>
            <a:solidFill>
              <a:srgbClr val="945200"/>
            </a:solidFill>
          </a:ln>
        </p:spPr>
        <p:txBody>
          <a:bodyPr wrap="square" rtlCol="0">
            <a:spAutoFit/>
          </a:bodyPr>
          <a:lstStyle/>
          <a:p>
            <a:pPr algn="ctr">
              <a:lnSpc>
                <a:spcPct val="115000"/>
              </a:lnSpc>
              <a:spcAft>
                <a:spcPts val="800"/>
              </a:spcAft>
            </a:pPr>
            <a:r>
              <a:rPr lang="de-DE" sz="1400" b="1" kern="100" dirty="0">
                <a:latin typeface="Calibri" panose="020F0502020204030204" pitchFamily="34" charset="0"/>
                <a:ea typeface="Aptos" panose="020B0004020202020204" pitchFamily="34" charset="0"/>
                <a:cs typeface="Times New Roman" panose="02020603050405020304" pitchFamily="18" charset="0"/>
              </a:rPr>
              <a:t>Was könnte getan werden, damit die Verteilung fairer wird? Notiere deine Ideen auf der Rückseite des Laufzettels in Zeile 4.</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08" y="8606796"/>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8FCE0591-EB85-E21D-5A7E-85BC756877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560" y="198069"/>
            <a:ext cx="639088" cy="639088"/>
          </a:xfrm>
          <a:prstGeom prst="rect">
            <a:avLst/>
          </a:prstGeom>
        </p:spPr>
      </p:pic>
      <p:sp>
        <p:nvSpPr>
          <p:cNvPr id="27" name="Textfeld 1">
            <a:extLst>
              <a:ext uri="{FF2B5EF4-FFF2-40B4-BE49-F238E27FC236}">
                <a16:creationId xmlns:a16="http://schemas.microsoft.com/office/drawing/2014/main" id="{0B9D12DD-4248-C864-3C1B-12520DC258DB}"/>
              </a:ext>
            </a:extLst>
          </p:cNvPr>
          <p:cNvSpPr txBox="1"/>
          <p:nvPr/>
        </p:nvSpPr>
        <p:spPr>
          <a:xfrm>
            <a:off x="1829757" y="5340727"/>
            <a:ext cx="1576591" cy="1974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de-DE" sz="1200" kern="10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 name="Grafik 1" descr="Ein Bild, das Elektronik enthält.&#10;&#10;Automatisch generierte Beschreibung">
            <a:extLst>
              <a:ext uri="{FF2B5EF4-FFF2-40B4-BE49-F238E27FC236}">
                <a16:creationId xmlns:a16="http://schemas.microsoft.com/office/drawing/2014/main" id="{A1FD1705-EB95-D846-FD56-75F8547FD1A2}"/>
              </a:ext>
            </a:extLst>
          </p:cNvPr>
          <p:cNvPicPr>
            <a:picLocks noChangeAspect="1"/>
          </p:cNvPicPr>
          <p:nvPr/>
        </p:nvPicPr>
        <p:blipFill rotWithShape="1">
          <a:blip r:embed="rId6">
            <a:extLst>
              <a:ext uri="{28A0092B-C50C-407E-A947-70E740481C1C}">
                <a14:useLocalDpi xmlns:a14="http://schemas.microsoft.com/office/drawing/2010/main" val="0"/>
              </a:ext>
            </a:extLst>
          </a:blip>
          <a:srcRect l="65558" t="55371" r="738" b="9807"/>
          <a:stretch/>
        </p:blipFill>
        <p:spPr>
          <a:xfrm>
            <a:off x="242592" y="1114917"/>
            <a:ext cx="326474" cy="360603"/>
          </a:xfrm>
          <a:prstGeom prst="rect">
            <a:avLst/>
          </a:prstGeom>
        </p:spPr>
      </p:pic>
      <p:graphicFrame>
        <p:nvGraphicFramePr>
          <p:cNvPr id="11" name="Tabelle 10">
            <a:extLst>
              <a:ext uri="{FF2B5EF4-FFF2-40B4-BE49-F238E27FC236}">
                <a16:creationId xmlns:a16="http://schemas.microsoft.com/office/drawing/2014/main" id="{49AF3866-D7B1-3E56-62FE-BB2F92251D40}"/>
              </a:ext>
            </a:extLst>
          </p:cNvPr>
          <p:cNvGraphicFramePr>
            <a:graphicFrameLocks noGrp="1"/>
          </p:cNvGraphicFramePr>
          <p:nvPr>
            <p:extLst>
              <p:ext uri="{D42A27DB-BD31-4B8C-83A1-F6EECF244321}">
                <p14:modId xmlns:p14="http://schemas.microsoft.com/office/powerpoint/2010/main" val="1221863229"/>
              </p:ext>
            </p:extLst>
          </p:nvPr>
        </p:nvGraphicFramePr>
        <p:xfrm>
          <a:off x="550770" y="5071807"/>
          <a:ext cx="5297170" cy="1851216"/>
        </p:xfrm>
        <a:graphic>
          <a:graphicData uri="http://schemas.openxmlformats.org/drawingml/2006/table">
            <a:tbl>
              <a:tblPr firstRow="1" firstCol="1" bandRow="1">
                <a:tableStyleId>{7DF18680-E054-41AD-8BC1-D1AEF772440D}</a:tableStyleId>
              </a:tblPr>
              <a:tblGrid>
                <a:gridCol w="1823720">
                  <a:extLst>
                    <a:ext uri="{9D8B030D-6E8A-4147-A177-3AD203B41FA5}">
                      <a16:colId xmlns:a16="http://schemas.microsoft.com/office/drawing/2014/main" val="495200678"/>
                    </a:ext>
                  </a:extLst>
                </a:gridCol>
                <a:gridCol w="1776095">
                  <a:extLst>
                    <a:ext uri="{9D8B030D-6E8A-4147-A177-3AD203B41FA5}">
                      <a16:colId xmlns:a16="http://schemas.microsoft.com/office/drawing/2014/main" val="4007267697"/>
                    </a:ext>
                  </a:extLst>
                </a:gridCol>
                <a:gridCol w="1697355">
                  <a:extLst>
                    <a:ext uri="{9D8B030D-6E8A-4147-A177-3AD203B41FA5}">
                      <a16:colId xmlns:a16="http://schemas.microsoft.com/office/drawing/2014/main" val="2311741946"/>
                    </a:ext>
                  </a:extLst>
                </a:gridCol>
              </a:tblGrid>
              <a:tr h="288290">
                <a:tc>
                  <a:txBody>
                    <a:bodyPr/>
                    <a:lstStyle/>
                    <a:p>
                      <a:pPr marL="457200">
                        <a:lnSpc>
                          <a:spcPct val="115000"/>
                        </a:lnSpc>
                      </a:pPr>
                      <a:r>
                        <a:rPr lang="de-DE" sz="1200" kern="100" dirty="0">
                          <a:effectLst/>
                        </a:rPr>
                        <a:t>Beteiligte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nSpc>
                          <a:spcPct val="115000"/>
                        </a:lnSpc>
                      </a:pPr>
                      <a:r>
                        <a:rPr lang="de-DE" sz="1200" kern="100">
                          <a:effectLst/>
                        </a:rPr>
                        <a:t>Tatsächlicher Anteil</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nSpc>
                          <a:spcPct val="115000"/>
                        </a:lnSpc>
                        <a:spcAft>
                          <a:spcPts val="800"/>
                        </a:spcAft>
                      </a:pPr>
                      <a:r>
                        <a:rPr lang="de-DE" sz="1200" kern="100">
                          <a:effectLst/>
                        </a:rPr>
                        <a:t>Fairer Anteil</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898411"/>
                  </a:ext>
                </a:extLst>
              </a:tr>
              <a:tr h="288290">
                <a:tc>
                  <a:txBody>
                    <a:bodyPr/>
                    <a:lstStyle/>
                    <a:p>
                      <a:pPr marL="457200">
                        <a:lnSpc>
                          <a:spcPct val="115000"/>
                        </a:lnSpc>
                      </a:pPr>
                      <a:r>
                        <a:rPr lang="de-DE" sz="1200" kern="100">
                          <a:effectLst/>
                        </a:rPr>
                        <a:t>Kakaobauer</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148976"/>
                  </a:ext>
                </a:extLst>
              </a:tr>
              <a:tr h="288290">
                <a:tc>
                  <a:txBody>
                    <a:bodyPr/>
                    <a:lstStyle/>
                    <a:p>
                      <a:pPr marL="457200">
                        <a:lnSpc>
                          <a:spcPct val="115000"/>
                        </a:lnSpc>
                      </a:pPr>
                      <a:r>
                        <a:rPr lang="de-DE" sz="1200" kern="100">
                          <a:effectLst/>
                        </a:rPr>
                        <a:t>Zwischenhändler</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518831"/>
                  </a:ext>
                </a:extLst>
              </a:tr>
              <a:tr h="288290">
                <a:tc>
                  <a:txBody>
                    <a:bodyPr/>
                    <a:lstStyle/>
                    <a:p>
                      <a:pPr marL="457200">
                        <a:lnSpc>
                          <a:spcPct val="115000"/>
                        </a:lnSpc>
                      </a:pPr>
                      <a:r>
                        <a:rPr lang="de-DE" sz="1200" kern="100">
                          <a:effectLst/>
                        </a:rPr>
                        <a:t>Hersteller</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e-DE" sz="1200" kern="100" dirty="0">
                          <a:effectLst/>
                        </a:rPr>
                        <a:t>ct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5210479"/>
                  </a:ext>
                </a:extLst>
              </a:tr>
              <a:tr h="288290">
                <a:tc>
                  <a:txBody>
                    <a:bodyPr/>
                    <a:lstStyle/>
                    <a:p>
                      <a:pPr marL="457200">
                        <a:lnSpc>
                          <a:spcPct val="115000"/>
                        </a:lnSpc>
                      </a:pPr>
                      <a:r>
                        <a:rPr lang="de-DE" sz="1200" kern="100">
                          <a:effectLst/>
                        </a:rPr>
                        <a:t>Supermarkt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e-DE" sz="1200" kern="100">
                          <a:effectLst/>
                        </a:rPr>
                        <a:t>ct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3424206"/>
                  </a:ext>
                </a:extLst>
              </a:tr>
              <a:tr h="288290">
                <a:tc>
                  <a:txBody>
                    <a:bodyPr/>
                    <a:lstStyle/>
                    <a:p>
                      <a:pPr marL="457200">
                        <a:lnSpc>
                          <a:spcPct val="115000"/>
                        </a:lnSpc>
                      </a:pPr>
                      <a:r>
                        <a:rPr lang="de-DE" sz="1200" kern="100">
                          <a:effectLst/>
                        </a:rPr>
                        <a:t>Transport/Steuern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e-DE" sz="1200" kern="100" dirty="0">
                          <a:effectLst/>
                        </a:rPr>
                        <a:t>ct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e-DE" sz="1200" kern="100" dirty="0">
                          <a:effectLst/>
                        </a:rPr>
                        <a:t>ct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2319"/>
                  </a:ext>
                </a:extLst>
              </a:tr>
            </a:tbl>
          </a:graphicData>
        </a:graphic>
      </p:graphicFrame>
      <p:pic>
        <p:nvPicPr>
          <p:cNvPr id="6" name="Billede 2">
            <a:extLst>
              <a:ext uri="{FF2B5EF4-FFF2-40B4-BE49-F238E27FC236}">
                <a16:creationId xmlns:a16="http://schemas.microsoft.com/office/drawing/2014/main" id="{5413768B-6FCC-E9B7-110F-73821EC7D733}"/>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06005" y="888388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291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9200-9E41-8720-42EA-E497FE90188A}"/>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A65E36C8-7472-77E0-2284-75A8A73D940B}"/>
              </a:ext>
            </a:extLst>
          </p:cNvPr>
          <p:cNvSpPr/>
          <p:nvPr/>
        </p:nvSpPr>
        <p:spPr>
          <a:xfrm>
            <a:off x="123506" y="948401"/>
            <a:ext cx="6611123" cy="3697341"/>
          </a:xfrm>
          <a:custGeom>
            <a:avLst/>
            <a:gdLst>
              <a:gd name="csX0" fmla="*/ 0 w 6611123"/>
              <a:gd name="csY0" fmla="*/ 157359 h 3697341"/>
              <a:gd name="csX1" fmla="*/ 157359 w 6611123"/>
              <a:gd name="csY1" fmla="*/ 0 h 3697341"/>
              <a:gd name="csX2" fmla="*/ 793996 w 6611123"/>
              <a:gd name="csY2" fmla="*/ 0 h 3697341"/>
              <a:gd name="csX3" fmla="*/ 1619524 w 6611123"/>
              <a:gd name="csY3" fmla="*/ 0 h 3697341"/>
              <a:gd name="csX4" fmla="*/ 2445053 w 6611123"/>
              <a:gd name="csY4" fmla="*/ 0 h 3697341"/>
              <a:gd name="csX5" fmla="*/ 2955761 w 6611123"/>
              <a:gd name="csY5" fmla="*/ 0 h 3697341"/>
              <a:gd name="csX6" fmla="*/ 3781290 w 6611123"/>
              <a:gd name="csY6" fmla="*/ 0 h 3697341"/>
              <a:gd name="csX7" fmla="*/ 4291998 w 6611123"/>
              <a:gd name="csY7" fmla="*/ 0 h 3697341"/>
              <a:gd name="csX8" fmla="*/ 5054563 w 6611123"/>
              <a:gd name="csY8" fmla="*/ 0 h 3697341"/>
              <a:gd name="csX9" fmla="*/ 5565271 w 6611123"/>
              <a:gd name="csY9" fmla="*/ 0 h 3697341"/>
              <a:gd name="csX10" fmla="*/ 6453764 w 6611123"/>
              <a:gd name="csY10" fmla="*/ 0 h 3697341"/>
              <a:gd name="csX11" fmla="*/ 6611123 w 6611123"/>
              <a:gd name="csY11" fmla="*/ 157359 h 3697341"/>
              <a:gd name="csX12" fmla="*/ 6611123 w 6611123"/>
              <a:gd name="csY12" fmla="*/ 833884 h 3697341"/>
              <a:gd name="csX13" fmla="*/ 6611123 w 6611123"/>
              <a:gd name="csY13" fmla="*/ 1408930 h 3697341"/>
              <a:gd name="csX14" fmla="*/ 6611123 w 6611123"/>
              <a:gd name="csY14" fmla="*/ 2119280 h 3697341"/>
              <a:gd name="csX15" fmla="*/ 6611123 w 6611123"/>
              <a:gd name="csY15" fmla="*/ 2863457 h 3697341"/>
              <a:gd name="csX16" fmla="*/ 6611123 w 6611123"/>
              <a:gd name="csY16" fmla="*/ 3539982 h 3697341"/>
              <a:gd name="csX17" fmla="*/ 6453764 w 6611123"/>
              <a:gd name="csY17" fmla="*/ 3697341 h 3697341"/>
              <a:gd name="csX18" fmla="*/ 5817127 w 6611123"/>
              <a:gd name="csY18" fmla="*/ 3697341 h 3697341"/>
              <a:gd name="csX19" fmla="*/ 5180491 w 6611123"/>
              <a:gd name="csY19" fmla="*/ 3697341 h 3697341"/>
              <a:gd name="csX20" fmla="*/ 4543854 w 6611123"/>
              <a:gd name="csY20" fmla="*/ 3697341 h 3697341"/>
              <a:gd name="csX21" fmla="*/ 3907218 w 6611123"/>
              <a:gd name="csY21" fmla="*/ 3697341 h 3697341"/>
              <a:gd name="csX22" fmla="*/ 3396510 w 6611123"/>
              <a:gd name="csY22" fmla="*/ 3697341 h 3697341"/>
              <a:gd name="csX23" fmla="*/ 2759873 w 6611123"/>
              <a:gd name="csY23" fmla="*/ 3697341 h 3697341"/>
              <a:gd name="csX24" fmla="*/ 2249165 w 6611123"/>
              <a:gd name="csY24" fmla="*/ 3697341 h 3697341"/>
              <a:gd name="csX25" fmla="*/ 1549564 w 6611123"/>
              <a:gd name="csY25" fmla="*/ 3697341 h 3697341"/>
              <a:gd name="csX26" fmla="*/ 1038856 w 6611123"/>
              <a:gd name="csY26" fmla="*/ 3697341 h 3697341"/>
              <a:gd name="csX27" fmla="*/ 157359 w 6611123"/>
              <a:gd name="csY27" fmla="*/ 3697341 h 3697341"/>
              <a:gd name="csX28" fmla="*/ 0 w 6611123"/>
              <a:gd name="csY28" fmla="*/ 3539982 h 3697341"/>
              <a:gd name="csX29" fmla="*/ 0 w 6611123"/>
              <a:gd name="csY29" fmla="*/ 2931110 h 3697341"/>
              <a:gd name="csX30" fmla="*/ 0 w 6611123"/>
              <a:gd name="csY30" fmla="*/ 2254585 h 3697341"/>
              <a:gd name="csX31" fmla="*/ 0 w 6611123"/>
              <a:gd name="csY31" fmla="*/ 1679539 h 3697341"/>
              <a:gd name="csX32" fmla="*/ 0 w 6611123"/>
              <a:gd name="csY32" fmla="*/ 1003015 h 3697341"/>
              <a:gd name="csX33" fmla="*/ 0 w 6611123"/>
              <a:gd name="csY33" fmla="*/ 157359 h 36973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611123" h="3697341" fill="none" extrusionOk="0">
                <a:moveTo>
                  <a:pt x="0" y="157359"/>
                </a:moveTo>
                <a:cubicBezTo>
                  <a:pt x="-9627" y="70645"/>
                  <a:pt x="68733" y="2635"/>
                  <a:pt x="157359" y="0"/>
                </a:cubicBezTo>
                <a:cubicBezTo>
                  <a:pt x="377661" y="-2432"/>
                  <a:pt x="586251" y="-30286"/>
                  <a:pt x="793996" y="0"/>
                </a:cubicBezTo>
                <a:cubicBezTo>
                  <a:pt x="1001741" y="30286"/>
                  <a:pt x="1350101" y="-20918"/>
                  <a:pt x="1619524" y="0"/>
                </a:cubicBezTo>
                <a:cubicBezTo>
                  <a:pt x="1888947" y="20918"/>
                  <a:pt x="2177597" y="31985"/>
                  <a:pt x="2445053" y="0"/>
                </a:cubicBezTo>
                <a:cubicBezTo>
                  <a:pt x="2712509" y="-31985"/>
                  <a:pt x="2733119" y="2761"/>
                  <a:pt x="2955761" y="0"/>
                </a:cubicBezTo>
                <a:cubicBezTo>
                  <a:pt x="3178403" y="-2761"/>
                  <a:pt x="3472417" y="26370"/>
                  <a:pt x="3781290" y="0"/>
                </a:cubicBezTo>
                <a:cubicBezTo>
                  <a:pt x="4090163" y="-26370"/>
                  <a:pt x="4118295" y="-20802"/>
                  <a:pt x="4291998" y="0"/>
                </a:cubicBezTo>
                <a:cubicBezTo>
                  <a:pt x="4465701" y="20802"/>
                  <a:pt x="4747239" y="-28711"/>
                  <a:pt x="5054563" y="0"/>
                </a:cubicBezTo>
                <a:cubicBezTo>
                  <a:pt x="5361887" y="28711"/>
                  <a:pt x="5397138" y="15042"/>
                  <a:pt x="5565271" y="0"/>
                </a:cubicBezTo>
                <a:cubicBezTo>
                  <a:pt x="5733404" y="-15042"/>
                  <a:pt x="6148101" y="17677"/>
                  <a:pt x="6453764" y="0"/>
                </a:cubicBezTo>
                <a:cubicBezTo>
                  <a:pt x="6527460" y="-13532"/>
                  <a:pt x="6607911" y="51794"/>
                  <a:pt x="6611123" y="157359"/>
                </a:cubicBezTo>
                <a:cubicBezTo>
                  <a:pt x="6637571" y="473999"/>
                  <a:pt x="6600768" y="624288"/>
                  <a:pt x="6611123" y="833884"/>
                </a:cubicBezTo>
                <a:cubicBezTo>
                  <a:pt x="6621478" y="1043481"/>
                  <a:pt x="6626036" y="1261001"/>
                  <a:pt x="6611123" y="1408930"/>
                </a:cubicBezTo>
                <a:cubicBezTo>
                  <a:pt x="6596210" y="1556859"/>
                  <a:pt x="6607205" y="1803015"/>
                  <a:pt x="6611123" y="2119280"/>
                </a:cubicBezTo>
                <a:cubicBezTo>
                  <a:pt x="6615042" y="2435545"/>
                  <a:pt x="6587135" y="2656330"/>
                  <a:pt x="6611123" y="2863457"/>
                </a:cubicBezTo>
                <a:cubicBezTo>
                  <a:pt x="6635111" y="3070584"/>
                  <a:pt x="6600792" y="3379862"/>
                  <a:pt x="6611123" y="3539982"/>
                </a:cubicBezTo>
                <a:cubicBezTo>
                  <a:pt x="6592842" y="3619384"/>
                  <a:pt x="6547529" y="3707488"/>
                  <a:pt x="6453764" y="3697341"/>
                </a:cubicBezTo>
                <a:cubicBezTo>
                  <a:pt x="6259914" y="3707634"/>
                  <a:pt x="6090426" y="3683985"/>
                  <a:pt x="5817127" y="3697341"/>
                </a:cubicBezTo>
                <a:cubicBezTo>
                  <a:pt x="5543828" y="3710697"/>
                  <a:pt x="5336811" y="3727825"/>
                  <a:pt x="5180491" y="3697341"/>
                </a:cubicBezTo>
                <a:cubicBezTo>
                  <a:pt x="5024171" y="3666857"/>
                  <a:pt x="4692693" y="3674560"/>
                  <a:pt x="4543854" y="3697341"/>
                </a:cubicBezTo>
                <a:cubicBezTo>
                  <a:pt x="4395015" y="3720122"/>
                  <a:pt x="4210353" y="3708981"/>
                  <a:pt x="3907218" y="3697341"/>
                </a:cubicBezTo>
                <a:cubicBezTo>
                  <a:pt x="3604083" y="3685701"/>
                  <a:pt x="3585096" y="3718292"/>
                  <a:pt x="3396510" y="3697341"/>
                </a:cubicBezTo>
                <a:cubicBezTo>
                  <a:pt x="3207924" y="3676390"/>
                  <a:pt x="2994587" y="3707929"/>
                  <a:pt x="2759873" y="3697341"/>
                </a:cubicBezTo>
                <a:cubicBezTo>
                  <a:pt x="2525159" y="3686753"/>
                  <a:pt x="2432589" y="3692946"/>
                  <a:pt x="2249165" y="3697341"/>
                </a:cubicBezTo>
                <a:cubicBezTo>
                  <a:pt x="2065741" y="3701736"/>
                  <a:pt x="1882921" y="3672094"/>
                  <a:pt x="1549564" y="3697341"/>
                </a:cubicBezTo>
                <a:cubicBezTo>
                  <a:pt x="1216207" y="3722588"/>
                  <a:pt x="1204097" y="3682023"/>
                  <a:pt x="1038856" y="3697341"/>
                </a:cubicBezTo>
                <a:cubicBezTo>
                  <a:pt x="873615" y="3712659"/>
                  <a:pt x="471517" y="3731023"/>
                  <a:pt x="157359" y="3697341"/>
                </a:cubicBezTo>
                <a:cubicBezTo>
                  <a:pt x="68770" y="3705353"/>
                  <a:pt x="-8659" y="3629535"/>
                  <a:pt x="0" y="3539982"/>
                </a:cubicBezTo>
                <a:cubicBezTo>
                  <a:pt x="-7183" y="3285458"/>
                  <a:pt x="-21077" y="3136850"/>
                  <a:pt x="0" y="2931110"/>
                </a:cubicBezTo>
                <a:cubicBezTo>
                  <a:pt x="21077" y="2725370"/>
                  <a:pt x="14895" y="2530579"/>
                  <a:pt x="0" y="2254585"/>
                </a:cubicBezTo>
                <a:cubicBezTo>
                  <a:pt x="-14895" y="1978592"/>
                  <a:pt x="25633" y="1933417"/>
                  <a:pt x="0" y="1679539"/>
                </a:cubicBezTo>
                <a:cubicBezTo>
                  <a:pt x="-25633" y="1425661"/>
                  <a:pt x="31820" y="1261616"/>
                  <a:pt x="0" y="1003015"/>
                </a:cubicBezTo>
                <a:cubicBezTo>
                  <a:pt x="-31820" y="744414"/>
                  <a:pt x="-37021" y="410669"/>
                  <a:pt x="0" y="157359"/>
                </a:cubicBezTo>
                <a:close/>
              </a:path>
              <a:path w="6611123" h="3697341" stroke="0" extrusionOk="0">
                <a:moveTo>
                  <a:pt x="0" y="157359"/>
                </a:moveTo>
                <a:cubicBezTo>
                  <a:pt x="14979" y="68329"/>
                  <a:pt x="87413" y="9877"/>
                  <a:pt x="157359" y="0"/>
                </a:cubicBezTo>
                <a:cubicBezTo>
                  <a:pt x="327487" y="26773"/>
                  <a:pt x="488240" y="-9747"/>
                  <a:pt x="793996" y="0"/>
                </a:cubicBezTo>
                <a:cubicBezTo>
                  <a:pt x="1099752" y="9747"/>
                  <a:pt x="1407703" y="-37188"/>
                  <a:pt x="1619524" y="0"/>
                </a:cubicBezTo>
                <a:cubicBezTo>
                  <a:pt x="1831345" y="37188"/>
                  <a:pt x="2211930" y="22673"/>
                  <a:pt x="2382089" y="0"/>
                </a:cubicBezTo>
                <a:cubicBezTo>
                  <a:pt x="2552249" y="-22673"/>
                  <a:pt x="2766639" y="-6402"/>
                  <a:pt x="2892797" y="0"/>
                </a:cubicBezTo>
                <a:cubicBezTo>
                  <a:pt x="3018955" y="6402"/>
                  <a:pt x="3213020" y="-9448"/>
                  <a:pt x="3529434" y="0"/>
                </a:cubicBezTo>
                <a:cubicBezTo>
                  <a:pt x="3845848" y="9448"/>
                  <a:pt x="4041108" y="-4615"/>
                  <a:pt x="4291998" y="0"/>
                </a:cubicBezTo>
                <a:cubicBezTo>
                  <a:pt x="4542888" y="4615"/>
                  <a:pt x="4606271" y="20590"/>
                  <a:pt x="4802707" y="0"/>
                </a:cubicBezTo>
                <a:cubicBezTo>
                  <a:pt x="4999143" y="-20590"/>
                  <a:pt x="5410723" y="-9115"/>
                  <a:pt x="5628235" y="0"/>
                </a:cubicBezTo>
                <a:cubicBezTo>
                  <a:pt x="5845747" y="9115"/>
                  <a:pt x="6216212" y="5258"/>
                  <a:pt x="6453764" y="0"/>
                </a:cubicBezTo>
                <a:cubicBezTo>
                  <a:pt x="6550589" y="3123"/>
                  <a:pt x="6610915" y="56192"/>
                  <a:pt x="6611123" y="157359"/>
                </a:cubicBezTo>
                <a:cubicBezTo>
                  <a:pt x="6616282" y="287226"/>
                  <a:pt x="6591356" y="501500"/>
                  <a:pt x="6611123" y="732405"/>
                </a:cubicBezTo>
                <a:cubicBezTo>
                  <a:pt x="6630890" y="963310"/>
                  <a:pt x="6628487" y="1106894"/>
                  <a:pt x="6611123" y="1341277"/>
                </a:cubicBezTo>
                <a:cubicBezTo>
                  <a:pt x="6593759" y="1575660"/>
                  <a:pt x="6599396" y="1754390"/>
                  <a:pt x="6611123" y="1950149"/>
                </a:cubicBezTo>
                <a:cubicBezTo>
                  <a:pt x="6622850" y="2145908"/>
                  <a:pt x="6605933" y="2477830"/>
                  <a:pt x="6611123" y="2660500"/>
                </a:cubicBezTo>
                <a:cubicBezTo>
                  <a:pt x="6616313" y="2843170"/>
                  <a:pt x="6624288" y="3245159"/>
                  <a:pt x="6611123" y="3539982"/>
                </a:cubicBezTo>
                <a:cubicBezTo>
                  <a:pt x="6618031" y="3610349"/>
                  <a:pt x="6535187" y="3684695"/>
                  <a:pt x="6453764" y="3697341"/>
                </a:cubicBezTo>
                <a:cubicBezTo>
                  <a:pt x="6274392" y="3707794"/>
                  <a:pt x="6095231" y="3720245"/>
                  <a:pt x="5943056" y="3697341"/>
                </a:cubicBezTo>
                <a:cubicBezTo>
                  <a:pt x="5790881" y="3674437"/>
                  <a:pt x="5363788" y="3675951"/>
                  <a:pt x="5180491" y="3697341"/>
                </a:cubicBezTo>
                <a:cubicBezTo>
                  <a:pt x="4997194" y="3718731"/>
                  <a:pt x="4808586" y="3720416"/>
                  <a:pt x="4669783" y="3697341"/>
                </a:cubicBezTo>
                <a:cubicBezTo>
                  <a:pt x="4530980" y="3674266"/>
                  <a:pt x="4347944" y="3704009"/>
                  <a:pt x="4159074" y="3697341"/>
                </a:cubicBezTo>
                <a:cubicBezTo>
                  <a:pt x="3970204" y="3690673"/>
                  <a:pt x="3775047" y="3683409"/>
                  <a:pt x="3648366" y="3697341"/>
                </a:cubicBezTo>
                <a:cubicBezTo>
                  <a:pt x="3521685" y="3711273"/>
                  <a:pt x="3318086" y="3689821"/>
                  <a:pt x="3074693" y="3697341"/>
                </a:cubicBezTo>
                <a:cubicBezTo>
                  <a:pt x="2831300" y="3704861"/>
                  <a:pt x="2477931" y="3689639"/>
                  <a:pt x="2312129" y="3697341"/>
                </a:cubicBezTo>
                <a:cubicBezTo>
                  <a:pt x="2146327" y="3705043"/>
                  <a:pt x="1820531" y="3709527"/>
                  <a:pt x="1486600" y="3697341"/>
                </a:cubicBezTo>
                <a:cubicBezTo>
                  <a:pt x="1152669" y="3685155"/>
                  <a:pt x="1135972" y="3665751"/>
                  <a:pt x="787000" y="3697341"/>
                </a:cubicBezTo>
                <a:cubicBezTo>
                  <a:pt x="438028" y="3728931"/>
                  <a:pt x="369335" y="3711101"/>
                  <a:pt x="157359" y="3697341"/>
                </a:cubicBezTo>
                <a:cubicBezTo>
                  <a:pt x="80371" y="3683457"/>
                  <a:pt x="7445" y="3629712"/>
                  <a:pt x="0" y="3539982"/>
                </a:cubicBezTo>
                <a:cubicBezTo>
                  <a:pt x="18129" y="3346597"/>
                  <a:pt x="-25466" y="3219141"/>
                  <a:pt x="0" y="2931110"/>
                </a:cubicBezTo>
                <a:cubicBezTo>
                  <a:pt x="25466" y="2643079"/>
                  <a:pt x="15843" y="2571661"/>
                  <a:pt x="0" y="2254585"/>
                </a:cubicBezTo>
                <a:cubicBezTo>
                  <a:pt x="-15843" y="1937510"/>
                  <a:pt x="-29715" y="1910385"/>
                  <a:pt x="0" y="1611887"/>
                </a:cubicBezTo>
                <a:cubicBezTo>
                  <a:pt x="29715" y="1313389"/>
                  <a:pt x="-16176" y="1223907"/>
                  <a:pt x="0" y="1036841"/>
                </a:cubicBezTo>
                <a:cubicBezTo>
                  <a:pt x="16176" y="849775"/>
                  <a:pt x="14583" y="427576"/>
                  <a:pt x="0" y="15735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6C3073E5-DADA-01A0-EF90-72474B77257D}"/>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Der Kakaotransport </a:t>
            </a:r>
          </a:p>
          <a:p>
            <a:pPr algn="ctr"/>
            <a:r>
              <a:rPr lang="de-DE"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und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6B28DABB-2C17-7948-7C0F-CF8AA109C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D94A3A71-B3DC-076D-7359-30FF011DC9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560" y="198069"/>
            <a:ext cx="639088" cy="639088"/>
          </a:xfrm>
          <a:prstGeom prst="rect">
            <a:avLst/>
          </a:prstGeom>
        </p:spPr>
      </p:pic>
      <p:pic>
        <p:nvPicPr>
          <p:cNvPr id="2" name="Grafik 1" descr="Ein Bild, das Elektronik enthält.&#10;&#10;Automatisch generierte Beschreibung">
            <a:extLst>
              <a:ext uri="{FF2B5EF4-FFF2-40B4-BE49-F238E27FC236}">
                <a16:creationId xmlns:a16="http://schemas.microsoft.com/office/drawing/2014/main" id="{0700C804-A029-5A6D-E6BE-005C4B7D1531}"/>
              </a:ext>
            </a:extLst>
          </p:cNvPr>
          <p:cNvPicPr>
            <a:picLocks noChangeAspect="1"/>
          </p:cNvPicPr>
          <p:nvPr/>
        </p:nvPicPr>
        <p:blipFill rotWithShape="1">
          <a:blip r:embed="rId5">
            <a:extLst>
              <a:ext uri="{28A0092B-C50C-407E-A947-70E740481C1C}">
                <a14:useLocalDpi xmlns:a14="http://schemas.microsoft.com/office/drawing/2010/main" val="0"/>
              </a:ext>
            </a:extLst>
          </a:blip>
          <a:srcRect l="65558" t="55371" r="738" b="9807"/>
          <a:stretch/>
        </p:blipFill>
        <p:spPr>
          <a:xfrm>
            <a:off x="242592" y="1114917"/>
            <a:ext cx="326474" cy="360603"/>
          </a:xfrm>
          <a:prstGeom prst="rect">
            <a:avLst/>
          </a:prstGeom>
        </p:spPr>
      </p:pic>
      <p:graphicFrame>
        <p:nvGraphicFramePr>
          <p:cNvPr id="11" name="Tabelle 10">
            <a:extLst>
              <a:ext uri="{FF2B5EF4-FFF2-40B4-BE49-F238E27FC236}">
                <a16:creationId xmlns:a16="http://schemas.microsoft.com/office/drawing/2014/main" id="{3C51312B-227E-34F3-6ACB-A6EBFAFB35A4}"/>
              </a:ext>
            </a:extLst>
          </p:cNvPr>
          <p:cNvGraphicFramePr>
            <a:graphicFrameLocks noGrp="1"/>
          </p:cNvGraphicFramePr>
          <p:nvPr>
            <p:extLst>
              <p:ext uri="{D42A27DB-BD31-4B8C-83A1-F6EECF244321}">
                <p14:modId xmlns:p14="http://schemas.microsoft.com/office/powerpoint/2010/main" val="557803428"/>
              </p:ext>
            </p:extLst>
          </p:nvPr>
        </p:nvGraphicFramePr>
        <p:xfrm>
          <a:off x="646788" y="2158131"/>
          <a:ext cx="3764517" cy="1729740"/>
        </p:xfrm>
        <a:graphic>
          <a:graphicData uri="http://schemas.openxmlformats.org/drawingml/2006/table">
            <a:tbl>
              <a:tblPr firstRow="1" firstCol="1" bandRow="1">
                <a:tableStyleId>{7DF18680-E054-41AD-8BC1-D1AEF772440D}</a:tableStyleId>
              </a:tblPr>
              <a:tblGrid>
                <a:gridCol w="1904683">
                  <a:extLst>
                    <a:ext uri="{9D8B030D-6E8A-4147-A177-3AD203B41FA5}">
                      <a16:colId xmlns:a16="http://schemas.microsoft.com/office/drawing/2014/main" val="495200678"/>
                    </a:ext>
                  </a:extLst>
                </a:gridCol>
                <a:gridCol w="1859834">
                  <a:extLst>
                    <a:ext uri="{9D8B030D-6E8A-4147-A177-3AD203B41FA5}">
                      <a16:colId xmlns:a16="http://schemas.microsoft.com/office/drawing/2014/main" val="4007267697"/>
                    </a:ext>
                  </a:extLst>
                </a:gridCol>
              </a:tblGrid>
              <a:tr h="288290">
                <a:tc>
                  <a:txBody>
                    <a:bodyPr/>
                    <a:lstStyle/>
                    <a:p>
                      <a:pPr marL="457200">
                        <a:lnSpc>
                          <a:spcPct val="115000"/>
                        </a:lnSpc>
                      </a:pPr>
                      <a:r>
                        <a:rPr lang="de-DE" sz="1200" kern="100" dirty="0">
                          <a:effectLst/>
                        </a:rPr>
                        <a:t>Beteiligte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indent="0" algn="ctr">
                        <a:lnSpc>
                          <a:spcPct val="115000"/>
                        </a:lnSpc>
                      </a:pPr>
                      <a:r>
                        <a:rPr lang="de-DE" sz="1200" kern="100" dirty="0">
                          <a:effectLst/>
                        </a:rPr>
                        <a:t>Tatsächlicher Anteil</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898411"/>
                  </a:ext>
                </a:extLst>
              </a:tr>
              <a:tr h="288290">
                <a:tc>
                  <a:txBody>
                    <a:bodyPr/>
                    <a:lstStyle/>
                    <a:p>
                      <a:pPr marL="457200">
                        <a:lnSpc>
                          <a:spcPct val="115000"/>
                        </a:lnSpc>
                      </a:pPr>
                      <a:r>
                        <a:rPr lang="de-DE" sz="1200" kern="100" dirty="0">
                          <a:effectLst/>
                        </a:rPr>
                        <a:t>Kakaobauer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pPr>
                      <a:r>
                        <a:rPr lang="de-DE" sz="1200" b="1" kern="100" dirty="0">
                          <a:effectLst/>
                        </a:rPr>
                        <a:t>  6 ct</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148976"/>
                  </a:ext>
                </a:extLst>
              </a:tr>
              <a:tr h="288290">
                <a:tc>
                  <a:txBody>
                    <a:bodyPr/>
                    <a:lstStyle/>
                    <a:p>
                      <a:pPr marL="457200">
                        <a:lnSpc>
                          <a:spcPct val="115000"/>
                        </a:lnSpc>
                      </a:pPr>
                      <a:r>
                        <a:rPr lang="de-DE" sz="1200" kern="100">
                          <a:effectLst/>
                        </a:rPr>
                        <a:t>Zwischenhändler</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pPr>
                      <a:r>
                        <a:rPr lang="de-DE" sz="1200" b="1" kern="100" dirty="0">
                          <a:effectLst/>
                        </a:rPr>
                        <a:t>10 ct</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518831"/>
                  </a:ext>
                </a:extLst>
              </a:tr>
              <a:tr h="288290">
                <a:tc>
                  <a:txBody>
                    <a:bodyPr/>
                    <a:lstStyle/>
                    <a:p>
                      <a:pPr marL="457200">
                        <a:lnSpc>
                          <a:spcPct val="115000"/>
                        </a:lnSpc>
                      </a:pPr>
                      <a:r>
                        <a:rPr lang="de-DE" sz="1200" kern="100">
                          <a:effectLst/>
                        </a:rPr>
                        <a:t>Hersteller</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pPr>
                      <a:r>
                        <a:rPr lang="de-DE" sz="1200" b="1" kern="100" dirty="0">
                          <a:effectLst/>
                        </a:rPr>
                        <a:t> 35 ct</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5210479"/>
                  </a:ext>
                </a:extLst>
              </a:tr>
              <a:tr h="288290">
                <a:tc>
                  <a:txBody>
                    <a:bodyPr/>
                    <a:lstStyle/>
                    <a:p>
                      <a:pPr marL="457200">
                        <a:lnSpc>
                          <a:spcPct val="115000"/>
                        </a:lnSpc>
                      </a:pPr>
                      <a:r>
                        <a:rPr lang="de-DE" sz="1200" kern="100">
                          <a:effectLst/>
                        </a:rPr>
                        <a:t>Supermarkt</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pPr>
                      <a:r>
                        <a:rPr lang="de-DE" sz="1200" b="1" kern="100" dirty="0">
                          <a:effectLst/>
                        </a:rPr>
                        <a:t>39 ct</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3424206"/>
                  </a:ext>
                </a:extLst>
              </a:tr>
              <a:tr h="288290">
                <a:tc>
                  <a:txBody>
                    <a:bodyPr/>
                    <a:lstStyle/>
                    <a:p>
                      <a:pPr marL="457200">
                        <a:lnSpc>
                          <a:spcPct val="115000"/>
                        </a:lnSpc>
                      </a:pPr>
                      <a:r>
                        <a:rPr lang="de-DE" sz="1200" kern="100">
                          <a:effectLst/>
                        </a:rPr>
                        <a:t>Transport/Steuern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pPr>
                      <a:r>
                        <a:rPr lang="de-DE" sz="1200" b="1" kern="100" dirty="0">
                          <a:effectLst/>
                        </a:rPr>
                        <a:t>10 ct</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2319"/>
                  </a:ext>
                </a:extLst>
              </a:tr>
            </a:tbl>
          </a:graphicData>
        </a:graphic>
      </p:graphicFrame>
      <p:pic>
        <p:nvPicPr>
          <p:cNvPr id="8" name="Grafik 7">
            <a:extLst>
              <a:ext uri="{FF2B5EF4-FFF2-40B4-BE49-F238E27FC236}">
                <a16:creationId xmlns:a16="http://schemas.microsoft.com/office/drawing/2014/main" id="{55FF1BFE-142B-D489-7E13-314EF54F20B7}"/>
              </a:ext>
            </a:extLst>
          </p:cNvPr>
          <p:cNvPicPr>
            <a:picLocks noChangeAspect="1"/>
          </p:cNvPicPr>
          <p:nvPr/>
        </p:nvPicPr>
        <p:blipFill>
          <a:blip r:embed="rId6"/>
          <a:stretch>
            <a:fillRect/>
          </a:stretch>
        </p:blipFill>
        <p:spPr>
          <a:xfrm>
            <a:off x="4411305" y="1340064"/>
            <a:ext cx="2078586" cy="2669283"/>
          </a:xfrm>
          <a:prstGeom prst="rect">
            <a:avLst/>
          </a:prstGeom>
        </p:spPr>
      </p:pic>
      <p:sp>
        <p:nvSpPr>
          <p:cNvPr id="10" name="Textfeld 9">
            <a:extLst>
              <a:ext uri="{FF2B5EF4-FFF2-40B4-BE49-F238E27FC236}">
                <a16:creationId xmlns:a16="http://schemas.microsoft.com/office/drawing/2014/main" id="{189036AF-7329-3A91-7DE1-7F452002C041}"/>
              </a:ext>
            </a:extLst>
          </p:cNvPr>
          <p:cNvSpPr txBox="1"/>
          <p:nvPr/>
        </p:nvSpPr>
        <p:spPr>
          <a:xfrm>
            <a:off x="242592" y="1682517"/>
            <a:ext cx="4684602" cy="369332"/>
          </a:xfrm>
          <a:prstGeom prst="rect">
            <a:avLst/>
          </a:prstGeom>
          <a:noFill/>
        </p:spPr>
        <p:txBody>
          <a:bodyPr wrap="square" rtlCol="0">
            <a:spAutoFit/>
          </a:bodyPr>
          <a:lstStyle/>
          <a:p>
            <a:r>
              <a:rPr lang="de-DE" b="1" dirty="0"/>
              <a:t>Tatsächliche Verteilung des Schokoladenpreises</a:t>
            </a:r>
          </a:p>
        </p:txBody>
      </p:sp>
      <p:sp>
        <p:nvSpPr>
          <p:cNvPr id="12" name="Welle 11">
            <a:extLst>
              <a:ext uri="{FF2B5EF4-FFF2-40B4-BE49-F238E27FC236}">
                <a16:creationId xmlns:a16="http://schemas.microsoft.com/office/drawing/2014/main" id="{02B5003D-D441-2BD2-5456-1B572568700F}"/>
              </a:ext>
            </a:extLst>
          </p:cNvPr>
          <p:cNvSpPr/>
          <p:nvPr/>
        </p:nvSpPr>
        <p:spPr>
          <a:xfrm>
            <a:off x="964589" y="941898"/>
            <a:ext cx="1283597" cy="51414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Lösung</a:t>
            </a:r>
          </a:p>
        </p:txBody>
      </p:sp>
      <p:pic>
        <p:nvPicPr>
          <p:cNvPr id="3" name="Billede 2">
            <a:extLst>
              <a:ext uri="{FF2B5EF4-FFF2-40B4-BE49-F238E27FC236}">
                <a16:creationId xmlns:a16="http://schemas.microsoft.com/office/drawing/2014/main" id="{F8B00C4C-0B61-7391-F409-0E9379B8A2C4}"/>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49769" y="8867989"/>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17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8257" cy="2709199"/>
          </a:xfrm>
          <a:custGeom>
            <a:avLst/>
            <a:gdLst>
              <a:gd name="csX0" fmla="*/ 0 w 6618257"/>
              <a:gd name="csY0" fmla="*/ 115304 h 2709199"/>
              <a:gd name="csX1" fmla="*/ 115304 w 6618257"/>
              <a:gd name="csY1" fmla="*/ 0 h 2709199"/>
              <a:gd name="csX2" fmla="*/ 754069 w 6618257"/>
              <a:gd name="csY2" fmla="*/ 0 h 2709199"/>
              <a:gd name="csX3" fmla="*/ 1328957 w 6618257"/>
              <a:gd name="csY3" fmla="*/ 0 h 2709199"/>
              <a:gd name="csX4" fmla="*/ 2095475 w 6618257"/>
              <a:gd name="csY4" fmla="*/ 0 h 2709199"/>
              <a:gd name="csX5" fmla="*/ 2861993 w 6618257"/>
              <a:gd name="csY5" fmla="*/ 0 h 2709199"/>
              <a:gd name="csX6" fmla="*/ 3309129 w 6618257"/>
              <a:gd name="csY6" fmla="*/ 0 h 2709199"/>
              <a:gd name="csX7" fmla="*/ 4075646 w 6618257"/>
              <a:gd name="csY7" fmla="*/ 0 h 2709199"/>
              <a:gd name="csX8" fmla="*/ 4522782 w 6618257"/>
              <a:gd name="csY8" fmla="*/ 0 h 2709199"/>
              <a:gd name="csX9" fmla="*/ 5225423 w 6618257"/>
              <a:gd name="csY9" fmla="*/ 0 h 2709199"/>
              <a:gd name="csX10" fmla="*/ 5672559 w 6618257"/>
              <a:gd name="csY10" fmla="*/ 0 h 2709199"/>
              <a:gd name="csX11" fmla="*/ 6502953 w 6618257"/>
              <a:gd name="csY11" fmla="*/ 0 h 2709199"/>
              <a:gd name="csX12" fmla="*/ 6618257 w 6618257"/>
              <a:gd name="csY12" fmla="*/ 115304 h 2709199"/>
              <a:gd name="csX13" fmla="*/ 6618257 w 6618257"/>
              <a:gd name="csY13" fmla="*/ 734952 h 2709199"/>
              <a:gd name="csX14" fmla="*/ 6618257 w 6618257"/>
              <a:gd name="csY14" fmla="*/ 1280242 h 2709199"/>
              <a:gd name="csX15" fmla="*/ 6618257 w 6618257"/>
              <a:gd name="csY15" fmla="*/ 1924675 h 2709199"/>
              <a:gd name="csX16" fmla="*/ 6618257 w 6618257"/>
              <a:gd name="csY16" fmla="*/ 2593895 h 2709199"/>
              <a:gd name="csX17" fmla="*/ 6502953 w 6618257"/>
              <a:gd name="csY17" fmla="*/ 2709199 h 2709199"/>
              <a:gd name="csX18" fmla="*/ 5800312 w 6618257"/>
              <a:gd name="csY18" fmla="*/ 2709199 h 2709199"/>
              <a:gd name="csX19" fmla="*/ 5097670 w 6618257"/>
              <a:gd name="csY19" fmla="*/ 2709199 h 2709199"/>
              <a:gd name="csX20" fmla="*/ 4522782 w 6618257"/>
              <a:gd name="csY20" fmla="*/ 2709199 h 2709199"/>
              <a:gd name="csX21" fmla="*/ 3947893 w 6618257"/>
              <a:gd name="csY21" fmla="*/ 2709199 h 2709199"/>
              <a:gd name="csX22" fmla="*/ 3373005 w 6618257"/>
              <a:gd name="csY22" fmla="*/ 2709199 h 2709199"/>
              <a:gd name="csX23" fmla="*/ 2925870 w 6618257"/>
              <a:gd name="csY23" fmla="*/ 2709199 h 2709199"/>
              <a:gd name="csX24" fmla="*/ 2350981 w 6618257"/>
              <a:gd name="csY24" fmla="*/ 2709199 h 2709199"/>
              <a:gd name="csX25" fmla="*/ 1903846 w 6618257"/>
              <a:gd name="csY25" fmla="*/ 2709199 h 2709199"/>
              <a:gd name="csX26" fmla="*/ 1265081 w 6618257"/>
              <a:gd name="csY26" fmla="*/ 2709199 h 2709199"/>
              <a:gd name="csX27" fmla="*/ 817945 w 6618257"/>
              <a:gd name="csY27" fmla="*/ 2709199 h 2709199"/>
              <a:gd name="csX28" fmla="*/ 115304 w 6618257"/>
              <a:gd name="csY28" fmla="*/ 2709199 h 2709199"/>
              <a:gd name="csX29" fmla="*/ 0 w 6618257"/>
              <a:gd name="csY29" fmla="*/ 2593895 h 2709199"/>
              <a:gd name="csX30" fmla="*/ 0 w 6618257"/>
              <a:gd name="csY30" fmla="*/ 2023819 h 2709199"/>
              <a:gd name="csX31" fmla="*/ 0 w 6618257"/>
              <a:gd name="csY31" fmla="*/ 1404171 h 2709199"/>
              <a:gd name="csX32" fmla="*/ 0 w 6618257"/>
              <a:gd name="csY32" fmla="*/ 858881 h 2709199"/>
              <a:gd name="csX33" fmla="*/ 0 w 6618257"/>
              <a:gd name="csY33" fmla="*/ 115304 h 2709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618257" h="2709199" fill="none" extrusionOk="0">
                <a:moveTo>
                  <a:pt x="0" y="115304"/>
                </a:moveTo>
                <a:cubicBezTo>
                  <a:pt x="815" y="54036"/>
                  <a:pt x="50763" y="2627"/>
                  <a:pt x="115304" y="0"/>
                </a:cubicBezTo>
                <a:cubicBezTo>
                  <a:pt x="286672" y="-22381"/>
                  <a:pt x="549230" y="-205"/>
                  <a:pt x="754069" y="0"/>
                </a:cubicBezTo>
                <a:cubicBezTo>
                  <a:pt x="958908" y="205"/>
                  <a:pt x="1107573" y="19418"/>
                  <a:pt x="1328957" y="0"/>
                </a:cubicBezTo>
                <a:cubicBezTo>
                  <a:pt x="1550341" y="-19418"/>
                  <a:pt x="1780262" y="-562"/>
                  <a:pt x="2095475" y="0"/>
                </a:cubicBezTo>
                <a:cubicBezTo>
                  <a:pt x="2410688" y="562"/>
                  <a:pt x="2579495" y="-19206"/>
                  <a:pt x="2861993" y="0"/>
                </a:cubicBezTo>
                <a:cubicBezTo>
                  <a:pt x="3144491" y="19206"/>
                  <a:pt x="3176916" y="16857"/>
                  <a:pt x="3309129" y="0"/>
                </a:cubicBezTo>
                <a:cubicBezTo>
                  <a:pt x="3441342" y="-16857"/>
                  <a:pt x="3813505" y="13074"/>
                  <a:pt x="4075646" y="0"/>
                </a:cubicBezTo>
                <a:cubicBezTo>
                  <a:pt x="4337787" y="-13074"/>
                  <a:pt x="4347610" y="12678"/>
                  <a:pt x="4522782" y="0"/>
                </a:cubicBezTo>
                <a:cubicBezTo>
                  <a:pt x="4697954" y="-12678"/>
                  <a:pt x="4973664" y="-23096"/>
                  <a:pt x="5225423" y="0"/>
                </a:cubicBezTo>
                <a:cubicBezTo>
                  <a:pt x="5477182" y="23096"/>
                  <a:pt x="5523292" y="18007"/>
                  <a:pt x="5672559" y="0"/>
                </a:cubicBezTo>
                <a:cubicBezTo>
                  <a:pt x="5821826" y="-18007"/>
                  <a:pt x="6168947" y="20271"/>
                  <a:pt x="6502953" y="0"/>
                </a:cubicBezTo>
                <a:cubicBezTo>
                  <a:pt x="6560491" y="-6293"/>
                  <a:pt x="6617056" y="44646"/>
                  <a:pt x="6618257" y="115304"/>
                </a:cubicBezTo>
                <a:cubicBezTo>
                  <a:pt x="6644996" y="306523"/>
                  <a:pt x="6612241" y="508340"/>
                  <a:pt x="6618257" y="734952"/>
                </a:cubicBezTo>
                <a:cubicBezTo>
                  <a:pt x="6624273" y="961564"/>
                  <a:pt x="6610434" y="1059916"/>
                  <a:pt x="6618257" y="1280242"/>
                </a:cubicBezTo>
                <a:cubicBezTo>
                  <a:pt x="6626081" y="1500568"/>
                  <a:pt x="6611624" y="1767319"/>
                  <a:pt x="6618257" y="1924675"/>
                </a:cubicBezTo>
                <a:cubicBezTo>
                  <a:pt x="6624890" y="2082031"/>
                  <a:pt x="6644142" y="2267966"/>
                  <a:pt x="6618257" y="2593895"/>
                </a:cubicBezTo>
                <a:cubicBezTo>
                  <a:pt x="6609668" y="2659772"/>
                  <a:pt x="6575100" y="2713584"/>
                  <a:pt x="6502953" y="2709199"/>
                </a:cubicBezTo>
                <a:cubicBezTo>
                  <a:pt x="6208888" y="2674381"/>
                  <a:pt x="6097401" y="2720390"/>
                  <a:pt x="5800312" y="2709199"/>
                </a:cubicBezTo>
                <a:cubicBezTo>
                  <a:pt x="5503223" y="2698008"/>
                  <a:pt x="5426817" y="2685466"/>
                  <a:pt x="5097670" y="2709199"/>
                </a:cubicBezTo>
                <a:cubicBezTo>
                  <a:pt x="4768523" y="2732932"/>
                  <a:pt x="4789841" y="2712105"/>
                  <a:pt x="4522782" y="2709199"/>
                </a:cubicBezTo>
                <a:cubicBezTo>
                  <a:pt x="4255723" y="2706293"/>
                  <a:pt x="4191215" y="2690897"/>
                  <a:pt x="3947893" y="2709199"/>
                </a:cubicBezTo>
                <a:cubicBezTo>
                  <a:pt x="3704571" y="2727501"/>
                  <a:pt x="3644286" y="2707784"/>
                  <a:pt x="3373005" y="2709199"/>
                </a:cubicBezTo>
                <a:cubicBezTo>
                  <a:pt x="3101724" y="2710614"/>
                  <a:pt x="3088203" y="2719324"/>
                  <a:pt x="2925870" y="2709199"/>
                </a:cubicBezTo>
                <a:cubicBezTo>
                  <a:pt x="2763537" y="2699074"/>
                  <a:pt x="2618026" y="2735740"/>
                  <a:pt x="2350981" y="2709199"/>
                </a:cubicBezTo>
                <a:cubicBezTo>
                  <a:pt x="2083936" y="2682658"/>
                  <a:pt x="2015659" y="2725732"/>
                  <a:pt x="1903846" y="2709199"/>
                </a:cubicBezTo>
                <a:cubicBezTo>
                  <a:pt x="1792033" y="2692666"/>
                  <a:pt x="1410351" y="2690836"/>
                  <a:pt x="1265081" y="2709199"/>
                </a:cubicBezTo>
                <a:cubicBezTo>
                  <a:pt x="1119811" y="2727562"/>
                  <a:pt x="982915" y="2694103"/>
                  <a:pt x="817945" y="2709199"/>
                </a:cubicBezTo>
                <a:cubicBezTo>
                  <a:pt x="652975" y="2724295"/>
                  <a:pt x="371353" y="2686170"/>
                  <a:pt x="115304" y="2709199"/>
                </a:cubicBezTo>
                <a:cubicBezTo>
                  <a:pt x="48375" y="2724669"/>
                  <a:pt x="-10790" y="2660874"/>
                  <a:pt x="0" y="2593895"/>
                </a:cubicBezTo>
                <a:cubicBezTo>
                  <a:pt x="11335" y="2323505"/>
                  <a:pt x="-13119" y="2230037"/>
                  <a:pt x="0" y="2023819"/>
                </a:cubicBezTo>
                <a:cubicBezTo>
                  <a:pt x="13119" y="1817601"/>
                  <a:pt x="-3533" y="1652583"/>
                  <a:pt x="0" y="1404171"/>
                </a:cubicBezTo>
                <a:cubicBezTo>
                  <a:pt x="3533" y="1155759"/>
                  <a:pt x="-3186" y="1113046"/>
                  <a:pt x="0" y="858881"/>
                </a:cubicBezTo>
                <a:cubicBezTo>
                  <a:pt x="3186" y="604716"/>
                  <a:pt x="-8969" y="291229"/>
                  <a:pt x="0" y="115304"/>
                </a:cubicBezTo>
                <a:close/>
              </a:path>
              <a:path w="6618257" h="2709199" stroke="0" extrusionOk="0">
                <a:moveTo>
                  <a:pt x="0" y="115304"/>
                </a:moveTo>
                <a:cubicBezTo>
                  <a:pt x="8555" y="50411"/>
                  <a:pt x="65287" y="7957"/>
                  <a:pt x="115304" y="0"/>
                </a:cubicBezTo>
                <a:cubicBezTo>
                  <a:pt x="329188" y="-18441"/>
                  <a:pt x="421124" y="15776"/>
                  <a:pt x="690192" y="0"/>
                </a:cubicBezTo>
                <a:cubicBezTo>
                  <a:pt x="959260" y="-15776"/>
                  <a:pt x="1096278" y="-19588"/>
                  <a:pt x="1456710" y="0"/>
                </a:cubicBezTo>
                <a:cubicBezTo>
                  <a:pt x="1817142" y="19588"/>
                  <a:pt x="1946378" y="29055"/>
                  <a:pt x="2159352" y="0"/>
                </a:cubicBezTo>
                <a:cubicBezTo>
                  <a:pt x="2372326" y="-29055"/>
                  <a:pt x="2397039" y="-13404"/>
                  <a:pt x="2606487" y="0"/>
                </a:cubicBezTo>
                <a:cubicBezTo>
                  <a:pt x="2815935" y="13404"/>
                  <a:pt x="2925243" y="25643"/>
                  <a:pt x="3181376" y="0"/>
                </a:cubicBezTo>
                <a:cubicBezTo>
                  <a:pt x="3437509" y="-25643"/>
                  <a:pt x="3641269" y="29945"/>
                  <a:pt x="3884017" y="0"/>
                </a:cubicBezTo>
                <a:cubicBezTo>
                  <a:pt x="4126765" y="-29945"/>
                  <a:pt x="4186578" y="-3347"/>
                  <a:pt x="4331152" y="0"/>
                </a:cubicBezTo>
                <a:cubicBezTo>
                  <a:pt x="4475727" y="3347"/>
                  <a:pt x="4764214" y="-28771"/>
                  <a:pt x="5097670" y="0"/>
                </a:cubicBezTo>
                <a:cubicBezTo>
                  <a:pt x="5431126" y="28771"/>
                  <a:pt x="5538400" y="-11298"/>
                  <a:pt x="5800312" y="0"/>
                </a:cubicBezTo>
                <a:cubicBezTo>
                  <a:pt x="6062224" y="11298"/>
                  <a:pt x="6340217" y="6246"/>
                  <a:pt x="6502953" y="0"/>
                </a:cubicBezTo>
                <a:cubicBezTo>
                  <a:pt x="6558685" y="-8779"/>
                  <a:pt x="6617735" y="37529"/>
                  <a:pt x="6618257" y="115304"/>
                </a:cubicBezTo>
                <a:cubicBezTo>
                  <a:pt x="6636791" y="256286"/>
                  <a:pt x="6637503" y="504366"/>
                  <a:pt x="6618257" y="685380"/>
                </a:cubicBezTo>
                <a:cubicBezTo>
                  <a:pt x="6599011" y="866394"/>
                  <a:pt x="6606058" y="1103367"/>
                  <a:pt x="6618257" y="1255456"/>
                </a:cubicBezTo>
                <a:cubicBezTo>
                  <a:pt x="6630456" y="1407545"/>
                  <a:pt x="6596160" y="1675498"/>
                  <a:pt x="6618257" y="1899890"/>
                </a:cubicBezTo>
                <a:cubicBezTo>
                  <a:pt x="6640354" y="2124282"/>
                  <a:pt x="6617213" y="2354013"/>
                  <a:pt x="6618257" y="2593895"/>
                </a:cubicBezTo>
                <a:cubicBezTo>
                  <a:pt x="6619255" y="2655187"/>
                  <a:pt x="6565340" y="2706215"/>
                  <a:pt x="6502953" y="2709199"/>
                </a:cubicBezTo>
                <a:cubicBezTo>
                  <a:pt x="6376646" y="2698426"/>
                  <a:pt x="6248001" y="2690647"/>
                  <a:pt x="6055818" y="2709199"/>
                </a:cubicBezTo>
                <a:cubicBezTo>
                  <a:pt x="5863635" y="2727751"/>
                  <a:pt x="5613458" y="2715199"/>
                  <a:pt x="5353176" y="2709199"/>
                </a:cubicBezTo>
                <a:cubicBezTo>
                  <a:pt x="5092894" y="2703199"/>
                  <a:pt x="5062166" y="2697421"/>
                  <a:pt x="4906041" y="2709199"/>
                </a:cubicBezTo>
                <a:cubicBezTo>
                  <a:pt x="4749917" y="2720977"/>
                  <a:pt x="4629170" y="2725491"/>
                  <a:pt x="4458905" y="2709199"/>
                </a:cubicBezTo>
                <a:cubicBezTo>
                  <a:pt x="4288640" y="2692907"/>
                  <a:pt x="4164744" y="2724982"/>
                  <a:pt x="4011770" y="2709199"/>
                </a:cubicBezTo>
                <a:cubicBezTo>
                  <a:pt x="3858797" y="2693416"/>
                  <a:pt x="3745702" y="2734525"/>
                  <a:pt x="3500758" y="2709199"/>
                </a:cubicBezTo>
                <a:cubicBezTo>
                  <a:pt x="3255814" y="2683873"/>
                  <a:pt x="2998074" y="2715809"/>
                  <a:pt x="2798117" y="2709199"/>
                </a:cubicBezTo>
                <a:cubicBezTo>
                  <a:pt x="2598160" y="2702589"/>
                  <a:pt x="2358291" y="2735846"/>
                  <a:pt x="2031599" y="2709199"/>
                </a:cubicBezTo>
                <a:cubicBezTo>
                  <a:pt x="1704907" y="2682552"/>
                  <a:pt x="1657035" y="2694835"/>
                  <a:pt x="1392834" y="2709199"/>
                </a:cubicBezTo>
                <a:cubicBezTo>
                  <a:pt x="1128633" y="2723563"/>
                  <a:pt x="497074" y="2746123"/>
                  <a:pt x="115304" y="2709199"/>
                </a:cubicBezTo>
                <a:cubicBezTo>
                  <a:pt x="56907" y="2701802"/>
                  <a:pt x="4373" y="2659234"/>
                  <a:pt x="0" y="2593895"/>
                </a:cubicBezTo>
                <a:cubicBezTo>
                  <a:pt x="-26378" y="2351021"/>
                  <a:pt x="9558" y="2214533"/>
                  <a:pt x="0" y="2023819"/>
                </a:cubicBezTo>
                <a:cubicBezTo>
                  <a:pt x="-9558" y="1833105"/>
                  <a:pt x="-8743" y="1559686"/>
                  <a:pt x="0" y="1404171"/>
                </a:cubicBezTo>
                <a:cubicBezTo>
                  <a:pt x="8743" y="1248656"/>
                  <a:pt x="25705" y="1065694"/>
                  <a:pt x="0" y="809309"/>
                </a:cubicBezTo>
                <a:cubicBezTo>
                  <a:pt x="-25705" y="552924"/>
                  <a:pt x="3372" y="263973"/>
                  <a:pt x="0" y="11530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rgbClr val="9437FF">
              <a:alpha val="55686"/>
            </a:srgb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Verkostung</a:t>
            </a:r>
            <a:endParaRPr lang="de-DE" sz="24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pic>
        <p:nvPicPr>
          <p:cNvPr id="21" name="Grafik 20" descr="Ein Bild, das Elektronik enthält.&#10;&#10;Automatisch generierte Beschreibung">
            <a:extLst>
              <a:ext uri="{FF2B5EF4-FFF2-40B4-BE49-F238E27FC236}">
                <a16:creationId xmlns:a16="http://schemas.microsoft.com/office/drawing/2014/main" id="{3AE30936-3B2B-4F2C-11D0-25F5FE568725}"/>
              </a:ext>
            </a:extLst>
          </p:cNvPr>
          <p:cNvPicPr>
            <a:picLocks noChangeAspect="1"/>
          </p:cNvPicPr>
          <p:nvPr/>
        </p:nvPicPr>
        <p:blipFill rotWithShape="1">
          <a:blip r:embed="rId3">
            <a:extLst>
              <a:ext uri="{28A0092B-C50C-407E-A947-70E740481C1C}">
                <a14:useLocalDpi xmlns:a14="http://schemas.microsoft.com/office/drawing/2010/main" val="0"/>
              </a:ext>
            </a:extLst>
          </a:blip>
          <a:srcRect l="65558" t="55371" r="738" b="9807"/>
          <a:stretch/>
        </p:blipFill>
        <p:spPr>
          <a:xfrm>
            <a:off x="230524" y="1753286"/>
            <a:ext cx="326474" cy="360603"/>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2862322"/>
          </a:xfrm>
          <a:prstGeom prst="rect">
            <a:avLst/>
          </a:prstGeom>
          <a:noFill/>
        </p:spPr>
        <p:txBody>
          <a:bodyPr wrap="square" rtlCol="0">
            <a:spAutoFit/>
          </a:bodyPr>
          <a:lstStyle/>
          <a:p>
            <a:pPr>
              <a:lnSpc>
                <a:spcPct val="150000"/>
              </a:lnSpc>
            </a:pPr>
            <a:r>
              <a:rPr lang="de-DE" sz="1300" b="1" dirty="0"/>
              <a:t>Probiere nacheinander und in Ruhe die drei Schokoladen. Schließe dabei die Augen und konzentriere dich auf den jeweiligen Geschmack.</a:t>
            </a:r>
            <a:endParaRPr lang="de-DE" sz="1300" dirty="0"/>
          </a:p>
          <a:p>
            <a:pPr>
              <a:lnSpc>
                <a:spcPct val="150000"/>
              </a:lnSpc>
            </a:pPr>
            <a:r>
              <a:rPr lang="de-DE" sz="1300" b="1" dirty="0"/>
              <a:t>Stimme ab: Welche Schokolade hat dir am besten geschmeckt?</a:t>
            </a:r>
          </a:p>
          <a:p>
            <a:pPr>
              <a:lnSpc>
                <a:spcPct val="150000"/>
              </a:lnSpc>
            </a:pPr>
            <a:endParaRPr lang="de-DE" sz="1300" b="1" dirty="0"/>
          </a:p>
          <a:p>
            <a:pPr>
              <a:lnSpc>
                <a:spcPct val="150000"/>
              </a:lnSpc>
            </a:pPr>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755" y="345152"/>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Marke 5 mit einfarbiger Füllung">
            <a:extLst>
              <a:ext uri="{FF2B5EF4-FFF2-40B4-BE49-F238E27FC236}">
                <a16:creationId xmlns:a16="http://schemas.microsoft.com/office/drawing/2014/main" id="{79249550-C33A-0D33-F784-A31CCEE900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560" y="204278"/>
            <a:ext cx="623302" cy="623302"/>
          </a:xfrm>
          <a:prstGeom prst="rect">
            <a:avLst/>
          </a:prstGeom>
        </p:spPr>
      </p:pic>
      <p:pic>
        <p:nvPicPr>
          <p:cNvPr id="11" name="Picture 2">
            <a:extLst>
              <a:ext uri="{FF2B5EF4-FFF2-40B4-BE49-F238E27FC236}">
                <a16:creationId xmlns:a16="http://schemas.microsoft.com/office/drawing/2014/main" id="{5D97EC1C-49BE-FC61-EDCA-2818C124A0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998" y="2266788"/>
            <a:ext cx="1293793" cy="1293793"/>
          </a:xfrm>
          <a:prstGeom prst="rect">
            <a:avLst/>
          </a:prstGeom>
          <a:noFill/>
          <a:extLst>
            <a:ext uri="{909E8E84-426E-40DD-AFC4-6F175D3DCCD1}">
              <a14:hiddenFill xmlns:a14="http://schemas.microsoft.com/office/drawing/2010/main">
                <a:solidFill>
                  <a:srgbClr val="FFFFFF"/>
                </a:solidFill>
              </a14:hiddenFill>
            </a:ext>
          </a:extLst>
        </p:spPr>
      </p:pic>
      <p:sp>
        <p:nvSpPr>
          <p:cNvPr id="12" name="Träne 11">
            <a:extLst>
              <a:ext uri="{FF2B5EF4-FFF2-40B4-BE49-F238E27FC236}">
                <a16:creationId xmlns:a16="http://schemas.microsoft.com/office/drawing/2014/main" id="{9E4399BD-F8BC-DDEC-4A2B-117286947FAA}"/>
              </a:ext>
            </a:extLst>
          </p:cNvPr>
          <p:cNvSpPr/>
          <p:nvPr/>
        </p:nvSpPr>
        <p:spPr>
          <a:xfrm rot="1664817" flipH="1" flipV="1">
            <a:off x="2217994" y="2121080"/>
            <a:ext cx="1454693" cy="970092"/>
          </a:xfrm>
          <a:prstGeom prst="teardrop">
            <a:avLst>
              <a:gd name="adj" fmla="val 13579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AF9CAA6D-D61B-EE3E-10DB-B64FA0E58F1B}"/>
              </a:ext>
            </a:extLst>
          </p:cNvPr>
          <p:cNvSpPr/>
          <p:nvPr/>
        </p:nvSpPr>
        <p:spPr>
          <a:xfrm>
            <a:off x="3820701" y="2463432"/>
            <a:ext cx="553259" cy="285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B9C2822E-9724-ED16-7E35-4AA73E21D6C5}"/>
              </a:ext>
            </a:extLst>
          </p:cNvPr>
          <p:cNvSpPr txBox="1"/>
          <p:nvPr/>
        </p:nvSpPr>
        <p:spPr>
          <a:xfrm>
            <a:off x="2141295" y="2303832"/>
            <a:ext cx="1730721" cy="553998"/>
          </a:xfrm>
          <a:prstGeom prst="rect">
            <a:avLst/>
          </a:prstGeom>
          <a:noFill/>
        </p:spPr>
        <p:txBody>
          <a:bodyPr wrap="square" rtlCol="0">
            <a:spAutoFit/>
          </a:bodyPr>
          <a:lstStyle/>
          <a:p>
            <a:r>
              <a:rPr lang="de-DE" sz="1500" dirty="0"/>
              <a:t>Zur Abstimmung  geht´s hier lang!  </a:t>
            </a:r>
          </a:p>
        </p:txBody>
      </p:sp>
      <p:pic>
        <p:nvPicPr>
          <p:cNvPr id="5" name="Grafik 4" descr="Ein Bild, das nähen, Muster, monochrom enthält.&#10;&#10;KI-generierte Inhalte können fehlerhaft sein.">
            <a:extLst>
              <a:ext uri="{FF2B5EF4-FFF2-40B4-BE49-F238E27FC236}">
                <a16:creationId xmlns:a16="http://schemas.microsoft.com/office/drawing/2014/main" id="{F6BE0601-C674-ED91-1753-2BD83D99EB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4272" y="2040598"/>
            <a:ext cx="1440000" cy="1440000"/>
          </a:xfrm>
          <a:prstGeom prst="rect">
            <a:avLst/>
          </a:prstGeom>
        </p:spPr>
      </p:pic>
      <p:pic>
        <p:nvPicPr>
          <p:cNvPr id="3" name="Billede 2">
            <a:extLst>
              <a:ext uri="{FF2B5EF4-FFF2-40B4-BE49-F238E27FC236}">
                <a16:creationId xmlns:a16="http://schemas.microsoft.com/office/drawing/2014/main" id="{179825C9-1F32-84F2-56F0-AA7686DB77AD}"/>
              </a:ext>
            </a:extLst>
          </p:cNvPr>
          <p:cNvPicPr>
            <a:picLocks noChangeAspect="1"/>
          </p:cNvPicPr>
          <p:nvPr/>
        </p:nvPicPr>
        <p:blipFill rotWithShape="1">
          <a:blip r:embed="rId9">
            <a:extLst>
              <a:ext uri="{28A0092B-C50C-407E-A947-70E740481C1C}">
                <a14:useLocalDpi xmlns:a14="http://schemas.microsoft.com/office/drawing/2010/main" val="0"/>
              </a:ext>
            </a:extLst>
          </a:blip>
          <a:srcRect l="44336" r="43831" b="43886"/>
          <a:stretch>
            <a:fillRect/>
          </a:stretch>
        </p:blipFill>
        <p:spPr bwMode="auto">
          <a:xfrm>
            <a:off x="5842616" y="8867989"/>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668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9040-E7B5-FBE2-D8B2-8BCD0133B8AE}"/>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FC4F86A7-5E87-83DB-1A1C-06EDD6022532}"/>
              </a:ext>
            </a:extLst>
          </p:cNvPr>
          <p:cNvSpPr/>
          <p:nvPr/>
        </p:nvSpPr>
        <p:spPr>
          <a:xfrm>
            <a:off x="123506" y="948401"/>
            <a:ext cx="6618257" cy="3136419"/>
          </a:xfrm>
          <a:custGeom>
            <a:avLst/>
            <a:gdLst>
              <a:gd name="csX0" fmla="*/ 0 w 6618257"/>
              <a:gd name="csY0" fmla="*/ 133486 h 3136419"/>
              <a:gd name="csX1" fmla="*/ 133486 w 6618257"/>
              <a:gd name="csY1" fmla="*/ 0 h 3136419"/>
              <a:gd name="csX2" fmla="*/ 832127 w 6618257"/>
              <a:gd name="csY2" fmla="*/ 0 h 3136419"/>
              <a:gd name="csX3" fmla="*/ 1276717 w 6618257"/>
              <a:gd name="csY3" fmla="*/ 0 h 3136419"/>
              <a:gd name="csX4" fmla="*/ 2038871 w 6618257"/>
              <a:gd name="csY4" fmla="*/ 0 h 3136419"/>
              <a:gd name="csX5" fmla="*/ 2483461 w 6618257"/>
              <a:gd name="csY5" fmla="*/ 0 h 3136419"/>
              <a:gd name="csX6" fmla="*/ 3182103 w 6618257"/>
              <a:gd name="csY6" fmla="*/ 0 h 3136419"/>
              <a:gd name="csX7" fmla="*/ 3626693 w 6618257"/>
              <a:gd name="csY7" fmla="*/ 0 h 3136419"/>
              <a:gd name="csX8" fmla="*/ 4325334 w 6618257"/>
              <a:gd name="csY8" fmla="*/ 0 h 3136419"/>
              <a:gd name="csX9" fmla="*/ 4833437 w 6618257"/>
              <a:gd name="csY9" fmla="*/ 0 h 3136419"/>
              <a:gd name="csX10" fmla="*/ 5595591 w 6618257"/>
              <a:gd name="csY10" fmla="*/ 0 h 3136419"/>
              <a:gd name="csX11" fmla="*/ 6484771 w 6618257"/>
              <a:gd name="csY11" fmla="*/ 0 h 3136419"/>
              <a:gd name="csX12" fmla="*/ 6618257 w 6618257"/>
              <a:gd name="csY12" fmla="*/ 133486 h 3136419"/>
              <a:gd name="csX13" fmla="*/ 6618257 w 6618257"/>
              <a:gd name="csY13" fmla="*/ 621292 h 3136419"/>
              <a:gd name="csX14" fmla="*/ 6618257 w 6618257"/>
              <a:gd name="csY14" fmla="*/ 1252570 h 3136419"/>
              <a:gd name="csX15" fmla="*/ 6618257 w 6618257"/>
              <a:gd name="csY15" fmla="*/ 1769071 h 3136419"/>
              <a:gd name="csX16" fmla="*/ 6618257 w 6618257"/>
              <a:gd name="csY16" fmla="*/ 2371655 h 3136419"/>
              <a:gd name="csX17" fmla="*/ 6618257 w 6618257"/>
              <a:gd name="csY17" fmla="*/ 3002933 h 3136419"/>
              <a:gd name="csX18" fmla="*/ 6484771 w 6618257"/>
              <a:gd name="csY18" fmla="*/ 3136419 h 3136419"/>
              <a:gd name="csX19" fmla="*/ 5722617 w 6618257"/>
              <a:gd name="csY19" fmla="*/ 3136419 h 3136419"/>
              <a:gd name="csX20" fmla="*/ 5278027 w 6618257"/>
              <a:gd name="csY20" fmla="*/ 3136419 h 3136419"/>
              <a:gd name="csX21" fmla="*/ 4706411 w 6618257"/>
              <a:gd name="csY21" fmla="*/ 3136419 h 3136419"/>
              <a:gd name="csX22" fmla="*/ 4261821 w 6618257"/>
              <a:gd name="csY22" fmla="*/ 3136419 h 3136419"/>
              <a:gd name="csX23" fmla="*/ 3626693 w 6618257"/>
              <a:gd name="csY23" fmla="*/ 3136419 h 3136419"/>
              <a:gd name="csX24" fmla="*/ 3182103 w 6618257"/>
              <a:gd name="csY24" fmla="*/ 3136419 h 3136419"/>
              <a:gd name="csX25" fmla="*/ 2483461 w 6618257"/>
              <a:gd name="csY25" fmla="*/ 3136419 h 3136419"/>
              <a:gd name="csX26" fmla="*/ 1975359 w 6618257"/>
              <a:gd name="csY26" fmla="*/ 3136419 h 3136419"/>
              <a:gd name="csX27" fmla="*/ 1340230 w 6618257"/>
              <a:gd name="csY27" fmla="*/ 3136419 h 3136419"/>
              <a:gd name="csX28" fmla="*/ 895640 w 6618257"/>
              <a:gd name="csY28" fmla="*/ 3136419 h 3136419"/>
              <a:gd name="csX29" fmla="*/ 133486 w 6618257"/>
              <a:gd name="csY29" fmla="*/ 3136419 h 3136419"/>
              <a:gd name="csX30" fmla="*/ 0 w 6618257"/>
              <a:gd name="csY30" fmla="*/ 3002933 h 3136419"/>
              <a:gd name="csX31" fmla="*/ 0 w 6618257"/>
              <a:gd name="csY31" fmla="*/ 2486433 h 3136419"/>
              <a:gd name="csX32" fmla="*/ 0 w 6618257"/>
              <a:gd name="csY32" fmla="*/ 1941238 h 3136419"/>
              <a:gd name="csX33" fmla="*/ 0 w 6618257"/>
              <a:gd name="csY33" fmla="*/ 1424737 h 3136419"/>
              <a:gd name="csX34" fmla="*/ 0 w 6618257"/>
              <a:gd name="csY34" fmla="*/ 822153 h 3136419"/>
              <a:gd name="csX35" fmla="*/ 0 w 6618257"/>
              <a:gd name="csY35" fmla="*/ 133486 h 31364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618257" h="3136419" fill="none" extrusionOk="0">
                <a:moveTo>
                  <a:pt x="0" y="133486"/>
                </a:moveTo>
                <a:cubicBezTo>
                  <a:pt x="7679" y="73553"/>
                  <a:pt x="66643" y="-8782"/>
                  <a:pt x="133486" y="0"/>
                </a:cubicBezTo>
                <a:cubicBezTo>
                  <a:pt x="287801" y="-23792"/>
                  <a:pt x="656737" y="29044"/>
                  <a:pt x="832127" y="0"/>
                </a:cubicBezTo>
                <a:cubicBezTo>
                  <a:pt x="1007517" y="-29044"/>
                  <a:pt x="1076776" y="-19184"/>
                  <a:pt x="1276717" y="0"/>
                </a:cubicBezTo>
                <a:cubicBezTo>
                  <a:pt x="1476658" y="19184"/>
                  <a:pt x="1803645" y="-20480"/>
                  <a:pt x="2038871" y="0"/>
                </a:cubicBezTo>
                <a:cubicBezTo>
                  <a:pt x="2274097" y="20480"/>
                  <a:pt x="2282097" y="-3876"/>
                  <a:pt x="2483461" y="0"/>
                </a:cubicBezTo>
                <a:cubicBezTo>
                  <a:pt x="2684825" y="3876"/>
                  <a:pt x="2870306" y="28595"/>
                  <a:pt x="3182103" y="0"/>
                </a:cubicBezTo>
                <a:cubicBezTo>
                  <a:pt x="3493900" y="-28595"/>
                  <a:pt x="3449179" y="-20302"/>
                  <a:pt x="3626693" y="0"/>
                </a:cubicBezTo>
                <a:cubicBezTo>
                  <a:pt x="3804207" y="20302"/>
                  <a:pt x="4112328" y="21753"/>
                  <a:pt x="4325334" y="0"/>
                </a:cubicBezTo>
                <a:cubicBezTo>
                  <a:pt x="4538340" y="-21753"/>
                  <a:pt x="4689385" y="19188"/>
                  <a:pt x="4833437" y="0"/>
                </a:cubicBezTo>
                <a:cubicBezTo>
                  <a:pt x="4977489" y="-19188"/>
                  <a:pt x="5389603" y="8855"/>
                  <a:pt x="5595591" y="0"/>
                </a:cubicBezTo>
                <a:cubicBezTo>
                  <a:pt x="5801579" y="-8855"/>
                  <a:pt x="6194754" y="-7852"/>
                  <a:pt x="6484771" y="0"/>
                </a:cubicBezTo>
                <a:cubicBezTo>
                  <a:pt x="6553942" y="-377"/>
                  <a:pt x="6613773" y="48842"/>
                  <a:pt x="6618257" y="133486"/>
                </a:cubicBezTo>
                <a:cubicBezTo>
                  <a:pt x="6604866" y="240739"/>
                  <a:pt x="6616449" y="382815"/>
                  <a:pt x="6618257" y="621292"/>
                </a:cubicBezTo>
                <a:cubicBezTo>
                  <a:pt x="6620065" y="859769"/>
                  <a:pt x="6612015" y="1109445"/>
                  <a:pt x="6618257" y="1252570"/>
                </a:cubicBezTo>
                <a:cubicBezTo>
                  <a:pt x="6624499" y="1395695"/>
                  <a:pt x="6599897" y="1621105"/>
                  <a:pt x="6618257" y="1769071"/>
                </a:cubicBezTo>
                <a:cubicBezTo>
                  <a:pt x="6636617" y="1917037"/>
                  <a:pt x="6600544" y="2230970"/>
                  <a:pt x="6618257" y="2371655"/>
                </a:cubicBezTo>
                <a:cubicBezTo>
                  <a:pt x="6635970" y="2512340"/>
                  <a:pt x="6628885" y="2793228"/>
                  <a:pt x="6618257" y="3002933"/>
                </a:cubicBezTo>
                <a:cubicBezTo>
                  <a:pt x="6607729" y="3071565"/>
                  <a:pt x="6544288" y="3144104"/>
                  <a:pt x="6484771" y="3136419"/>
                </a:cubicBezTo>
                <a:cubicBezTo>
                  <a:pt x="6201773" y="3163845"/>
                  <a:pt x="5924082" y="3169527"/>
                  <a:pt x="5722617" y="3136419"/>
                </a:cubicBezTo>
                <a:cubicBezTo>
                  <a:pt x="5521152" y="3103311"/>
                  <a:pt x="5438455" y="3136795"/>
                  <a:pt x="5278027" y="3136419"/>
                </a:cubicBezTo>
                <a:cubicBezTo>
                  <a:pt x="5117599" y="3136044"/>
                  <a:pt x="4913194" y="3139841"/>
                  <a:pt x="4706411" y="3136419"/>
                </a:cubicBezTo>
                <a:cubicBezTo>
                  <a:pt x="4499628" y="3132997"/>
                  <a:pt x="4406501" y="3123305"/>
                  <a:pt x="4261821" y="3136419"/>
                </a:cubicBezTo>
                <a:cubicBezTo>
                  <a:pt x="4117141" y="3149534"/>
                  <a:pt x="3832962" y="3148345"/>
                  <a:pt x="3626693" y="3136419"/>
                </a:cubicBezTo>
                <a:cubicBezTo>
                  <a:pt x="3420424" y="3124493"/>
                  <a:pt x="3313721" y="3140749"/>
                  <a:pt x="3182103" y="3136419"/>
                </a:cubicBezTo>
                <a:cubicBezTo>
                  <a:pt x="3050485" y="3132090"/>
                  <a:pt x="2645555" y="3168285"/>
                  <a:pt x="2483461" y="3136419"/>
                </a:cubicBezTo>
                <a:cubicBezTo>
                  <a:pt x="2321367" y="3104553"/>
                  <a:pt x="2087316" y="3152880"/>
                  <a:pt x="1975359" y="3136419"/>
                </a:cubicBezTo>
                <a:cubicBezTo>
                  <a:pt x="1863402" y="3119958"/>
                  <a:pt x="1524687" y="3145860"/>
                  <a:pt x="1340230" y="3136419"/>
                </a:cubicBezTo>
                <a:cubicBezTo>
                  <a:pt x="1155773" y="3126978"/>
                  <a:pt x="1095830" y="3118925"/>
                  <a:pt x="895640" y="3136419"/>
                </a:cubicBezTo>
                <a:cubicBezTo>
                  <a:pt x="695450" y="3153914"/>
                  <a:pt x="513900" y="3148146"/>
                  <a:pt x="133486" y="3136419"/>
                </a:cubicBezTo>
                <a:cubicBezTo>
                  <a:pt x="55403" y="3138494"/>
                  <a:pt x="5059" y="3079693"/>
                  <a:pt x="0" y="3002933"/>
                </a:cubicBezTo>
                <a:cubicBezTo>
                  <a:pt x="-14895" y="2784078"/>
                  <a:pt x="18531" y="2719628"/>
                  <a:pt x="0" y="2486433"/>
                </a:cubicBezTo>
                <a:cubicBezTo>
                  <a:pt x="-18531" y="2253238"/>
                  <a:pt x="-394" y="2130565"/>
                  <a:pt x="0" y="1941238"/>
                </a:cubicBezTo>
                <a:cubicBezTo>
                  <a:pt x="394" y="1751912"/>
                  <a:pt x="-12724" y="1614413"/>
                  <a:pt x="0" y="1424737"/>
                </a:cubicBezTo>
                <a:cubicBezTo>
                  <a:pt x="12724" y="1235061"/>
                  <a:pt x="19870" y="1095721"/>
                  <a:pt x="0" y="822153"/>
                </a:cubicBezTo>
                <a:cubicBezTo>
                  <a:pt x="-19870" y="548585"/>
                  <a:pt x="-6491" y="437289"/>
                  <a:pt x="0" y="133486"/>
                </a:cubicBezTo>
                <a:close/>
              </a:path>
              <a:path w="6618257" h="3136419" stroke="0" extrusionOk="0">
                <a:moveTo>
                  <a:pt x="0" y="133486"/>
                </a:moveTo>
                <a:cubicBezTo>
                  <a:pt x="11176" y="58180"/>
                  <a:pt x="61528" y="1027"/>
                  <a:pt x="133486" y="0"/>
                </a:cubicBezTo>
                <a:cubicBezTo>
                  <a:pt x="266391" y="3697"/>
                  <a:pt x="545343" y="23977"/>
                  <a:pt x="705102" y="0"/>
                </a:cubicBezTo>
                <a:cubicBezTo>
                  <a:pt x="864861" y="-23977"/>
                  <a:pt x="1161995" y="-8092"/>
                  <a:pt x="1467256" y="0"/>
                </a:cubicBezTo>
                <a:cubicBezTo>
                  <a:pt x="1772517" y="8092"/>
                  <a:pt x="1973846" y="9695"/>
                  <a:pt x="2165897" y="0"/>
                </a:cubicBezTo>
                <a:cubicBezTo>
                  <a:pt x="2357948" y="-9695"/>
                  <a:pt x="2513684" y="-21343"/>
                  <a:pt x="2610487" y="0"/>
                </a:cubicBezTo>
                <a:cubicBezTo>
                  <a:pt x="2707290" y="21343"/>
                  <a:pt x="2917044" y="28282"/>
                  <a:pt x="3182103" y="0"/>
                </a:cubicBezTo>
                <a:cubicBezTo>
                  <a:pt x="3447162" y="-28282"/>
                  <a:pt x="3728299" y="23742"/>
                  <a:pt x="3880744" y="0"/>
                </a:cubicBezTo>
                <a:cubicBezTo>
                  <a:pt x="4033189" y="-23742"/>
                  <a:pt x="4235815" y="-11217"/>
                  <a:pt x="4325334" y="0"/>
                </a:cubicBezTo>
                <a:cubicBezTo>
                  <a:pt x="4414853" y="11217"/>
                  <a:pt x="4765537" y="-34046"/>
                  <a:pt x="5087488" y="0"/>
                </a:cubicBezTo>
                <a:cubicBezTo>
                  <a:pt x="5409439" y="34046"/>
                  <a:pt x="5507460" y="4376"/>
                  <a:pt x="5786130" y="0"/>
                </a:cubicBezTo>
                <a:cubicBezTo>
                  <a:pt x="6064800" y="-4376"/>
                  <a:pt x="6195223" y="-12294"/>
                  <a:pt x="6484771" y="0"/>
                </a:cubicBezTo>
                <a:cubicBezTo>
                  <a:pt x="6547148" y="-12529"/>
                  <a:pt x="6617802" y="47482"/>
                  <a:pt x="6618257" y="133486"/>
                </a:cubicBezTo>
                <a:cubicBezTo>
                  <a:pt x="6633717" y="330027"/>
                  <a:pt x="6598056" y="490465"/>
                  <a:pt x="6618257" y="649986"/>
                </a:cubicBezTo>
                <a:cubicBezTo>
                  <a:pt x="6638458" y="809507"/>
                  <a:pt x="6592956" y="919791"/>
                  <a:pt x="6618257" y="1166487"/>
                </a:cubicBezTo>
                <a:cubicBezTo>
                  <a:pt x="6643558" y="1413183"/>
                  <a:pt x="6640345" y="1472712"/>
                  <a:pt x="6618257" y="1769071"/>
                </a:cubicBezTo>
                <a:cubicBezTo>
                  <a:pt x="6596169" y="2065430"/>
                  <a:pt x="6614742" y="2159456"/>
                  <a:pt x="6618257" y="2371655"/>
                </a:cubicBezTo>
                <a:cubicBezTo>
                  <a:pt x="6621772" y="2583854"/>
                  <a:pt x="6633458" y="2744439"/>
                  <a:pt x="6618257" y="3002933"/>
                </a:cubicBezTo>
                <a:cubicBezTo>
                  <a:pt x="6616438" y="3078483"/>
                  <a:pt x="6566024" y="3136504"/>
                  <a:pt x="6484771" y="3136419"/>
                </a:cubicBezTo>
                <a:cubicBezTo>
                  <a:pt x="6250302" y="3157614"/>
                  <a:pt x="6185776" y="3133307"/>
                  <a:pt x="5976668" y="3136419"/>
                </a:cubicBezTo>
                <a:cubicBezTo>
                  <a:pt x="5767560" y="3139531"/>
                  <a:pt x="5653827" y="3123152"/>
                  <a:pt x="5532078" y="3136419"/>
                </a:cubicBezTo>
                <a:cubicBezTo>
                  <a:pt x="5410329" y="3149687"/>
                  <a:pt x="5200223" y="3151970"/>
                  <a:pt x="5087488" y="3136419"/>
                </a:cubicBezTo>
                <a:cubicBezTo>
                  <a:pt x="4974753" y="3120869"/>
                  <a:pt x="4783507" y="3143732"/>
                  <a:pt x="4642898" y="3136419"/>
                </a:cubicBezTo>
                <a:cubicBezTo>
                  <a:pt x="4502289" y="3129107"/>
                  <a:pt x="4287043" y="3111334"/>
                  <a:pt x="4134796" y="3136419"/>
                </a:cubicBezTo>
                <a:cubicBezTo>
                  <a:pt x="3982549" y="3161504"/>
                  <a:pt x="3754520" y="3128501"/>
                  <a:pt x="3436154" y="3136419"/>
                </a:cubicBezTo>
                <a:cubicBezTo>
                  <a:pt x="3117788" y="3144337"/>
                  <a:pt x="2939559" y="3173492"/>
                  <a:pt x="2674000" y="3136419"/>
                </a:cubicBezTo>
                <a:cubicBezTo>
                  <a:pt x="2408441" y="3099346"/>
                  <a:pt x="2334284" y="3132070"/>
                  <a:pt x="2038871" y="3136419"/>
                </a:cubicBezTo>
                <a:cubicBezTo>
                  <a:pt x="1743458" y="3140768"/>
                  <a:pt x="1533368" y="3109883"/>
                  <a:pt x="1276717" y="3136419"/>
                </a:cubicBezTo>
                <a:cubicBezTo>
                  <a:pt x="1020066" y="3162955"/>
                  <a:pt x="955801" y="3125839"/>
                  <a:pt x="832127" y="3136419"/>
                </a:cubicBezTo>
                <a:cubicBezTo>
                  <a:pt x="708453" y="3147000"/>
                  <a:pt x="472684" y="3120679"/>
                  <a:pt x="133486" y="3136419"/>
                </a:cubicBezTo>
                <a:cubicBezTo>
                  <a:pt x="75122" y="3141088"/>
                  <a:pt x="-225" y="3074069"/>
                  <a:pt x="0" y="3002933"/>
                </a:cubicBezTo>
                <a:cubicBezTo>
                  <a:pt x="5404" y="2817903"/>
                  <a:pt x="3153" y="2689805"/>
                  <a:pt x="0" y="2515127"/>
                </a:cubicBezTo>
                <a:cubicBezTo>
                  <a:pt x="-3153" y="2340449"/>
                  <a:pt x="18040" y="2172529"/>
                  <a:pt x="0" y="2027321"/>
                </a:cubicBezTo>
                <a:cubicBezTo>
                  <a:pt x="-18040" y="1882113"/>
                  <a:pt x="-19149" y="1689000"/>
                  <a:pt x="0" y="1539515"/>
                </a:cubicBezTo>
                <a:cubicBezTo>
                  <a:pt x="19149" y="1390030"/>
                  <a:pt x="-13508" y="1107330"/>
                  <a:pt x="0" y="965626"/>
                </a:cubicBezTo>
                <a:cubicBezTo>
                  <a:pt x="13508" y="823922"/>
                  <a:pt x="-13659" y="350083"/>
                  <a:pt x="0" y="133486"/>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528F949D-94B7-4792-0CF5-F8F20D683329}"/>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rgbClr val="AB7942">
              <a:alpha val="55686"/>
            </a:srgb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Quiz</a:t>
            </a:r>
            <a:endParaRPr lang="de-DE" sz="24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7A60A78C-D498-9A50-5E2B-EB3879365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755" y="345152"/>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7FB74E21-AB2B-9726-A41E-1F3F13A01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98" y="2266788"/>
            <a:ext cx="1293793" cy="1293793"/>
          </a:xfrm>
          <a:prstGeom prst="rect">
            <a:avLst/>
          </a:prstGeom>
          <a:noFill/>
          <a:extLst>
            <a:ext uri="{909E8E84-426E-40DD-AFC4-6F175D3DCCD1}">
              <a14:hiddenFill xmlns:a14="http://schemas.microsoft.com/office/drawing/2010/main">
                <a:solidFill>
                  <a:srgbClr val="FFFFFF"/>
                </a:solidFill>
              </a14:hiddenFill>
            </a:ext>
          </a:extLst>
        </p:spPr>
      </p:pic>
      <p:sp>
        <p:nvSpPr>
          <p:cNvPr id="12" name="Träne 11">
            <a:extLst>
              <a:ext uri="{FF2B5EF4-FFF2-40B4-BE49-F238E27FC236}">
                <a16:creationId xmlns:a16="http://schemas.microsoft.com/office/drawing/2014/main" id="{AC413926-E770-7BDB-C95C-A6D4D703FB9A}"/>
              </a:ext>
            </a:extLst>
          </p:cNvPr>
          <p:cNvSpPr/>
          <p:nvPr/>
        </p:nvSpPr>
        <p:spPr>
          <a:xfrm rot="1664817" flipH="1" flipV="1">
            <a:off x="2217994" y="2121080"/>
            <a:ext cx="1454693" cy="970092"/>
          </a:xfrm>
          <a:prstGeom prst="teardrop">
            <a:avLst>
              <a:gd name="adj" fmla="val 13579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653F8D99-549F-E135-9F3F-F44389D9EE27}"/>
              </a:ext>
            </a:extLst>
          </p:cNvPr>
          <p:cNvSpPr/>
          <p:nvPr/>
        </p:nvSpPr>
        <p:spPr>
          <a:xfrm>
            <a:off x="3820701" y="2463432"/>
            <a:ext cx="553259" cy="285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8E7E9E5-72DB-EC28-F247-F382BC8BBE1B}"/>
              </a:ext>
            </a:extLst>
          </p:cNvPr>
          <p:cNvSpPr txBox="1"/>
          <p:nvPr/>
        </p:nvSpPr>
        <p:spPr>
          <a:xfrm>
            <a:off x="2141295" y="2303832"/>
            <a:ext cx="1471335" cy="523220"/>
          </a:xfrm>
          <a:prstGeom prst="rect">
            <a:avLst/>
          </a:prstGeom>
          <a:noFill/>
        </p:spPr>
        <p:txBody>
          <a:bodyPr wrap="square" rtlCol="0">
            <a:spAutoFit/>
          </a:bodyPr>
          <a:lstStyle/>
          <a:p>
            <a:r>
              <a:rPr lang="de-DE" sz="1300" dirty="0"/>
              <a:t>Zum Quiz  geht´s hier lang!</a:t>
            </a:r>
            <a:r>
              <a:rPr lang="de-DE" sz="1500" dirty="0"/>
              <a:t>  </a:t>
            </a:r>
          </a:p>
        </p:txBody>
      </p:sp>
      <p:pic>
        <p:nvPicPr>
          <p:cNvPr id="5" name="Grafik 4" descr="Marke 6 mit einfarbiger Füllung">
            <a:extLst>
              <a:ext uri="{FF2B5EF4-FFF2-40B4-BE49-F238E27FC236}">
                <a16:creationId xmlns:a16="http://schemas.microsoft.com/office/drawing/2014/main" id="{5CAE07C1-4D6D-5EC9-5D3D-ADC23A474F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605" y="222110"/>
            <a:ext cx="622800" cy="622800"/>
          </a:xfrm>
          <a:prstGeom prst="rect">
            <a:avLst/>
          </a:prstGeom>
        </p:spPr>
      </p:pic>
      <p:sp>
        <p:nvSpPr>
          <p:cNvPr id="6" name="Textfeld 5">
            <a:extLst>
              <a:ext uri="{FF2B5EF4-FFF2-40B4-BE49-F238E27FC236}">
                <a16:creationId xmlns:a16="http://schemas.microsoft.com/office/drawing/2014/main" id="{A727C59A-80A2-5174-3E42-EF35AF5AA848}"/>
              </a:ext>
            </a:extLst>
          </p:cNvPr>
          <p:cNvSpPr txBox="1"/>
          <p:nvPr/>
        </p:nvSpPr>
        <p:spPr>
          <a:xfrm>
            <a:off x="794479" y="1221698"/>
            <a:ext cx="5441429" cy="492443"/>
          </a:xfrm>
          <a:prstGeom prst="rect">
            <a:avLst/>
          </a:prstGeom>
          <a:noFill/>
        </p:spPr>
        <p:txBody>
          <a:bodyPr wrap="square" rtlCol="0">
            <a:spAutoFit/>
          </a:bodyPr>
          <a:lstStyle/>
          <a:p>
            <a:r>
              <a:rPr lang="de-DE" sz="1300" b="1" dirty="0"/>
              <a:t>Scanne den QR-Code mit deinem Handy und finde heraus, wieviel du heute über Kakao und Schokolade erfahren hast!</a:t>
            </a:r>
          </a:p>
        </p:txBody>
      </p:sp>
      <p:pic>
        <p:nvPicPr>
          <p:cNvPr id="10" name="Grafik 9" descr="Ein Bild, das Muster, Grafiken, Pixel, Design enthält.&#10;&#10;KI-generierte Inhalte können fehlerhaft sein.">
            <a:extLst>
              <a:ext uri="{FF2B5EF4-FFF2-40B4-BE49-F238E27FC236}">
                <a16:creationId xmlns:a16="http://schemas.microsoft.com/office/drawing/2014/main" id="{98CC7053-D224-D79E-F1B0-E36D616B18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573" y="1928152"/>
            <a:ext cx="1632429" cy="1632429"/>
          </a:xfrm>
          <a:prstGeom prst="rect">
            <a:avLst/>
          </a:prstGeom>
          <a:noFill/>
          <a:ln>
            <a:noFill/>
          </a:ln>
        </p:spPr>
      </p:pic>
      <p:pic>
        <p:nvPicPr>
          <p:cNvPr id="2" name="Billede 2">
            <a:extLst>
              <a:ext uri="{FF2B5EF4-FFF2-40B4-BE49-F238E27FC236}">
                <a16:creationId xmlns:a16="http://schemas.microsoft.com/office/drawing/2014/main" id="{0DB326B2-07FD-A388-8578-B7F95BA3D705}"/>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08572" y="8808636"/>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715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68B7E4F4-6962-5370-0B7D-5F642BFB25EC}"/>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DA77781A-3AC2-74CB-68D2-BF938BC8D96F}"/>
              </a:ext>
            </a:extLst>
          </p:cNvPr>
          <p:cNvSpPr txBox="1"/>
          <p:nvPr/>
        </p:nvSpPr>
        <p:spPr>
          <a:xfrm>
            <a:off x="737025" y="2002958"/>
            <a:ext cx="5442154" cy="2123658"/>
          </a:xfrm>
          <a:prstGeom prst="rect">
            <a:avLst/>
          </a:prstGeom>
          <a:noFill/>
        </p:spPr>
        <p:txBody>
          <a:bodyPr wrap="square" rtlCol="0">
            <a:spAutoFit/>
          </a:bodyPr>
          <a:lstStyle/>
          <a:p>
            <a:pPr algn="just"/>
            <a:r>
              <a:rPr lang="de-DE" sz="1200" dirty="0"/>
              <a:t>Didaktisch ist das Thema von hoher Gegenwarts- und Zukunftsbedeutung. Schokolade ist ein Produkt, das alle Schülerinnen und Schüler kennen, regelmäßig konsumieren und mit positiven Emotionen verbinden. Gleichzeitig ist die Produktion von Kakao mit ökologischen Risiken, sozialen Problemen wie Kinderarbeit und wirtschaftlichen Ungleichheiten verbunden. Am Beispiel dieses vermeintlich alltäglichen Lebensmittels lassen sich zentrale Aspekte nachhaltigen Konsums exemplarisch verdeutlichen. Die Stunde soll die Lernenden dafür sensibilisieren, dass hinter Konsumgütern globale Lieferketten stehen, in denen sowohl Umwelt als auch Menschen massiv belastet werden können. Für die Zukunft der Schülerinnen und Schüler – unabhängig davon, welchen beruflichen Weg sie später wählen – ist es bedeutsam, verantwortungsvolle Konsumentscheidungen treffen zu können.</a:t>
            </a:r>
          </a:p>
        </p:txBody>
      </p:sp>
      <p:sp>
        <p:nvSpPr>
          <p:cNvPr id="6" name="Textfeld 5">
            <a:extLst>
              <a:ext uri="{FF2B5EF4-FFF2-40B4-BE49-F238E27FC236}">
                <a16:creationId xmlns:a16="http://schemas.microsoft.com/office/drawing/2014/main" id="{5434A5C8-2D4E-EE81-4233-0493D68EE6D7}"/>
              </a:ext>
            </a:extLst>
          </p:cNvPr>
          <p:cNvSpPr txBox="1"/>
          <p:nvPr/>
        </p:nvSpPr>
        <p:spPr>
          <a:xfrm>
            <a:off x="707923" y="1506051"/>
            <a:ext cx="5442154" cy="369332"/>
          </a:xfrm>
          <a:prstGeom prst="rect">
            <a:avLst/>
          </a:prstGeom>
          <a:noFill/>
        </p:spPr>
        <p:txBody>
          <a:bodyPr wrap="square" rtlCol="0">
            <a:spAutoFit/>
          </a:bodyPr>
          <a:lstStyle/>
          <a:p>
            <a:r>
              <a:rPr lang="de-DE" b="1" dirty="0"/>
              <a:t>Didaktische Entscheidungen</a:t>
            </a:r>
            <a:endParaRPr lang="de-DE" dirty="0"/>
          </a:p>
        </p:txBody>
      </p:sp>
      <p:sp>
        <p:nvSpPr>
          <p:cNvPr id="7" name="Textfeld 6">
            <a:extLst>
              <a:ext uri="{FF2B5EF4-FFF2-40B4-BE49-F238E27FC236}">
                <a16:creationId xmlns:a16="http://schemas.microsoft.com/office/drawing/2014/main" id="{711F5A95-0DB8-C90F-F39E-E4AA9C4AB3EB}"/>
              </a:ext>
            </a:extLst>
          </p:cNvPr>
          <p:cNvSpPr txBox="1"/>
          <p:nvPr/>
        </p:nvSpPr>
        <p:spPr>
          <a:xfrm>
            <a:off x="737025" y="4414604"/>
            <a:ext cx="5442154" cy="369332"/>
          </a:xfrm>
          <a:prstGeom prst="rect">
            <a:avLst/>
          </a:prstGeom>
          <a:noFill/>
        </p:spPr>
        <p:txBody>
          <a:bodyPr wrap="square" rtlCol="0">
            <a:spAutoFit/>
          </a:bodyPr>
          <a:lstStyle/>
          <a:p>
            <a:r>
              <a:rPr lang="de-DE" b="1" dirty="0"/>
              <a:t>Methodische Entscheidungen</a:t>
            </a:r>
            <a:endParaRPr lang="de-DE" dirty="0"/>
          </a:p>
        </p:txBody>
      </p:sp>
      <p:sp>
        <p:nvSpPr>
          <p:cNvPr id="8" name="Textfeld 7">
            <a:extLst>
              <a:ext uri="{FF2B5EF4-FFF2-40B4-BE49-F238E27FC236}">
                <a16:creationId xmlns:a16="http://schemas.microsoft.com/office/drawing/2014/main" id="{7C9807E3-9B37-7610-3128-35BFEA1200EE}"/>
              </a:ext>
            </a:extLst>
          </p:cNvPr>
          <p:cNvSpPr txBox="1"/>
          <p:nvPr/>
        </p:nvSpPr>
        <p:spPr>
          <a:xfrm>
            <a:off x="737025" y="4850402"/>
            <a:ext cx="5442154" cy="4339650"/>
          </a:xfrm>
          <a:prstGeom prst="rect">
            <a:avLst/>
          </a:prstGeom>
          <a:noFill/>
        </p:spPr>
        <p:txBody>
          <a:bodyPr wrap="square" rtlCol="0">
            <a:spAutoFit/>
          </a:bodyPr>
          <a:lstStyle/>
          <a:p>
            <a:pPr algn="just"/>
            <a:r>
              <a:rPr lang="de-DE" sz="1200" dirty="0"/>
              <a:t>Zu Beginn der Stunde wird der gesamte Ablauf der Stationsarbeit gemeinsam mit der Klasse sorgfältig besprochen, sodass alle Schülerinnen und Schüler in der Lage sind, die einzelnen Stationen selbstständig zu durchlaufen. Dabei wird auch der Laufzettel im Detail erklärt, insbesondere der Hinweis, dass die Schülerinnen und Schüler zu jeder Station bzw. zu jedem thematischen Schwerpunkt Verbesserungsvorschläge notieren sollen. Diese Reflexionsaufgabe dient der vertieften Auseinandersetzung mit den Inhalten: Die Lernenden sollen nicht nur Missstände erkennen, sondern aktiv darüber nachdenken, wie bestimmte Prozesse – etwa der Kakaoanbau, die Ernte oder der Transport – nachhaltiger und fairer gestaltet werden könnten. Durch diese Aufgabenstellung wird ihr kritisches Denken gefördert und der Transfer zu eigenen Handlungsmöglichkeiten angeregt.</a:t>
            </a:r>
          </a:p>
          <a:p>
            <a:pPr algn="just"/>
            <a:r>
              <a:rPr lang="de-DE" sz="1200" dirty="0"/>
              <a:t>Es wurde bewusst eine Stationsarbeit gewählt. Diese Arbeitsform ermöglicht individuelles und selbständiges Lernen in einem klar strukturierten Rahmen. Die Lernenden arbeiten allein, können sich jedoch bei Bedarf mit ihren Mitschülerinnen und Mitschülern am Gruppentisch austauschen. Die Lehrkraft übernimmt dabei die Rolle einer Lernbegleitung, die unterstützt, anregt und bei Fragen zur Verfügung steht. Die Stationsarbeit eignet sich besonders für heterogene Lerngruppen, da sie unterschiedliche Lerntempi zulässt und durch vielfältige, anschauliche Materialien motivierend wirkt. Ein Laufzettel strukturiert die Stunde: Die Schülerinnen und Schüler halten durch Abhaken fest, welche Stationen sie bereits bearbeitet haben, und behalten so jederzeit den Überblick. Zu jeder Station steht zudem ein Lösungszettel bereit, der eine direkte Selbstkontrolle ermöglicht und die Eigenverantwortung sowie die Selbstorganisationsfähigkeit der Lernenden stärkt.</a:t>
            </a:r>
            <a:endParaRPr lang="de-DE" sz="1000" dirty="0"/>
          </a:p>
        </p:txBody>
      </p:sp>
      <p:pic>
        <p:nvPicPr>
          <p:cNvPr id="2" name="Grafik 1">
            <a:extLst>
              <a:ext uri="{FF2B5EF4-FFF2-40B4-BE49-F238E27FC236}">
                <a16:creationId xmlns:a16="http://schemas.microsoft.com/office/drawing/2014/main" id="{4B6733A2-5199-1AA6-0587-7AB07EADFBCF}"/>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74296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F1E5-32F2-A471-9904-6FFE385AB4B7}"/>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2C67B24-C0C9-2A83-9A6F-3A7730F3BAE1}"/>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2744B8A5-5ABC-A744-C7E0-A4FBF3F7A148}"/>
              </a:ext>
            </a:extLst>
          </p:cNvPr>
          <p:cNvSpPr txBox="1"/>
          <p:nvPr/>
        </p:nvSpPr>
        <p:spPr>
          <a:xfrm>
            <a:off x="415977" y="1137861"/>
            <a:ext cx="6026046" cy="8402300"/>
          </a:xfrm>
          <a:prstGeom prst="rect">
            <a:avLst/>
          </a:prstGeom>
          <a:noFill/>
        </p:spPr>
        <p:txBody>
          <a:bodyPr wrap="square" rtlCol="0">
            <a:spAutoFit/>
          </a:bodyPr>
          <a:lstStyle/>
          <a:p>
            <a:r>
              <a:rPr lang="de-DE" sz="1200" b="1" dirty="0"/>
              <a:t>1. Fachkompetenz</a:t>
            </a:r>
            <a:endParaRPr lang="de-DE" sz="1200" dirty="0"/>
          </a:p>
          <a:p>
            <a:r>
              <a:rPr lang="de-DE" sz="1200" dirty="0"/>
              <a:t>Die Schülerinnen und Schüler …</a:t>
            </a:r>
          </a:p>
          <a:p>
            <a:pPr marL="171450" lvl="0" indent="-171450">
              <a:buFont typeface="Arial" panose="020B0604020202020204" pitchFamily="34" charset="0"/>
              <a:buChar char="•"/>
            </a:pPr>
            <a:r>
              <a:rPr lang="de-DE" sz="1200" b="1" dirty="0"/>
              <a:t>benennen</a:t>
            </a:r>
            <a:r>
              <a:rPr lang="de-DE" sz="1200" dirty="0"/>
              <a:t> ökologische, soziale und wirtschaftliche Probleme der Schokoladenproduktion, </a:t>
            </a:r>
            <a:r>
              <a:rPr lang="de-DE" sz="1200" b="1" dirty="0"/>
              <a:t>indem</a:t>
            </a:r>
            <a:r>
              <a:rPr lang="de-DE" sz="1200" dirty="0"/>
              <a:t> sie Informationen aus den Stationen zu Anbau, Ernte, Kinderarbeit sowie Transport und Handel auswerten.</a:t>
            </a:r>
          </a:p>
          <a:p>
            <a:pPr marL="171450" lvl="0" indent="-171450">
              <a:buFont typeface="Arial" panose="020B0604020202020204" pitchFamily="34" charset="0"/>
              <a:buChar char="•"/>
            </a:pPr>
            <a:r>
              <a:rPr lang="de-DE" sz="1200" b="1" dirty="0"/>
              <a:t>erklären</a:t>
            </a:r>
            <a:r>
              <a:rPr lang="de-DE" sz="1200" dirty="0"/>
              <a:t> die Bedeutung nachhaltigen Konsums, </a:t>
            </a:r>
            <a:r>
              <a:rPr lang="de-DE" sz="1200" b="1" dirty="0"/>
              <a:t>indem</a:t>
            </a:r>
            <a:r>
              <a:rPr lang="de-DE" sz="1200" dirty="0"/>
              <a:t> sie die globalen Auswirkungen ihres eigenen Schokoladenkonsums reflektieren.</a:t>
            </a:r>
          </a:p>
          <a:p>
            <a:pPr marL="171450" lvl="0" indent="-171450">
              <a:buFont typeface="Arial" panose="020B0604020202020204" pitchFamily="34" charset="0"/>
              <a:buChar char="•"/>
            </a:pPr>
            <a:r>
              <a:rPr lang="de-DE" sz="1200" b="1" dirty="0"/>
              <a:t>beschreiben</a:t>
            </a:r>
            <a:r>
              <a:rPr lang="de-DE" sz="1200" dirty="0"/>
              <a:t>, was Kinderarbeit bedeutet, </a:t>
            </a:r>
            <a:r>
              <a:rPr lang="de-DE" sz="1200" b="1" dirty="0"/>
              <a:t>indem</a:t>
            </a:r>
            <a:r>
              <a:rPr lang="de-DE" sz="1200" dirty="0"/>
              <a:t> sie Ursachen und Folgen aus dem Kurzfilm herausarbeiten.</a:t>
            </a:r>
          </a:p>
          <a:p>
            <a:pPr marL="171450" lvl="0" indent="-171450">
              <a:buFont typeface="Arial" panose="020B0604020202020204" pitchFamily="34" charset="0"/>
              <a:buChar char="•"/>
            </a:pPr>
            <a:r>
              <a:rPr lang="de-DE" sz="1200" b="1" dirty="0"/>
              <a:t>erläutern</a:t>
            </a:r>
            <a:r>
              <a:rPr lang="de-DE" sz="1200" dirty="0"/>
              <a:t> den Ablauf der Kakaoernte, </a:t>
            </a:r>
            <a:r>
              <a:rPr lang="de-DE" sz="1200" b="1" dirty="0"/>
              <a:t>indem</a:t>
            </a:r>
            <a:r>
              <a:rPr lang="de-DE" sz="1200" dirty="0"/>
              <a:t> sie Bilder und Textbeschreibungen zuordnen.</a:t>
            </a:r>
          </a:p>
          <a:p>
            <a:pPr marL="171450" lvl="0" indent="-171450">
              <a:buFont typeface="Arial" panose="020B0604020202020204" pitchFamily="34" charset="0"/>
              <a:buChar char="•"/>
            </a:pPr>
            <a:r>
              <a:rPr lang="de-DE" sz="1200" b="1" dirty="0"/>
              <a:t>analysieren</a:t>
            </a:r>
            <a:r>
              <a:rPr lang="de-DE" sz="1200" dirty="0"/>
              <a:t> die Preisverteilung einer Schokoladentafel, </a:t>
            </a:r>
            <a:r>
              <a:rPr lang="de-DE" sz="1200" b="1" dirty="0"/>
              <a:t>indem</a:t>
            </a:r>
            <a:r>
              <a:rPr lang="de-DE" sz="1200" dirty="0"/>
              <a:t> sie die geschätzte und tatsächliche Verteilung vergleichen.</a:t>
            </a:r>
          </a:p>
          <a:p>
            <a:endParaRPr lang="de-DE" sz="1200" dirty="0"/>
          </a:p>
          <a:p>
            <a:r>
              <a:rPr lang="de-DE" sz="1200" b="1" dirty="0"/>
              <a:t>2. Sozialkompetenz</a:t>
            </a:r>
            <a:endParaRPr lang="de-DE" sz="1200" dirty="0"/>
          </a:p>
          <a:p>
            <a:r>
              <a:rPr lang="de-DE" sz="1200" dirty="0"/>
              <a:t>Die Schülerinnen und Schüler …</a:t>
            </a:r>
          </a:p>
          <a:p>
            <a:pPr marL="171450" lvl="0" indent="-171450">
              <a:buFont typeface="Arial" panose="020B0604020202020204" pitchFamily="34" charset="0"/>
              <a:buChar char="•"/>
            </a:pPr>
            <a:r>
              <a:rPr lang="de-DE" sz="1200" b="1" dirty="0"/>
              <a:t>unterstützen</a:t>
            </a:r>
            <a:r>
              <a:rPr lang="de-DE" sz="1200" dirty="0"/>
              <a:t> sich gegenseitig, </a:t>
            </a:r>
            <a:r>
              <a:rPr lang="de-DE" sz="1200" b="1" dirty="0"/>
              <a:t>indem</a:t>
            </a:r>
            <a:r>
              <a:rPr lang="de-DE" sz="1200" dirty="0"/>
              <a:t> sie am Gruppentisch Fragen klären und Arbeitsschritte besprechen.</a:t>
            </a:r>
          </a:p>
          <a:p>
            <a:pPr marL="171450" lvl="0" indent="-171450">
              <a:buFont typeface="Arial" panose="020B0604020202020204" pitchFamily="34" charset="0"/>
              <a:buChar char="•"/>
            </a:pPr>
            <a:r>
              <a:rPr lang="de-DE" sz="1200" b="1" dirty="0"/>
              <a:t>zeigen</a:t>
            </a:r>
            <a:r>
              <a:rPr lang="de-DE" sz="1200" dirty="0"/>
              <a:t> Empathie, </a:t>
            </a:r>
            <a:r>
              <a:rPr lang="de-DE" sz="1200" b="1" dirty="0"/>
              <a:t>indem</a:t>
            </a:r>
            <a:r>
              <a:rPr lang="de-DE" sz="1200" dirty="0"/>
              <a:t> sie ihre Gefühle zum Thema Kinderarbeit austauschen.</a:t>
            </a:r>
          </a:p>
          <a:p>
            <a:pPr marL="171450" lvl="0" indent="-171450">
              <a:buFont typeface="Arial" panose="020B0604020202020204" pitchFamily="34" charset="0"/>
              <a:buChar char="•"/>
            </a:pPr>
            <a:r>
              <a:rPr lang="de-DE" sz="1200" b="1" dirty="0"/>
              <a:t>entwickeln</a:t>
            </a:r>
            <a:r>
              <a:rPr lang="de-DE" sz="1200" dirty="0"/>
              <a:t> gemeinsame Lösungsansätze, </a:t>
            </a:r>
            <a:r>
              <a:rPr lang="de-DE" sz="1200" b="1" dirty="0"/>
              <a:t>indem</a:t>
            </a:r>
            <a:r>
              <a:rPr lang="de-DE" sz="1200" dirty="0"/>
              <a:t> sie Verbesserungsmöglichkeiten zu nachhaltigem Anbau, fairer Arbeit oder Transport diskutieren.</a:t>
            </a:r>
            <a:br>
              <a:rPr lang="de-DE" sz="1200" dirty="0"/>
            </a:br>
            <a:endParaRPr lang="de-DE" sz="1200" dirty="0"/>
          </a:p>
          <a:p>
            <a:r>
              <a:rPr lang="de-DE" sz="1200" b="1" dirty="0"/>
              <a:t>3. Methodenkompetenz</a:t>
            </a:r>
            <a:endParaRPr lang="de-DE" sz="1200" dirty="0"/>
          </a:p>
          <a:p>
            <a:r>
              <a:rPr lang="de-DE" sz="1200" dirty="0"/>
              <a:t>Die Schülerinnen und Schüler …</a:t>
            </a:r>
          </a:p>
          <a:p>
            <a:pPr marL="171450" lvl="0" indent="-171450">
              <a:buFont typeface="Arial" panose="020B0604020202020204" pitchFamily="34" charset="0"/>
              <a:buChar char="•"/>
            </a:pPr>
            <a:r>
              <a:rPr lang="de-DE" sz="1200" b="1" dirty="0"/>
              <a:t>nutzen</a:t>
            </a:r>
            <a:r>
              <a:rPr lang="de-DE" sz="1200" dirty="0"/>
              <a:t> digitale Medien, </a:t>
            </a:r>
            <a:r>
              <a:rPr lang="de-DE" sz="1200" b="1" dirty="0"/>
              <a:t>indem</a:t>
            </a:r>
            <a:r>
              <a:rPr lang="de-DE" sz="1200" dirty="0"/>
              <a:t> sie QR-Codes scannen und </a:t>
            </a:r>
            <a:r>
              <a:rPr lang="de-DE" sz="1200" dirty="0" err="1"/>
              <a:t>Lernapps</a:t>
            </a:r>
            <a:r>
              <a:rPr lang="de-DE" sz="1200" dirty="0"/>
              <a:t> zur Selbstkontrolle einsetzen.</a:t>
            </a:r>
          </a:p>
          <a:p>
            <a:pPr marL="171450" lvl="0" indent="-171450">
              <a:buFont typeface="Arial" panose="020B0604020202020204" pitchFamily="34" charset="0"/>
              <a:buChar char="•"/>
            </a:pPr>
            <a:r>
              <a:rPr lang="de-DE" sz="1200" b="1" dirty="0"/>
              <a:t>erschließen</a:t>
            </a:r>
            <a:r>
              <a:rPr lang="de-DE" sz="1200" dirty="0"/>
              <a:t> Informationen, </a:t>
            </a:r>
            <a:r>
              <a:rPr lang="de-DE" sz="1200" b="1" dirty="0"/>
              <a:t>indem</a:t>
            </a:r>
            <a:r>
              <a:rPr lang="de-DE" sz="1200" dirty="0"/>
              <a:t> sie Bilder und Texte kombinieren und relevante Textstellen markieren.</a:t>
            </a:r>
          </a:p>
          <a:p>
            <a:pPr marL="171450" lvl="0" indent="-171450">
              <a:buFont typeface="Arial" panose="020B0604020202020204" pitchFamily="34" charset="0"/>
              <a:buChar char="•"/>
            </a:pPr>
            <a:r>
              <a:rPr lang="de-DE" sz="1200" b="1" dirty="0"/>
              <a:t>ermitteln</a:t>
            </a:r>
            <a:r>
              <a:rPr lang="de-DE" sz="1200" dirty="0"/>
              <a:t> Transportwege, </a:t>
            </a:r>
            <a:r>
              <a:rPr lang="de-DE" sz="1200" b="1" dirty="0"/>
              <a:t>indem</a:t>
            </a:r>
            <a:r>
              <a:rPr lang="de-DE" sz="1200" dirty="0"/>
              <a:t> sie Fäden auf der Karte legen und Entfernungen in Kilometer umrechnen.</a:t>
            </a:r>
          </a:p>
          <a:p>
            <a:pPr marL="171450" lvl="0" indent="-171450">
              <a:buFont typeface="Arial" panose="020B0604020202020204" pitchFamily="34" charset="0"/>
              <a:buChar char="•"/>
            </a:pPr>
            <a:r>
              <a:rPr lang="de-DE" sz="1200" b="1" dirty="0"/>
              <a:t>vergleichen</a:t>
            </a:r>
            <a:r>
              <a:rPr lang="de-DE" sz="1200" dirty="0"/>
              <a:t> Geldverteilungen, </a:t>
            </a:r>
            <a:r>
              <a:rPr lang="de-DE" sz="1200" b="1" dirty="0"/>
              <a:t>indem</a:t>
            </a:r>
            <a:r>
              <a:rPr lang="de-DE" sz="1200" dirty="0"/>
              <a:t> sie eigene Schätzungen mit realen Zahlen gegenüberstellen.</a:t>
            </a:r>
          </a:p>
          <a:p>
            <a:pPr marL="171450" lvl="0" indent="-171450">
              <a:buFont typeface="Arial" panose="020B0604020202020204" pitchFamily="34" charset="0"/>
              <a:buChar char="•"/>
            </a:pPr>
            <a:r>
              <a:rPr lang="de-DE" sz="1200" b="1" dirty="0"/>
              <a:t>beurteilen</a:t>
            </a:r>
            <a:r>
              <a:rPr lang="de-DE" sz="1200" dirty="0"/>
              <a:t> Geschmack und Qualität, </a:t>
            </a:r>
            <a:r>
              <a:rPr lang="de-DE" sz="1200" b="1" dirty="0"/>
              <a:t>indem</a:t>
            </a:r>
            <a:r>
              <a:rPr lang="de-DE" sz="1200" dirty="0"/>
              <a:t> sie verschiedene Schokoladen sensorisch testen.</a:t>
            </a:r>
            <a:br>
              <a:rPr lang="de-DE" sz="1200" dirty="0"/>
            </a:br>
            <a:endParaRPr lang="de-DE" sz="1200" dirty="0"/>
          </a:p>
          <a:p>
            <a:r>
              <a:rPr lang="de-DE" sz="1200" b="1" dirty="0"/>
              <a:t>4. Selbstkompetenz</a:t>
            </a:r>
            <a:endParaRPr lang="de-DE" sz="1200" dirty="0"/>
          </a:p>
          <a:p>
            <a:r>
              <a:rPr lang="de-DE" sz="1200" dirty="0"/>
              <a:t>Die Schülerinnen und Schüler …</a:t>
            </a:r>
          </a:p>
          <a:p>
            <a:pPr marL="171450" lvl="0" indent="-171450">
              <a:buFont typeface="Arial" panose="020B0604020202020204" pitchFamily="34" charset="0"/>
              <a:buChar char="•"/>
            </a:pPr>
            <a:r>
              <a:rPr lang="de-DE" sz="1200" b="1" dirty="0"/>
              <a:t>übernehmen</a:t>
            </a:r>
            <a:r>
              <a:rPr lang="de-DE" sz="1200" dirty="0"/>
              <a:t> Verantwortung für ihren Lernprozess, </a:t>
            </a:r>
            <a:r>
              <a:rPr lang="de-DE" sz="1200" b="1" dirty="0"/>
              <a:t>indem</a:t>
            </a:r>
            <a:r>
              <a:rPr lang="de-DE" sz="1200" dirty="0"/>
              <a:t> sie die Stationen selbstständig bearbeiten und ihren Laufzettel führen.</a:t>
            </a:r>
          </a:p>
          <a:p>
            <a:pPr marL="171450" lvl="0" indent="-171450">
              <a:buFont typeface="Arial" panose="020B0604020202020204" pitchFamily="34" charset="0"/>
              <a:buChar char="•"/>
            </a:pPr>
            <a:r>
              <a:rPr lang="de-DE" sz="1200" b="1" dirty="0"/>
              <a:t>korrigieren</a:t>
            </a:r>
            <a:r>
              <a:rPr lang="de-DE" sz="1200" dirty="0"/>
              <a:t> ihre Ergebnisse selbst, </a:t>
            </a:r>
            <a:r>
              <a:rPr lang="de-DE" sz="1200" b="1" dirty="0"/>
              <a:t>indem</a:t>
            </a:r>
            <a:r>
              <a:rPr lang="de-DE" sz="1200" dirty="0"/>
              <a:t> sie die Lösungszettel nutzen.</a:t>
            </a:r>
          </a:p>
          <a:p>
            <a:pPr marL="171450" lvl="0" indent="-171450">
              <a:buFont typeface="Arial" panose="020B0604020202020204" pitchFamily="34" charset="0"/>
              <a:buChar char="•"/>
            </a:pPr>
            <a:r>
              <a:rPr lang="de-DE" sz="1200" b="1" dirty="0"/>
              <a:t>entwickeln</a:t>
            </a:r>
            <a:r>
              <a:rPr lang="de-DE" sz="1200" dirty="0"/>
              <a:t> eigene Ideen für nachhaltige Verbesserungen, </a:t>
            </a:r>
            <a:r>
              <a:rPr lang="de-DE" sz="1200" b="1" dirty="0"/>
              <a:t>indem</a:t>
            </a:r>
            <a:r>
              <a:rPr lang="de-DE" sz="1200" dirty="0"/>
              <a:t> sie Verbesserungsvorschläge zu jeder Station notieren.</a:t>
            </a:r>
          </a:p>
          <a:p>
            <a:pPr marL="171450" lvl="0" indent="-171450">
              <a:buFont typeface="Arial" panose="020B0604020202020204" pitchFamily="34" charset="0"/>
              <a:buChar char="•"/>
            </a:pPr>
            <a:r>
              <a:rPr lang="de-DE" sz="1200" b="1" dirty="0"/>
              <a:t>reflektieren</a:t>
            </a:r>
            <a:r>
              <a:rPr lang="de-DE" sz="1200" dirty="0"/>
              <a:t> ihre Rolle als Konsument*in, </a:t>
            </a:r>
            <a:r>
              <a:rPr lang="de-DE" sz="1200" b="1" dirty="0"/>
              <a:t>indem</a:t>
            </a:r>
            <a:r>
              <a:rPr lang="de-DE" sz="1200" dirty="0"/>
              <a:t> sie persönliche Gefühle und Gedanken zu Kinderarbeit und Nachhaltigkeit bewusst wahrnehmen.</a:t>
            </a:r>
          </a:p>
          <a:p>
            <a:pPr marL="171450" lvl="0" indent="-171450">
              <a:buFont typeface="Arial" panose="020B0604020202020204" pitchFamily="34" charset="0"/>
              <a:buChar char="•"/>
            </a:pPr>
            <a:r>
              <a:rPr lang="de-DE" sz="1200" b="1" dirty="0"/>
              <a:t>ziehen</a:t>
            </a:r>
            <a:r>
              <a:rPr lang="de-DE" sz="1200" dirty="0"/>
              <a:t> Konsequenzen für zukünftige Kaufentscheidungen, </a:t>
            </a:r>
            <a:r>
              <a:rPr lang="de-DE" sz="1200" b="1" dirty="0"/>
              <a:t>indem</a:t>
            </a:r>
            <a:r>
              <a:rPr lang="de-DE" sz="1200" dirty="0"/>
              <a:t> sie nachhaltige Kriterien für ihren eigenen Schokoladenkonsum formulieren.</a:t>
            </a:r>
          </a:p>
        </p:txBody>
      </p:sp>
      <p:sp>
        <p:nvSpPr>
          <p:cNvPr id="6" name="Textfeld 5">
            <a:extLst>
              <a:ext uri="{FF2B5EF4-FFF2-40B4-BE49-F238E27FC236}">
                <a16:creationId xmlns:a16="http://schemas.microsoft.com/office/drawing/2014/main" id="{1DAC0712-DAE8-8B4E-6FBB-F888BFB38348}"/>
              </a:ext>
            </a:extLst>
          </p:cNvPr>
          <p:cNvSpPr txBox="1"/>
          <p:nvPr/>
        </p:nvSpPr>
        <p:spPr>
          <a:xfrm>
            <a:off x="427709" y="724282"/>
            <a:ext cx="5442154" cy="369332"/>
          </a:xfrm>
          <a:prstGeom prst="rect">
            <a:avLst/>
          </a:prstGeom>
          <a:noFill/>
        </p:spPr>
        <p:txBody>
          <a:bodyPr wrap="square" rtlCol="0">
            <a:spAutoFit/>
          </a:bodyPr>
          <a:lstStyle/>
          <a:p>
            <a:r>
              <a:rPr lang="de-DE" b="1" dirty="0"/>
              <a:t>Lernziele</a:t>
            </a:r>
            <a:endParaRPr lang="de-DE" dirty="0"/>
          </a:p>
        </p:txBody>
      </p:sp>
      <p:pic>
        <p:nvPicPr>
          <p:cNvPr id="2" name="Grafik 1">
            <a:extLst>
              <a:ext uri="{FF2B5EF4-FFF2-40B4-BE49-F238E27FC236}">
                <a16:creationId xmlns:a16="http://schemas.microsoft.com/office/drawing/2014/main" id="{33A627C4-FD5D-1E77-548F-04403C82EB0C}"/>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20254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CAC8-3E82-D547-E570-93FDB04A64BC}"/>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F3E2376D-C997-3A47-6538-37FC0CE47BE8}"/>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078FED87-9B86-E998-D685-3DEBC9CA178C}"/>
              </a:ext>
            </a:extLst>
          </p:cNvPr>
          <p:cNvSpPr txBox="1"/>
          <p:nvPr/>
        </p:nvSpPr>
        <p:spPr>
          <a:xfrm>
            <a:off x="769342" y="1543456"/>
            <a:ext cx="5442154" cy="7848302"/>
          </a:xfrm>
          <a:prstGeom prst="rect">
            <a:avLst/>
          </a:prstGeom>
          <a:noFill/>
        </p:spPr>
        <p:txBody>
          <a:bodyPr wrap="square" rtlCol="0">
            <a:spAutoFit/>
          </a:bodyPr>
          <a:lstStyle/>
          <a:p>
            <a:pPr algn="just"/>
            <a:r>
              <a:rPr lang="de-DE" sz="1200" dirty="0"/>
              <a:t>In</a:t>
            </a:r>
            <a:r>
              <a:rPr lang="de-DE" sz="1200" b="1" dirty="0"/>
              <a:t> Station 1 – Kakaoanbau</a:t>
            </a:r>
            <a:r>
              <a:rPr lang="de-DE" sz="1200" dirty="0"/>
              <a:t> beschäftigen sich die Schülerinnen und Schüler mit den wichtigsten Kakaoanbaugebieten und lesen einen Informationstext, in dem die ökologischen und gesundheitlichen Risiken von Monokulturen erläutert werden.</a:t>
            </a:r>
          </a:p>
          <a:p>
            <a:pPr algn="just"/>
            <a:r>
              <a:rPr lang="de-DE" sz="1200" dirty="0"/>
              <a:t>Für die Zuordnung der Länder erhalten die Schülerinnen und Schüler zunächst einen QR-Code, der sie zu einer interaktiven Lernaufgabe auf </a:t>
            </a:r>
            <a:r>
              <a:rPr lang="de-DE" sz="1200" i="1" dirty="0"/>
              <a:t>LearningApps</a:t>
            </a:r>
            <a:r>
              <a:rPr lang="de-DE" sz="1200" dirty="0"/>
              <a:t> führt. Dort können sie die wichtigsten Anbauländer den richtigen Positionen auf der Weltkarte zuordnen und anschließend selbst überprüfen, ob ihre Lösung korrekt ist. Dieser digitale Zugang erleichtert den Lernenden die Orientierung auf der Weltkarte. Im Anschluss übertragen die Schülerinnen und Schüler die Länder farbig auf eine eigene Weltkarte, die ihnen als Arbeitsblatt zur Verfügung steht.</a:t>
            </a:r>
          </a:p>
          <a:p>
            <a:pPr algn="just"/>
            <a:r>
              <a:rPr lang="de-DE" sz="1200" dirty="0"/>
              <a:t>Im zweiten Schritt arbeiten die Lernenden mit dem Informationstext, aus dem sie die gesundheitlichen und ökologischen Risiken von Monokulturen herausarbeiten sollen. Da viele Schülerinnen und Schüler über ein niedriges Sprachniveau verfügen oder Schwierigkeiten beim Lesen haben, steht der Text zusätzlich als Audiodatei zur Verfügung. Damit wird gewährleistet, dass auch lernschwächere oder sprachlich benachteiligte Schülerinnen und Schüler an der Station arbeiten können.</a:t>
            </a:r>
          </a:p>
          <a:p>
            <a:pPr algn="just"/>
            <a:endParaRPr lang="de-DE" sz="1200" dirty="0"/>
          </a:p>
          <a:p>
            <a:pPr algn="just"/>
            <a:r>
              <a:rPr lang="de-DE" sz="1200" dirty="0"/>
              <a:t>In</a:t>
            </a:r>
            <a:r>
              <a:rPr lang="de-DE" sz="1200" b="1" dirty="0"/>
              <a:t> Station 2 – Kakaoernte und Arbeitsbedingungen</a:t>
            </a:r>
            <a:r>
              <a:rPr lang="de-DE" sz="1200" dirty="0"/>
              <a:t> schneiden die Lernenden Bilder zum Ablauf der Kakaoernte aus und ordnen ihnen passende Beschreibungstexte zu. Die Arbeit mit Bildern erleichtert den Schülerinnen und Schülern den Zugang zum Thema, da sie den Ernteprozess visuell nachvollziehen können und somit einen anschaulichen Einstieg erhalten. Durch das Ausschneiden, Sortieren und Zuordnen wird zudem die aktive Auseinandersetzung mit dem Material gefördert und ein handlungsorientiertes Lernen ermöglicht. Anschließend markieren die Lernenden die Textstellen, die auf die herausfordernden und belastenden Arbeitsbedingungen hinweisen. Dabei erkennen sie, dass die Arbeit körperlich sehr anstrengend und teilweise gefährlich ist. Die Aufgabe sensibilisiert die Schülerinnen und Schüler für die Arbeits- und Gesundheitsrisiken auf Kakaoplantagen und unterstützt sie darin, diese kritisch zu reflektieren.</a:t>
            </a:r>
          </a:p>
          <a:p>
            <a:pPr algn="just"/>
            <a:endParaRPr lang="de-DE" sz="1200" dirty="0"/>
          </a:p>
          <a:p>
            <a:pPr algn="just"/>
            <a:r>
              <a:rPr lang="de-DE" sz="1200" dirty="0"/>
              <a:t>In</a:t>
            </a:r>
            <a:r>
              <a:rPr lang="de-DE" sz="1200" b="1" dirty="0"/>
              <a:t> Station 3 – Kinderarbeit</a:t>
            </a:r>
            <a:r>
              <a:rPr lang="de-DE" sz="1200" dirty="0"/>
              <a:t> beschäftigen sich die Schülerinnen und Schüler mit der sozialen Dimension des Themas. Mithilfe eines Kurzfilms setzen sie sich damit auseinander, was Kinderarbeit bedeutet, welche Gründe dafür verantwortlich sind und welche Folgen sie für die betroffenen Kinder hat. Der Film bietet dabei den Vorteil, dass durch Bilder und reale Einblicke ein emotionaler Zugang entsteht, der das Verständnis vertieft und die Lebenssituation der Kinder verdeutlicht. So erkennen die Lernenden, wie stark Kinder auf Kakaoplantagen durch körperliche Belastungen, fehlende Bildungschancen und gesundheitliche Risiken beeinträchtigt werden. Anschließend reflektieren sie ihre eigenen Gefühle und Reaktionen auf das Gesehene. Diese Verbindung aus fachlicher Information und emotionaler Betroffenheit sensibilisiert die Schülerinnen und Schüler für das Thema und stärkt zugleich ihre moralischen und sozialen Kompetenzen.</a:t>
            </a:r>
          </a:p>
        </p:txBody>
      </p:sp>
      <p:sp>
        <p:nvSpPr>
          <p:cNvPr id="6" name="Textfeld 5">
            <a:extLst>
              <a:ext uri="{FF2B5EF4-FFF2-40B4-BE49-F238E27FC236}">
                <a16:creationId xmlns:a16="http://schemas.microsoft.com/office/drawing/2014/main" id="{37BF57DA-64DF-0C48-970C-13B1A5FF1628}"/>
              </a:ext>
            </a:extLst>
          </p:cNvPr>
          <p:cNvSpPr txBox="1"/>
          <p:nvPr/>
        </p:nvSpPr>
        <p:spPr>
          <a:xfrm>
            <a:off x="707923" y="1075826"/>
            <a:ext cx="5442154" cy="369332"/>
          </a:xfrm>
          <a:prstGeom prst="rect">
            <a:avLst/>
          </a:prstGeom>
          <a:noFill/>
        </p:spPr>
        <p:txBody>
          <a:bodyPr wrap="square" rtlCol="0">
            <a:spAutoFit/>
          </a:bodyPr>
          <a:lstStyle/>
          <a:p>
            <a:r>
              <a:rPr lang="de-DE" b="1" dirty="0"/>
              <a:t>Die Stationen 1 - 3</a:t>
            </a:r>
            <a:endParaRPr lang="de-DE" dirty="0"/>
          </a:p>
        </p:txBody>
      </p:sp>
      <p:pic>
        <p:nvPicPr>
          <p:cNvPr id="2" name="Grafik 1">
            <a:extLst>
              <a:ext uri="{FF2B5EF4-FFF2-40B4-BE49-F238E27FC236}">
                <a16:creationId xmlns:a16="http://schemas.microsoft.com/office/drawing/2014/main" id="{A05E2743-9665-ECD6-11CA-2F30C85C68A0}"/>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126046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04E3A-791A-7D5E-97FD-B8F45A351B3C}"/>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DE8593E7-CBE8-FA8A-3153-5EB901EDCF5D}"/>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086653B8-5E57-0C47-50E9-0503C451C226}"/>
              </a:ext>
            </a:extLst>
          </p:cNvPr>
          <p:cNvSpPr txBox="1"/>
          <p:nvPr/>
        </p:nvSpPr>
        <p:spPr>
          <a:xfrm>
            <a:off x="769342" y="2418536"/>
            <a:ext cx="5442154" cy="6555641"/>
          </a:xfrm>
          <a:prstGeom prst="rect">
            <a:avLst/>
          </a:prstGeom>
          <a:noFill/>
        </p:spPr>
        <p:txBody>
          <a:bodyPr wrap="square" rtlCol="0">
            <a:spAutoFit/>
          </a:bodyPr>
          <a:lstStyle/>
          <a:p>
            <a:pPr algn="just"/>
            <a:r>
              <a:rPr lang="de-DE" sz="1200" dirty="0"/>
              <a:t>In</a:t>
            </a:r>
            <a:r>
              <a:rPr lang="de-DE" sz="1200" b="1" dirty="0"/>
              <a:t> Station 4 – Transport und Handel</a:t>
            </a:r>
            <a:r>
              <a:rPr lang="de-DE" sz="1200" dirty="0"/>
              <a:t> geht es um die ökonomische und ökologische Seite der Schokoladenproduktion. Die Schülerinnen und Schüler legen mit einem Faden die Wege nach, die eine Schokoladentafel um die Welt zurücklegt. Dies hat den Vorteil, dass durch das Legen des Fadens sie die weiten Transportstrecken besser sehen und verstehen können, statt sie sich nur vorzustellen. Danach rechnen sie die gemessenen Strecken in Kilometer um und lernen so, wie viel CO₂ auf diesen Wegen entstehen kann.</a:t>
            </a:r>
          </a:p>
          <a:p>
            <a:pPr algn="just"/>
            <a:r>
              <a:rPr lang="de-DE" sz="1200" dirty="0"/>
              <a:t>Anschließend beschäftigen sich die Lernenden damit, wie der Preis einer Schokoladentafel verteilt wird. Sie schätzen zuerst selbst, wie viel Geld wohl an die Kakaobauern, den Handel, den Transport oder den Supermarkt geht. Das Arbeiten mit echten Geldbeträgen macht das Thema greifbar und leicht verständlich. Beim Vergleich mit der tatsächlichen Verteilung erkennen sie, dass die Kakaobauern nur einen sehr kleinen Teil erhalten. So werden die Schülerinnen und Schüler auf einfache Weise für ungerechte Bezahlung und globale Ungleichheit sensibilisiert.</a:t>
            </a:r>
          </a:p>
          <a:p>
            <a:pPr algn="just"/>
            <a:endParaRPr lang="de-DE" sz="1200" dirty="0"/>
          </a:p>
          <a:p>
            <a:pPr algn="just"/>
            <a:r>
              <a:rPr lang="de-DE" sz="1200" b="1" dirty="0"/>
              <a:t>Station 5 – Verkostung:</a:t>
            </a:r>
            <a:r>
              <a:rPr lang="de-DE" sz="1200" dirty="0"/>
              <a:t> Die Schülerinnen und Schüler probieren verschiedene Schokoladen und stimmen anschließend darüber ab, welche ihnen am besten schmeckt. Die Verkostung dient nicht nur der Motivation, sondern ist didaktisch sinnvoll eingebettet: Sie bietet den Lernenden die Möglichkeit, Geschmack, Qualität und Nachhaltigkeit miteinander in Verbindung zu bringen. In der folgenden Stunde werden die Ergebnisse der Abstimmung gemeinsam besprochen. Dann wird auch aufgelöst, welche Sorten hinter den verkosteten Schokoladen steckten und ob nachhaltige oder faire Produkte geschmacklich bevorzugt wurden. Dadurch wird ein direkter Bezug zu bewussten Konsumentscheidungen hergestellt und der Lernprozess weiter vertieft.</a:t>
            </a:r>
          </a:p>
          <a:p>
            <a:pPr algn="just"/>
            <a:r>
              <a:rPr lang="de-DE" sz="1200" dirty="0"/>
              <a:t> </a:t>
            </a:r>
          </a:p>
          <a:p>
            <a:pPr algn="just"/>
            <a:r>
              <a:rPr lang="de-DE" sz="1200" b="1" dirty="0"/>
              <a:t>Station 6 – Quiz </a:t>
            </a:r>
            <a:r>
              <a:rPr lang="de-DE" sz="1200" dirty="0"/>
              <a:t>bietet den Schülerinnen und Schülern, die die vorherigen Aufgaben bereits beendet haben, eine weiterführende Beschäftigungsmöglichkeit. Über ein Online-Quiz auf </a:t>
            </a:r>
            <a:r>
              <a:rPr lang="de-DE" sz="1200" i="1" dirty="0"/>
              <a:t>LearningSnack</a:t>
            </a:r>
            <a:r>
              <a:rPr lang="de-DE" sz="1200" dirty="0"/>
              <a:t> wiederholen und vertiefen sie zentrale Inhalte aller Stationen. Das digitale Format ermöglicht ihnen, in ihrem eigenen Tempo weiterzuarbeiten und durch das direkte Feedback ihren Lernstand selbst einzuschätzen. Gleichzeitig trägt diese Station dazu bei, den Ablauf der Stationsarbeit zu entzerren: Schnell arbeitende Schülerinnen und Schüler bleiben aktiv eingebunden, während andere ohne Zeitdruck an ihren Aufgaben weiterarbeiten können.</a:t>
            </a:r>
          </a:p>
        </p:txBody>
      </p:sp>
      <p:sp>
        <p:nvSpPr>
          <p:cNvPr id="6" name="Textfeld 5">
            <a:extLst>
              <a:ext uri="{FF2B5EF4-FFF2-40B4-BE49-F238E27FC236}">
                <a16:creationId xmlns:a16="http://schemas.microsoft.com/office/drawing/2014/main" id="{21F4299D-86C1-DAAF-09EF-70D61B4B08F2}"/>
              </a:ext>
            </a:extLst>
          </p:cNvPr>
          <p:cNvSpPr txBox="1"/>
          <p:nvPr/>
        </p:nvSpPr>
        <p:spPr>
          <a:xfrm>
            <a:off x="707923" y="1654848"/>
            <a:ext cx="5442154" cy="369332"/>
          </a:xfrm>
          <a:prstGeom prst="rect">
            <a:avLst/>
          </a:prstGeom>
          <a:noFill/>
        </p:spPr>
        <p:txBody>
          <a:bodyPr wrap="square" rtlCol="0">
            <a:spAutoFit/>
          </a:bodyPr>
          <a:lstStyle/>
          <a:p>
            <a:r>
              <a:rPr lang="de-DE" b="1" dirty="0"/>
              <a:t>Die Stationen 4 - 5</a:t>
            </a:r>
            <a:endParaRPr lang="de-DE" dirty="0"/>
          </a:p>
        </p:txBody>
      </p:sp>
      <p:pic>
        <p:nvPicPr>
          <p:cNvPr id="2" name="Grafik 1">
            <a:extLst>
              <a:ext uri="{FF2B5EF4-FFF2-40B4-BE49-F238E27FC236}">
                <a16:creationId xmlns:a16="http://schemas.microsoft.com/office/drawing/2014/main" id="{90C73C14-2D20-149E-4FDD-EFD775257EF2}"/>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13233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39A0-24ED-4100-7C42-B5FD11E4583D}"/>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B876626A-7A21-879F-A789-9B36BE961D96}"/>
              </a:ext>
            </a:extLst>
          </p:cNvPr>
          <p:cNvSpPr/>
          <p:nvPr/>
        </p:nvSpPr>
        <p:spPr>
          <a:xfrm>
            <a:off x="286419" y="309000"/>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28D9E411-B48F-017F-EECC-48D5A46B860B}"/>
              </a:ext>
            </a:extLst>
          </p:cNvPr>
          <p:cNvSpPr txBox="1"/>
          <p:nvPr/>
        </p:nvSpPr>
        <p:spPr>
          <a:xfrm>
            <a:off x="769342" y="2018499"/>
            <a:ext cx="5442154" cy="6186309"/>
          </a:xfrm>
          <a:prstGeom prst="rect">
            <a:avLst/>
          </a:prstGeom>
          <a:noFill/>
        </p:spPr>
        <p:txBody>
          <a:bodyPr wrap="square" rtlCol="0">
            <a:spAutoFit/>
          </a:bodyPr>
          <a:lstStyle/>
          <a:p>
            <a:r>
              <a:rPr lang="de-DE" sz="1200" b="1" dirty="0"/>
              <a:t>Kopien in Schülerzahl:</a:t>
            </a:r>
            <a:endParaRPr lang="de-DE" sz="1200" dirty="0"/>
          </a:p>
          <a:p>
            <a:pPr marL="171450" lvl="0" indent="-171450">
              <a:buFont typeface="Arial" panose="020B0604020202020204" pitchFamily="34" charset="0"/>
              <a:buChar char="•"/>
            </a:pPr>
            <a:r>
              <a:rPr lang="de-DE" sz="1200" dirty="0"/>
              <a:t>Laufzettel (mit Rückseite „Verbesserungsvorschläge“)</a:t>
            </a:r>
          </a:p>
          <a:p>
            <a:pPr marL="171450" lvl="0" indent="-171450">
              <a:buFont typeface="Arial" panose="020B0604020202020204" pitchFamily="34" charset="0"/>
              <a:buChar char="•"/>
            </a:pPr>
            <a:r>
              <a:rPr lang="de-DE" sz="1200" dirty="0"/>
              <a:t>Station 1:	Weltkarte</a:t>
            </a:r>
          </a:p>
          <a:p>
            <a:r>
              <a:rPr lang="de-DE" sz="1200" dirty="0"/>
              <a:t>		Textbogen „Kakaoanbau: Umwelt- und Gesundheitsrisiken“</a:t>
            </a:r>
          </a:p>
          <a:p>
            <a:pPr marL="171450" lvl="0" indent="-171450">
              <a:buFont typeface="Arial" panose="020B0604020202020204" pitchFamily="34" charset="0"/>
              <a:buChar char="•"/>
            </a:pPr>
            <a:r>
              <a:rPr lang="de-DE" sz="1200" dirty="0"/>
              <a:t>Station 2:	Arbeitsbogen zum Ausschneiden</a:t>
            </a:r>
          </a:p>
          <a:p>
            <a:r>
              <a:rPr lang="de-DE" sz="1200" dirty="0"/>
              <a:t>		Arbeitsbogen zum Aufkleben</a:t>
            </a:r>
          </a:p>
          <a:p>
            <a:pPr marL="171450" lvl="0" indent="-171450">
              <a:buFont typeface="Arial" panose="020B0604020202020204" pitchFamily="34" charset="0"/>
              <a:buChar char="•"/>
            </a:pPr>
            <a:r>
              <a:rPr lang="de-DE" sz="1200" dirty="0"/>
              <a:t>Station 3:	Arbeitsbogen „Kinderarbeit“</a:t>
            </a:r>
          </a:p>
          <a:p>
            <a:pPr marL="171450" lvl="0" indent="-171450">
              <a:buFont typeface="Arial" panose="020B0604020202020204" pitchFamily="34" charset="0"/>
              <a:buChar char="•"/>
            </a:pPr>
            <a:r>
              <a:rPr lang="de-DE" sz="1200" dirty="0"/>
              <a:t>Station 4:	Arbeitsbogen „Transportwege“</a:t>
            </a:r>
          </a:p>
          <a:p>
            <a:r>
              <a:rPr lang="de-DE" sz="1200" dirty="0"/>
              <a:t>		Arbeitsbogen „Kakaohandel“</a:t>
            </a:r>
          </a:p>
          <a:p>
            <a:endParaRPr lang="de-DE" sz="1200" b="1" dirty="0"/>
          </a:p>
          <a:p>
            <a:r>
              <a:rPr lang="de-DE" sz="1200" b="1" dirty="0"/>
              <a:t>Arbeitsaufträge zum Verbleib an den Stationen (evtl. laminiert):</a:t>
            </a:r>
            <a:endParaRPr lang="de-DE" sz="1200" dirty="0"/>
          </a:p>
          <a:p>
            <a:pPr marL="171450" lvl="0" indent="-171450">
              <a:buFont typeface="Arial" panose="020B0604020202020204" pitchFamily="34" charset="0"/>
              <a:buChar char="•"/>
            </a:pPr>
            <a:r>
              <a:rPr lang="de-DE" sz="1200" dirty="0"/>
              <a:t>Station 1</a:t>
            </a:r>
          </a:p>
          <a:p>
            <a:pPr marL="171450" lvl="0" indent="-171450">
              <a:buFont typeface="Arial" panose="020B0604020202020204" pitchFamily="34" charset="0"/>
              <a:buChar char="•"/>
            </a:pPr>
            <a:r>
              <a:rPr lang="de-DE" sz="1200" dirty="0"/>
              <a:t>Station 2</a:t>
            </a:r>
          </a:p>
          <a:p>
            <a:pPr marL="171450" lvl="0" indent="-171450">
              <a:buFont typeface="Arial" panose="020B0604020202020204" pitchFamily="34" charset="0"/>
              <a:buChar char="•"/>
            </a:pPr>
            <a:r>
              <a:rPr lang="de-DE" sz="1200" dirty="0"/>
              <a:t>Station 5 – Achtung: Wenn die Abstimmung online erfolgen soll, muss hier der entsprechende QR-Code eingefügt werden.</a:t>
            </a:r>
          </a:p>
          <a:p>
            <a:pPr marL="171450" lvl="0" indent="-171450">
              <a:buFont typeface="Arial" panose="020B0604020202020204" pitchFamily="34" charset="0"/>
              <a:buChar char="•"/>
            </a:pPr>
            <a:r>
              <a:rPr lang="de-DE" sz="1200" dirty="0"/>
              <a:t>Station 6</a:t>
            </a:r>
          </a:p>
          <a:p>
            <a:endParaRPr lang="de-DE" sz="1200" b="1" dirty="0"/>
          </a:p>
          <a:p>
            <a:r>
              <a:rPr lang="de-DE" sz="1200" b="1" dirty="0"/>
              <a:t>Lösungen für die Lösungsstation</a:t>
            </a:r>
            <a:endParaRPr lang="de-DE" sz="1200" dirty="0"/>
          </a:p>
          <a:p>
            <a:r>
              <a:rPr lang="de-DE" sz="1200" b="1" dirty="0"/>
              <a:t> </a:t>
            </a:r>
            <a:endParaRPr lang="de-DE" sz="1200" dirty="0"/>
          </a:p>
          <a:p>
            <a:r>
              <a:rPr lang="de-DE" sz="1200" b="1" dirty="0"/>
              <a:t>Weitere Materialien:</a:t>
            </a:r>
            <a:endParaRPr lang="de-DE" sz="1200" dirty="0"/>
          </a:p>
          <a:p>
            <a:pPr marL="171450" lvl="0" indent="-171450">
              <a:buFont typeface="Arial" panose="020B0604020202020204" pitchFamily="34" charset="0"/>
              <a:buChar char="•"/>
            </a:pPr>
            <a:r>
              <a:rPr lang="de-DE" sz="1200" dirty="0"/>
              <a:t>Station 2:	Scheren</a:t>
            </a:r>
          </a:p>
          <a:p>
            <a:pPr lvl="0"/>
            <a:r>
              <a:rPr lang="de-DE" sz="1200" dirty="0"/>
              <a:t>		Kleber</a:t>
            </a:r>
          </a:p>
          <a:p>
            <a:pPr marL="171450" lvl="0" indent="-171450">
              <a:buFont typeface="Arial" panose="020B0604020202020204" pitchFamily="34" charset="0"/>
              <a:buChar char="•"/>
            </a:pPr>
            <a:r>
              <a:rPr lang="de-DE" sz="1200" dirty="0"/>
              <a:t>Station 4:	Karte (Afrika &amp; Europa)</a:t>
            </a:r>
          </a:p>
          <a:p>
            <a:r>
              <a:rPr lang="de-DE" sz="1200" dirty="0"/>
              <a:t>		Wollfaden</a:t>
            </a:r>
          </a:p>
          <a:p>
            <a:r>
              <a:rPr lang="de-DE" sz="1200" dirty="0"/>
              <a:t>		Lineal</a:t>
            </a:r>
          </a:p>
          <a:p>
            <a:r>
              <a:rPr lang="de-DE" sz="1200" dirty="0"/>
              <a:t>		Evtl. Taschenrechner</a:t>
            </a:r>
          </a:p>
          <a:p>
            <a:r>
              <a:rPr lang="de-DE" sz="1200" dirty="0"/>
              <a:t>		1 Euro in kleinen Münzen</a:t>
            </a:r>
          </a:p>
          <a:p>
            <a:pPr marL="171450" lvl="0" indent="-171450">
              <a:buFont typeface="Arial" panose="020B0604020202020204" pitchFamily="34" charset="0"/>
              <a:buChar char="•"/>
            </a:pPr>
            <a:r>
              <a:rPr lang="de-DE" sz="1200" dirty="0"/>
              <a:t>Station 5:	1 x Schokolade – Fairtrade &amp; BIO</a:t>
            </a:r>
          </a:p>
          <a:p>
            <a:r>
              <a:rPr lang="de-DE" sz="1200" dirty="0"/>
              <a:t>		1 x Schokolade – konventionell</a:t>
            </a:r>
          </a:p>
          <a:p>
            <a:r>
              <a:rPr lang="de-DE" sz="1200" dirty="0"/>
              <a:t>		1 x Schokolade – Alternative ohne Kakaoanteil (z.B. ChoViva)</a:t>
            </a:r>
          </a:p>
          <a:p>
            <a:r>
              <a:rPr lang="de-DE" sz="1200" dirty="0"/>
              <a:t>		Schilder mit A, B C</a:t>
            </a:r>
          </a:p>
          <a:p>
            <a:r>
              <a:rPr lang="de-DE" sz="1200" dirty="0"/>
              <a:t>		Bei analoger Abstimmung: Klebepunkte</a:t>
            </a:r>
          </a:p>
        </p:txBody>
      </p:sp>
      <p:sp>
        <p:nvSpPr>
          <p:cNvPr id="6" name="Textfeld 5">
            <a:extLst>
              <a:ext uri="{FF2B5EF4-FFF2-40B4-BE49-F238E27FC236}">
                <a16:creationId xmlns:a16="http://schemas.microsoft.com/office/drawing/2014/main" id="{12361A59-B9BF-3F0A-8FB4-AF64BD9A1A84}"/>
              </a:ext>
            </a:extLst>
          </p:cNvPr>
          <p:cNvSpPr txBox="1"/>
          <p:nvPr/>
        </p:nvSpPr>
        <p:spPr>
          <a:xfrm>
            <a:off x="707923" y="1453450"/>
            <a:ext cx="5442154" cy="369332"/>
          </a:xfrm>
          <a:prstGeom prst="rect">
            <a:avLst/>
          </a:prstGeom>
          <a:noFill/>
        </p:spPr>
        <p:txBody>
          <a:bodyPr wrap="square" rtlCol="0">
            <a:spAutoFit/>
          </a:bodyPr>
          <a:lstStyle/>
          <a:p>
            <a:r>
              <a:rPr lang="de-DE" b="1" dirty="0"/>
              <a:t>Materialien für die Stationsarbeit:</a:t>
            </a:r>
            <a:endParaRPr lang="de-DE" dirty="0"/>
          </a:p>
        </p:txBody>
      </p:sp>
      <p:sp>
        <p:nvSpPr>
          <p:cNvPr id="2" name="Textfeld 1">
            <a:extLst>
              <a:ext uri="{FF2B5EF4-FFF2-40B4-BE49-F238E27FC236}">
                <a16:creationId xmlns:a16="http://schemas.microsoft.com/office/drawing/2014/main" id="{EEA299CC-F182-DFB7-D7EE-73F9DB0140B8}"/>
              </a:ext>
            </a:extLst>
          </p:cNvPr>
          <p:cNvSpPr txBox="1"/>
          <p:nvPr/>
        </p:nvSpPr>
        <p:spPr>
          <a:xfrm>
            <a:off x="707923" y="8020142"/>
            <a:ext cx="5442154" cy="369332"/>
          </a:xfrm>
          <a:prstGeom prst="rect">
            <a:avLst/>
          </a:prstGeom>
          <a:noFill/>
        </p:spPr>
        <p:txBody>
          <a:bodyPr wrap="square" rtlCol="0">
            <a:spAutoFit/>
          </a:bodyPr>
          <a:lstStyle/>
          <a:p>
            <a:r>
              <a:rPr lang="de-DE" b="1" dirty="0"/>
              <a:t>Quellen:</a:t>
            </a:r>
            <a:endParaRPr lang="de-DE" dirty="0"/>
          </a:p>
        </p:txBody>
      </p:sp>
      <p:sp>
        <p:nvSpPr>
          <p:cNvPr id="3" name="Textfeld 2">
            <a:extLst>
              <a:ext uri="{FF2B5EF4-FFF2-40B4-BE49-F238E27FC236}">
                <a16:creationId xmlns:a16="http://schemas.microsoft.com/office/drawing/2014/main" id="{6B696733-E5A9-7C83-E239-90ED60B9611C}"/>
              </a:ext>
            </a:extLst>
          </p:cNvPr>
          <p:cNvSpPr txBox="1"/>
          <p:nvPr/>
        </p:nvSpPr>
        <p:spPr>
          <a:xfrm>
            <a:off x="707923" y="8400525"/>
            <a:ext cx="5777144" cy="1015663"/>
          </a:xfrm>
          <a:prstGeom prst="rect">
            <a:avLst/>
          </a:prstGeom>
          <a:noFill/>
        </p:spPr>
        <p:txBody>
          <a:bodyPr wrap="square" rtlCol="0">
            <a:spAutoFit/>
          </a:bodyPr>
          <a:lstStyle/>
          <a:p>
            <a:r>
              <a:rPr lang="de-DE" sz="1200" b="1" dirty="0"/>
              <a:t>Station 2:</a:t>
            </a:r>
            <a:endParaRPr lang="de-DE" sz="1200" dirty="0"/>
          </a:p>
          <a:p>
            <a:r>
              <a:rPr lang="de-DE" sz="1200" dirty="0" err="1"/>
              <a:t>OroVerde</a:t>
            </a:r>
            <a:r>
              <a:rPr lang="de-DE" sz="1200" dirty="0"/>
              <a:t> - Die Tropenwaldstiftung: </a:t>
            </a:r>
            <a:r>
              <a:rPr lang="de-DE" sz="1200" dirty="0">
                <a:hlinkClick r:id="rId2"/>
              </a:rPr>
              <a:t>https://www.regenwald-schuetzen.org</a:t>
            </a:r>
            <a:endParaRPr lang="de-DE" sz="1200" dirty="0"/>
          </a:p>
          <a:p>
            <a:r>
              <a:rPr lang="de-DE" sz="1200" b="1" dirty="0"/>
              <a:t>Station 3:</a:t>
            </a:r>
          </a:p>
          <a:p>
            <a:r>
              <a:rPr lang="de-DE" sz="1200" dirty="0"/>
              <a:t>Norddeutscher Rundfunk: </a:t>
            </a:r>
            <a:r>
              <a:rPr lang="de-DE" sz="1200" dirty="0">
                <a:hlinkClick r:id="rId3"/>
              </a:rPr>
              <a:t>https://www.tagesschau.de/wirtschaft/verbraucher/schokolade-kinderarbeit-100.html</a:t>
            </a:r>
            <a:r>
              <a:rPr lang="de-DE" sz="1200" dirty="0"/>
              <a:t>  </a:t>
            </a:r>
          </a:p>
        </p:txBody>
      </p:sp>
      <p:pic>
        <p:nvPicPr>
          <p:cNvPr id="7" name="Grafik 6">
            <a:extLst>
              <a:ext uri="{FF2B5EF4-FFF2-40B4-BE49-F238E27FC236}">
                <a16:creationId xmlns:a16="http://schemas.microsoft.com/office/drawing/2014/main" id="{538A3C94-7048-F3F1-BB02-8E1792C6DF89}"/>
              </a:ext>
            </a:extLst>
          </p:cNvPr>
          <p:cNvPicPr>
            <a:picLocks noChangeAspect="1"/>
          </p:cNvPicPr>
          <p:nvPr/>
        </p:nvPicPr>
        <p:blipFill>
          <a:blip r:embed="rId4">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403769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D525BDEC-041E-0B6F-3AEC-B49120F4230E}"/>
              </a:ext>
            </a:extLst>
          </p:cNvPr>
          <p:cNvSpPr/>
          <p:nvPr/>
        </p:nvSpPr>
        <p:spPr>
          <a:xfrm>
            <a:off x="304771" y="509397"/>
            <a:ext cx="6121782" cy="959260"/>
          </a:xfrm>
          <a:custGeom>
            <a:avLst/>
            <a:gdLst>
              <a:gd name="csX0" fmla="*/ 0 w 6121782"/>
              <a:gd name="csY0" fmla="*/ 159880 h 959260"/>
              <a:gd name="csX1" fmla="*/ 159880 w 6121782"/>
              <a:gd name="csY1" fmla="*/ 0 h 959260"/>
              <a:gd name="csX2" fmla="*/ 862569 w 6121782"/>
              <a:gd name="csY2" fmla="*/ 0 h 959260"/>
              <a:gd name="csX3" fmla="*/ 1507238 w 6121782"/>
              <a:gd name="csY3" fmla="*/ 0 h 959260"/>
              <a:gd name="csX4" fmla="*/ 2035867 w 6121782"/>
              <a:gd name="csY4" fmla="*/ 0 h 959260"/>
              <a:gd name="csX5" fmla="*/ 2564496 w 6121782"/>
              <a:gd name="csY5" fmla="*/ 0 h 959260"/>
              <a:gd name="csX6" fmla="*/ 3209165 w 6121782"/>
              <a:gd name="csY6" fmla="*/ 0 h 959260"/>
              <a:gd name="csX7" fmla="*/ 3679773 w 6121782"/>
              <a:gd name="csY7" fmla="*/ 0 h 959260"/>
              <a:gd name="csX8" fmla="*/ 4382463 w 6121782"/>
              <a:gd name="csY8" fmla="*/ 0 h 959260"/>
              <a:gd name="csX9" fmla="*/ 4969112 w 6121782"/>
              <a:gd name="csY9" fmla="*/ 0 h 959260"/>
              <a:gd name="csX10" fmla="*/ 5961902 w 6121782"/>
              <a:gd name="csY10" fmla="*/ 0 h 959260"/>
              <a:gd name="csX11" fmla="*/ 6121782 w 6121782"/>
              <a:gd name="csY11" fmla="*/ 159880 h 959260"/>
              <a:gd name="csX12" fmla="*/ 6121782 w 6121782"/>
              <a:gd name="csY12" fmla="*/ 799380 h 959260"/>
              <a:gd name="csX13" fmla="*/ 5961902 w 6121782"/>
              <a:gd name="csY13" fmla="*/ 959260 h 959260"/>
              <a:gd name="csX14" fmla="*/ 5375253 w 6121782"/>
              <a:gd name="csY14" fmla="*/ 959260 h 959260"/>
              <a:gd name="csX15" fmla="*/ 4846624 w 6121782"/>
              <a:gd name="csY15" fmla="*/ 959260 h 959260"/>
              <a:gd name="csX16" fmla="*/ 4201955 w 6121782"/>
              <a:gd name="csY16" fmla="*/ 959260 h 959260"/>
              <a:gd name="csX17" fmla="*/ 3731347 w 6121782"/>
              <a:gd name="csY17" fmla="*/ 959260 h 959260"/>
              <a:gd name="csX18" fmla="*/ 3202718 w 6121782"/>
              <a:gd name="csY18" fmla="*/ 959260 h 959260"/>
              <a:gd name="csX19" fmla="*/ 2442009 w 6121782"/>
              <a:gd name="csY19" fmla="*/ 959260 h 959260"/>
              <a:gd name="csX20" fmla="*/ 1681299 w 6121782"/>
              <a:gd name="csY20" fmla="*/ 959260 h 959260"/>
              <a:gd name="csX21" fmla="*/ 1094650 w 6121782"/>
              <a:gd name="csY21" fmla="*/ 959260 h 959260"/>
              <a:gd name="csX22" fmla="*/ 159880 w 6121782"/>
              <a:gd name="csY22" fmla="*/ 959260 h 959260"/>
              <a:gd name="csX23" fmla="*/ 0 w 6121782"/>
              <a:gd name="csY23" fmla="*/ 799380 h 959260"/>
              <a:gd name="csX24" fmla="*/ 0 w 6121782"/>
              <a:gd name="csY24" fmla="*/ 159880 h 9592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959260" fill="none" extrusionOk="0">
                <a:moveTo>
                  <a:pt x="0" y="159880"/>
                </a:moveTo>
                <a:cubicBezTo>
                  <a:pt x="6035" y="82499"/>
                  <a:pt x="69543" y="-5106"/>
                  <a:pt x="159880" y="0"/>
                </a:cubicBezTo>
                <a:cubicBezTo>
                  <a:pt x="366684" y="28305"/>
                  <a:pt x="702259" y="34514"/>
                  <a:pt x="862569" y="0"/>
                </a:cubicBezTo>
                <a:cubicBezTo>
                  <a:pt x="1022879" y="-34514"/>
                  <a:pt x="1319938" y="15929"/>
                  <a:pt x="1507238" y="0"/>
                </a:cubicBezTo>
                <a:cubicBezTo>
                  <a:pt x="1694538" y="-15929"/>
                  <a:pt x="1898167" y="-17520"/>
                  <a:pt x="2035867" y="0"/>
                </a:cubicBezTo>
                <a:cubicBezTo>
                  <a:pt x="2173567" y="17520"/>
                  <a:pt x="2447497" y="-3118"/>
                  <a:pt x="2564496" y="0"/>
                </a:cubicBezTo>
                <a:cubicBezTo>
                  <a:pt x="2681495" y="3118"/>
                  <a:pt x="3014569" y="18681"/>
                  <a:pt x="3209165" y="0"/>
                </a:cubicBezTo>
                <a:cubicBezTo>
                  <a:pt x="3403761" y="-18681"/>
                  <a:pt x="3479897" y="20181"/>
                  <a:pt x="3679773" y="0"/>
                </a:cubicBezTo>
                <a:cubicBezTo>
                  <a:pt x="3879649" y="-20181"/>
                  <a:pt x="4031389" y="-17173"/>
                  <a:pt x="4382463" y="0"/>
                </a:cubicBezTo>
                <a:cubicBezTo>
                  <a:pt x="4733537" y="17173"/>
                  <a:pt x="4713573" y="9416"/>
                  <a:pt x="4969112" y="0"/>
                </a:cubicBezTo>
                <a:cubicBezTo>
                  <a:pt x="5224651" y="-9416"/>
                  <a:pt x="5750024" y="21458"/>
                  <a:pt x="5961902" y="0"/>
                </a:cubicBezTo>
                <a:cubicBezTo>
                  <a:pt x="6038514" y="-7262"/>
                  <a:pt x="6138865" y="84611"/>
                  <a:pt x="6121782" y="159880"/>
                </a:cubicBezTo>
                <a:cubicBezTo>
                  <a:pt x="6116463" y="402189"/>
                  <a:pt x="6139782" y="550998"/>
                  <a:pt x="6121782" y="799380"/>
                </a:cubicBezTo>
                <a:cubicBezTo>
                  <a:pt x="6120829" y="884619"/>
                  <a:pt x="6032849" y="954380"/>
                  <a:pt x="5961902" y="959260"/>
                </a:cubicBezTo>
                <a:cubicBezTo>
                  <a:pt x="5800979" y="952983"/>
                  <a:pt x="5593925" y="973618"/>
                  <a:pt x="5375253" y="959260"/>
                </a:cubicBezTo>
                <a:cubicBezTo>
                  <a:pt x="5156581" y="944902"/>
                  <a:pt x="4989985" y="966904"/>
                  <a:pt x="4846624" y="959260"/>
                </a:cubicBezTo>
                <a:cubicBezTo>
                  <a:pt x="4703263" y="951616"/>
                  <a:pt x="4452702" y="939053"/>
                  <a:pt x="4201955" y="959260"/>
                </a:cubicBezTo>
                <a:cubicBezTo>
                  <a:pt x="3951208" y="979467"/>
                  <a:pt x="3836652" y="964657"/>
                  <a:pt x="3731347" y="959260"/>
                </a:cubicBezTo>
                <a:cubicBezTo>
                  <a:pt x="3626042" y="953863"/>
                  <a:pt x="3450875" y="946711"/>
                  <a:pt x="3202718" y="959260"/>
                </a:cubicBezTo>
                <a:cubicBezTo>
                  <a:pt x="2954561" y="971809"/>
                  <a:pt x="2766106" y="925379"/>
                  <a:pt x="2442009" y="959260"/>
                </a:cubicBezTo>
                <a:cubicBezTo>
                  <a:pt x="2117912" y="993141"/>
                  <a:pt x="1924103" y="945102"/>
                  <a:pt x="1681299" y="959260"/>
                </a:cubicBezTo>
                <a:cubicBezTo>
                  <a:pt x="1438495" y="973419"/>
                  <a:pt x="1318636" y="935245"/>
                  <a:pt x="1094650" y="959260"/>
                </a:cubicBezTo>
                <a:cubicBezTo>
                  <a:pt x="870664" y="983275"/>
                  <a:pt x="448061" y="985026"/>
                  <a:pt x="159880" y="959260"/>
                </a:cubicBezTo>
                <a:cubicBezTo>
                  <a:pt x="67087" y="976925"/>
                  <a:pt x="-4401" y="887939"/>
                  <a:pt x="0" y="799380"/>
                </a:cubicBezTo>
                <a:cubicBezTo>
                  <a:pt x="-5071" y="481606"/>
                  <a:pt x="15278" y="444566"/>
                  <a:pt x="0" y="159880"/>
                </a:cubicBezTo>
                <a:close/>
              </a:path>
              <a:path w="6121782" h="959260" stroke="0" extrusionOk="0">
                <a:moveTo>
                  <a:pt x="0" y="159880"/>
                </a:moveTo>
                <a:cubicBezTo>
                  <a:pt x="-8035" y="78305"/>
                  <a:pt x="78031" y="-16660"/>
                  <a:pt x="159880" y="0"/>
                </a:cubicBezTo>
                <a:cubicBezTo>
                  <a:pt x="301602" y="-404"/>
                  <a:pt x="465349" y="-13427"/>
                  <a:pt x="630488" y="0"/>
                </a:cubicBezTo>
                <a:cubicBezTo>
                  <a:pt x="795627" y="13427"/>
                  <a:pt x="1025664" y="21473"/>
                  <a:pt x="1159117" y="0"/>
                </a:cubicBezTo>
                <a:cubicBezTo>
                  <a:pt x="1292570" y="-21473"/>
                  <a:pt x="1600799" y="12999"/>
                  <a:pt x="1861806" y="0"/>
                </a:cubicBezTo>
                <a:cubicBezTo>
                  <a:pt x="2122813" y="-12999"/>
                  <a:pt x="2203161" y="-27102"/>
                  <a:pt x="2506476" y="0"/>
                </a:cubicBezTo>
                <a:cubicBezTo>
                  <a:pt x="2809791" y="27102"/>
                  <a:pt x="2789422" y="8671"/>
                  <a:pt x="2977084" y="0"/>
                </a:cubicBezTo>
                <a:cubicBezTo>
                  <a:pt x="3164746" y="-8671"/>
                  <a:pt x="3441030" y="-2004"/>
                  <a:pt x="3563733" y="0"/>
                </a:cubicBezTo>
                <a:cubicBezTo>
                  <a:pt x="3686436" y="2004"/>
                  <a:pt x="3998107" y="-23897"/>
                  <a:pt x="4208402" y="0"/>
                </a:cubicBezTo>
                <a:cubicBezTo>
                  <a:pt x="4418697" y="23897"/>
                  <a:pt x="4741853" y="20182"/>
                  <a:pt x="4911091" y="0"/>
                </a:cubicBezTo>
                <a:cubicBezTo>
                  <a:pt x="5080329" y="-20182"/>
                  <a:pt x="5721101" y="-6461"/>
                  <a:pt x="5961902" y="0"/>
                </a:cubicBezTo>
                <a:cubicBezTo>
                  <a:pt x="6063156" y="-1311"/>
                  <a:pt x="6120828" y="68210"/>
                  <a:pt x="6121782" y="159880"/>
                </a:cubicBezTo>
                <a:cubicBezTo>
                  <a:pt x="6103702" y="454374"/>
                  <a:pt x="6127961" y="532055"/>
                  <a:pt x="6121782" y="799380"/>
                </a:cubicBezTo>
                <a:cubicBezTo>
                  <a:pt x="6110467" y="889618"/>
                  <a:pt x="6064547" y="949721"/>
                  <a:pt x="5961902" y="959260"/>
                </a:cubicBezTo>
                <a:cubicBezTo>
                  <a:pt x="5798918" y="973811"/>
                  <a:pt x="5572972" y="972428"/>
                  <a:pt x="5433273" y="959260"/>
                </a:cubicBezTo>
                <a:cubicBezTo>
                  <a:pt x="5293574" y="946092"/>
                  <a:pt x="5065278" y="987634"/>
                  <a:pt x="4846624" y="959260"/>
                </a:cubicBezTo>
                <a:cubicBezTo>
                  <a:pt x="4627970" y="930886"/>
                  <a:pt x="4514624" y="964552"/>
                  <a:pt x="4376016" y="959260"/>
                </a:cubicBezTo>
                <a:cubicBezTo>
                  <a:pt x="4237408" y="953968"/>
                  <a:pt x="4023841" y="955597"/>
                  <a:pt x="3789367" y="959260"/>
                </a:cubicBezTo>
                <a:cubicBezTo>
                  <a:pt x="3554893" y="962923"/>
                  <a:pt x="3445470" y="948115"/>
                  <a:pt x="3318759" y="959260"/>
                </a:cubicBezTo>
                <a:cubicBezTo>
                  <a:pt x="3192048" y="970405"/>
                  <a:pt x="2774081" y="983600"/>
                  <a:pt x="2616069" y="959260"/>
                </a:cubicBezTo>
                <a:cubicBezTo>
                  <a:pt x="2458057" y="934921"/>
                  <a:pt x="2248275" y="948266"/>
                  <a:pt x="1971400" y="959260"/>
                </a:cubicBezTo>
                <a:cubicBezTo>
                  <a:pt x="1694525" y="970254"/>
                  <a:pt x="1464015" y="974679"/>
                  <a:pt x="1268711" y="959260"/>
                </a:cubicBezTo>
                <a:cubicBezTo>
                  <a:pt x="1073407" y="943841"/>
                  <a:pt x="538846" y="974698"/>
                  <a:pt x="159880" y="959260"/>
                </a:cubicBezTo>
                <a:cubicBezTo>
                  <a:pt x="62397" y="955303"/>
                  <a:pt x="7052" y="882376"/>
                  <a:pt x="0" y="799380"/>
                </a:cubicBezTo>
                <a:cubicBezTo>
                  <a:pt x="-8838" y="546964"/>
                  <a:pt x="21261" y="442759"/>
                  <a:pt x="0" y="159880"/>
                </a:cubicBezTo>
                <a:close/>
              </a:path>
            </a:pathLst>
          </a:custGeom>
          <a:solidFill>
            <a:schemeClr val="bg2"/>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Laufzettel zur </a:t>
            </a:r>
          </a:p>
          <a:p>
            <a:pPr algn="ctr"/>
            <a:r>
              <a:rPr lang="de-DE" sz="24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Stationsarbeit</a:t>
            </a:r>
            <a:endParaRPr lang="de-DE" sz="2400" b="1" spc="300" dirty="0">
              <a:latin typeface="Ink Free" panose="03080402000500000000" pitchFamily="66" charset="0"/>
              <a:ea typeface="FrauB" panose="02000603000000000000" pitchFamily="50" charset="0"/>
            </a:endParaRPr>
          </a:p>
          <a:p>
            <a:pPr algn="ctr"/>
            <a:r>
              <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sp>
        <p:nvSpPr>
          <p:cNvPr id="8" name="Textfeld 7">
            <a:extLst>
              <a:ext uri="{FF2B5EF4-FFF2-40B4-BE49-F238E27FC236}">
                <a16:creationId xmlns:a16="http://schemas.microsoft.com/office/drawing/2014/main" id="{B351BCD1-093A-91ED-5D5C-1D5D6B774C8B}"/>
              </a:ext>
            </a:extLst>
          </p:cNvPr>
          <p:cNvSpPr txBox="1"/>
          <p:nvPr/>
        </p:nvSpPr>
        <p:spPr>
          <a:xfrm>
            <a:off x="362982" y="109316"/>
            <a:ext cx="6190245" cy="276999"/>
          </a:xfrm>
          <a:prstGeom prst="rect">
            <a:avLst/>
          </a:prstGeom>
          <a:noFill/>
        </p:spPr>
        <p:txBody>
          <a:bodyPr wrap="square" rtlCol="0">
            <a:spAutoFit/>
          </a:bodyPr>
          <a:lstStyle/>
          <a:p>
            <a:r>
              <a:rPr lang="de-DE" sz="1200" dirty="0">
                <a:latin typeface="FrauB" panose="02000603000000000000" pitchFamily="50" charset="0"/>
                <a:ea typeface="FrauB" panose="02000603000000000000" pitchFamily="50" charset="0"/>
              </a:rPr>
              <a:t>Name: 	____________                           Klasse:			                                    Datum: _______</a:t>
            </a:r>
          </a:p>
        </p:txBody>
      </p:sp>
      <p:sp>
        <p:nvSpPr>
          <p:cNvPr id="15" name="Rechteck: abgerundete Ecken 14">
            <a:extLst>
              <a:ext uri="{FF2B5EF4-FFF2-40B4-BE49-F238E27FC236}">
                <a16:creationId xmlns:a16="http://schemas.microsoft.com/office/drawing/2014/main" id="{0783A779-A000-FA37-B4F1-2D712E7F9B34}"/>
              </a:ext>
            </a:extLst>
          </p:cNvPr>
          <p:cNvSpPr/>
          <p:nvPr/>
        </p:nvSpPr>
        <p:spPr>
          <a:xfrm>
            <a:off x="286420" y="1773635"/>
            <a:ext cx="6408000" cy="7820070"/>
          </a:xfrm>
          <a:custGeom>
            <a:avLst/>
            <a:gdLst>
              <a:gd name="csX0" fmla="*/ 0 w 6408000"/>
              <a:gd name="csY0" fmla="*/ 272724 h 7820070"/>
              <a:gd name="csX1" fmla="*/ 272724 w 6408000"/>
              <a:gd name="csY1" fmla="*/ 0 h 7820070"/>
              <a:gd name="csX2" fmla="*/ 748242 w 6408000"/>
              <a:gd name="csY2" fmla="*/ 0 h 7820070"/>
              <a:gd name="csX3" fmla="*/ 1458262 w 6408000"/>
              <a:gd name="csY3" fmla="*/ 0 h 7820070"/>
              <a:gd name="csX4" fmla="*/ 2226908 w 6408000"/>
              <a:gd name="csY4" fmla="*/ 0 h 7820070"/>
              <a:gd name="csX5" fmla="*/ 2995554 w 6408000"/>
              <a:gd name="csY5" fmla="*/ 0 h 7820070"/>
              <a:gd name="csX6" fmla="*/ 3529697 w 6408000"/>
              <a:gd name="csY6" fmla="*/ 0 h 7820070"/>
              <a:gd name="csX7" fmla="*/ 4239718 w 6408000"/>
              <a:gd name="csY7" fmla="*/ 0 h 7820070"/>
              <a:gd name="csX8" fmla="*/ 4949738 w 6408000"/>
              <a:gd name="csY8" fmla="*/ 0 h 7820070"/>
              <a:gd name="csX9" fmla="*/ 5542507 w 6408000"/>
              <a:gd name="csY9" fmla="*/ 0 h 7820070"/>
              <a:gd name="csX10" fmla="*/ 6135276 w 6408000"/>
              <a:gd name="csY10" fmla="*/ 0 h 7820070"/>
              <a:gd name="csX11" fmla="*/ 6408000 w 6408000"/>
              <a:gd name="csY11" fmla="*/ 272724 h 7820070"/>
              <a:gd name="csX12" fmla="*/ 6408000 w 6408000"/>
              <a:gd name="csY12" fmla="*/ 1079546 h 7820070"/>
              <a:gd name="csX13" fmla="*/ 6408000 w 6408000"/>
              <a:gd name="csY13" fmla="*/ 1522636 h 7820070"/>
              <a:gd name="csX14" fmla="*/ 6408000 w 6408000"/>
              <a:gd name="csY14" fmla="*/ 2183966 h 7820070"/>
              <a:gd name="csX15" fmla="*/ 6408000 w 6408000"/>
              <a:gd name="csY15" fmla="*/ 2627056 h 7820070"/>
              <a:gd name="csX16" fmla="*/ 6408000 w 6408000"/>
              <a:gd name="csY16" fmla="*/ 3361132 h 7820070"/>
              <a:gd name="csX17" fmla="*/ 6408000 w 6408000"/>
              <a:gd name="csY17" fmla="*/ 3876969 h 7820070"/>
              <a:gd name="csX18" fmla="*/ 6408000 w 6408000"/>
              <a:gd name="csY18" fmla="*/ 4538298 h 7820070"/>
              <a:gd name="csX19" fmla="*/ 6408000 w 6408000"/>
              <a:gd name="csY19" fmla="*/ 4981388 h 7820070"/>
              <a:gd name="csX20" fmla="*/ 6408000 w 6408000"/>
              <a:gd name="csY20" fmla="*/ 5642718 h 7820070"/>
              <a:gd name="csX21" fmla="*/ 6408000 w 6408000"/>
              <a:gd name="csY21" fmla="*/ 6085808 h 7820070"/>
              <a:gd name="csX22" fmla="*/ 6408000 w 6408000"/>
              <a:gd name="csY22" fmla="*/ 6747138 h 7820070"/>
              <a:gd name="csX23" fmla="*/ 6408000 w 6408000"/>
              <a:gd name="csY23" fmla="*/ 7547346 h 7820070"/>
              <a:gd name="csX24" fmla="*/ 6135276 w 6408000"/>
              <a:gd name="csY24" fmla="*/ 7820070 h 7820070"/>
              <a:gd name="csX25" fmla="*/ 5659758 w 6408000"/>
              <a:gd name="csY25" fmla="*/ 7820070 h 7820070"/>
              <a:gd name="csX26" fmla="*/ 5066989 w 6408000"/>
              <a:gd name="csY26" fmla="*/ 7820070 h 7820070"/>
              <a:gd name="csX27" fmla="*/ 4298343 w 6408000"/>
              <a:gd name="csY27" fmla="*/ 7820070 h 7820070"/>
              <a:gd name="csX28" fmla="*/ 3764199 w 6408000"/>
              <a:gd name="csY28" fmla="*/ 7820070 h 7820070"/>
              <a:gd name="csX29" fmla="*/ 3171430 w 6408000"/>
              <a:gd name="csY29" fmla="*/ 7820070 h 7820070"/>
              <a:gd name="csX30" fmla="*/ 2402785 w 6408000"/>
              <a:gd name="csY30" fmla="*/ 7820070 h 7820070"/>
              <a:gd name="csX31" fmla="*/ 1692764 w 6408000"/>
              <a:gd name="csY31" fmla="*/ 7820070 h 7820070"/>
              <a:gd name="csX32" fmla="*/ 924119 w 6408000"/>
              <a:gd name="csY32" fmla="*/ 7820070 h 7820070"/>
              <a:gd name="csX33" fmla="*/ 272724 w 6408000"/>
              <a:gd name="csY33" fmla="*/ 7820070 h 7820070"/>
              <a:gd name="csX34" fmla="*/ 0 w 6408000"/>
              <a:gd name="csY34" fmla="*/ 7547346 h 7820070"/>
              <a:gd name="csX35" fmla="*/ 0 w 6408000"/>
              <a:gd name="csY35" fmla="*/ 7104255 h 7820070"/>
              <a:gd name="csX36" fmla="*/ 0 w 6408000"/>
              <a:gd name="csY36" fmla="*/ 6297434 h 7820070"/>
              <a:gd name="csX37" fmla="*/ 0 w 6408000"/>
              <a:gd name="csY37" fmla="*/ 5708851 h 7820070"/>
              <a:gd name="csX38" fmla="*/ 0 w 6408000"/>
              <a:gd name="csY38" fmla="*/ 5265760 h 7820070"/>
              <a:gd name="csX39" fmla="*/ 0 w 6408000"/>
              <a:gd name="csY39" fmla="*/ 4822669 h 7820070"/>
              <a:gd name="csX40" fmla="*/ 0 w 6408000"/>
              <a:gd name="csY40" fmla="*/ 4088594 h 7820070"/>
              <a:gd name="csX41" fmla="*/ 0 w 6408000"/>
              <a:gd name="csY41" fmla="*/ 3572757 h 7820070"/>
              <a:gd name="csX42" fmla="*/ 0 w 6408000"/>
              <a:gd name="csY42" fmla="*/ 2984174 h 7820070"/>
              <a:gd name="csX43" fmla="*/ 0 w 6408000"/>
              <a:gd name="csY43" fmla="*/ 2177352 h 7820070"/>
              <a:gd name="csX44" fmla="*/ 0 w 6408000"/>
              <a:gd name="csY44" fmla="*/ 1370531 h 7820070"/>
              <a:gd name="csX45" fmla="*/ 0 w 6408000"/>
              <a:gd name="csY45" fmla="*/ 272724 h 7820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6408000" h="7820070" fill="none" extrusionOk="0">
                <a:moveTo>
                  <a:pt x="0" y="272724"/>
                </a:moveTo>
                <a:cubicBezTo>
                  <a:pt x="-3565" y="89110"/>
                  <a:pt x="117262" y="12240"/>
                  <a:pt x="272724" y="0"/>
                </a:cubicBezTo>
                <a:cubicBezTo>
                  <a:pt x="440562" y="5662"/>
                  <a:pt x="550788" y="11707"/>
                  <a:pt x="748242" y="0"/>
                </a:cubicBezTo>
                <a:cubicBezTo>
                  <a:pt x="945696" y="-11707"/>
                  <a:pt x="1124769" y="-26574"/>
                  <a:pt x="1458262" y="0"/>
                </a:cubicBezTo>
                <a:cubicBezTo>
                  <a:pt x="1791755" y="26574"/>
                  <a:pt x="1987609" y="-4935"/>
                  <a:pt x="2226908" y="0"/>
                </a:cubicBezTo>
                <a:cubicBezTo>
                  <a:pt x="2466207" y="4935"/>
                  <a:pt x="2721373" y="2013"/>
                  <a:pt x="2995554" y="0"/>
                </a:cubicBezTo>
                <a:cubicBezTo>
                  <a:pt x="3269735" y="-2013"/>
                  <a:pt x="3419698" y="26026"/>
                  <a:pt x="3529697" y="0"/>
                </a:cubicBezTo>
                <a:cubicBezTo>
                  <a:pt x="3639696" y="-26026"/>
                  <a:pt x="4030008" y="-13574"/>
                  <a:pt x="4239718" y="0"/>
                </a:cubicBezTo>
                <a:cubicBezTo>
                  <a:pt x="4449428" y="13574"/>
                  <a:pt x="4777036" y="-7803"/>
                  <a:pt x="4949738" y="0"/>
                </a:cubicBezTo>
                <a:cubicBezTo>
                  <a:pt x="5122440" y="7803"/>
                  <a:pt x="5417587" y="-14115"/>
                  <a:pt x="5542507" y="0"/>
                </a:cubicBezTo>
                <a:cubicBezTo>
                  <a:pt x="5667427" y="14115"/>
                  <a:pt x="5883589" y="-23942"/>
                  <a:pt x="6135276" y="0"/>
                </a:cubicBezTo>
                <a:cubicBezTo>
                  <a:pt x="6271377" y="-28692"/>
                  <a:pt x="6381982" y="132448"/>
                  <a:pt x="6408000" y="272724"/>
                </a:cubicBezTo>
                <a:cubicBezTo>
                  <a:pt x="6411092" y="540836"/>
                  <a:pt x="6376897" y="799972"/>
                  <a:pt x="6408000" y="1079546"/>
                </a:cubicBezTo>
                <a:cubicBezTo>
                  <a:pt x="6439103" y="1359120"/>
                  <a:pt x="6425774" y="1330784"/>
                  <a:pt x="6408000" y="1522636"/>
                </a:cubicBezTo>
                <a:cubicBezTo>
                  <a:pt x="6390227" y="1714488"/>
                  <a:pt x="6417714" y="1902979"/>
                  <a:pt x="6408000" y="2183966"/>
                </a:cubicBezTo>
                <a:cubicBezTo>
                  <a:pt x="6398287" y="2464953"/>
                  <a:pt x="6417423" y="2528244"/>
                  <a:pt x="6408000" y="2627056"/>
                </a:cubicBezTo>
                <a:cubicBezTo>
                  <a:pt x="6398578" y="2725868"/>
                  <a:pt x="6378439" y="3095575"/>
                  <a:pt x="6408000" y="3361132"/>
                </a:cubicBezTo>
                <a:cubicBezTo>
                  <a:pt x="6437561" y="3626689"/>
                  <a:pt x="6413333" y="3646165"/>
                  <a:pt x="6408000" y="3876969"/>
                </a:cubicBezTo>
                <a:cubicBezTo>
                  <a:pt x="6402667" y="4107773"/>
                  <a:pt x="6375031" y="4258105"/>
                  <a:pt x="6408000" y="4538298"/>
                </a:cubicBezTo>
                <a:cubicBezTo>
                  <a:pt x="6440969" y="4818491"/>
                  <a:pt x="6409255" y="4885104"/>
                  <a:pt x="6408000" y="4981388"/>
                </a:cubicBezTo>
                <a:cubicBezTo>
                  <a:pt x="6406746" y="5077672"/>
                  <a:pt x="6413420" y="5369263"/>
                  <a:pt x="6408000" y="5642718"/>
                </a:cubicBezTo>
                <a:cubicBezTo>
                  <a:pt x="6402581" y="5916173"/>
                  <a:pt x="6420051" y="5892923"/>
                  <a:pt x="6408000" y="6085808"/>
                </a:cubicBezTo>
                <a:cubicBezTo>
                  <a:pt x="6395950" y="6278693"/>
                  <a:pt x="6403093" y="6452160"/>
                  <a:pt x="6408000" y="6747138"/>
                </a:cubicBezTo>
                <a:cubicBezTo>
                  <a:pt x="6412908" y="7042116"/>
                  <a:pt x="6407698" y="7259092"/>
                  <a:pt x="6408000" y="7547346"/>
                </a:cubicBezTo>
                <a:cubicBezTo>
                  <a:pt x="6423316" y="7700896"/>
                  <a:pt x="6293494" y="7813545"/>
                  <a:pt x="6135276" y="7820070"/>
                </a:cubicBezTo>
                <a:cubicBezTo>
                  <a:pt x="6022168" y="7798094"/>
                  <a:pt x="5775893" y="7828624"/>
                  <a:pt x="5659758" y="7820070"/>
                </a:cubicBezTo>
                <a:cubicBezTo>
                  <a:pt x="5543623" y="7811516"/>
                  <a:pt x="5245591" y="7799359"/>
                  <a:pt x="5066989" y="7820070"/>
                </a:cubicBezTo>
                <a:cubicBezTo>
                  <a:pt x="4888387" y="7840781"/>
                  <a:pt x="4534599" y="7827788"/>
                  <a:pt x="4298343" y="7820070"/>
                </a:cubicBezTo>
                <a:cubicBezTo>
                  <a:pt x="4062087" y="7812352"/>
                  <a:pt x="3885591" y="7831125"/>
                  <a:pt x="3764199" y="7820070"/>
                </a:cubicBezTo>
                <a:cubicBezTo>
                  <a:pt x="3642807" y="7809015"/>
                  <a:pt x="3453187" y="7792961"/>
                  <a:pt x="3171430" y="7820070"/>
                </a:cubicBezTo>
                <a:cubicBezTo>
                  <a:pt x="2889673" y="7847179"/>
                  <a:pt x="2748191" y="7801422"/>
                  <a:pt x="2402785" y="7820070"/>
                </a:cubicBezTo>
                <a:cubicBezTo>
                  <a:pt x="2057379" y="7838718"/>
                  <a:pt x="1960707" y="7815543"/>
                  <a:pt x="1692764" y="7820070"/>
                </a:cubicBezTo>
                <a:cubicBezTo>
                  <a:pt x="1424821" y="7824597"/>
                  <a:pt x="1212288" y="7798217"/>
                  <a:pt x="924119" y="7820070"/>
                </a:cubicBezTo>
                <a:cubicBezTo>
                  <a:pt x="635950" y="7841923"/>
                  <a:pt x="500808" y="7844177"/>
                  <a:pt x="272724" y="7820070"/>
                </a:cubicBezTo>
                <a:cubicBezTo>
                  <a:pt x="124544" y="7837337"/>
                  <a:pt x="-20604" y="7685512"/>
                  <a:pt x="0" y="7547346"/>
                </a:cubicBezTo>
                <a:cubicBezTo>
                  <a:pt x="15045" y="7350664"/>
                  <a:pt x="9751" y="7262142"/>
                  <a:pt x="0" y="7104255"/>
                </a:cubicBezTo>
                <a:cubicBezTo>
                  <a:pt x="-9751" y="6946368"/>
                  <a:pt x="26759" y="6637079"/>
                  <a:pt x="0" y="6297434"/>
                </a:cubicBezTo>
                <a:cubicBezTo>
                  <a:pt x="-26759" y="5957789"/>
                  <a:pt x="-11211" y="5827031"/>
                  <a:pt x="0" y="5708851"/>
                </a:cubicBezTo>
                <a:cubicBezTo>
                  <a:pt x="11211" y="5590671"/>
                  <a:pt x="14556" y="5358552"/>
                  <a:pt x="0" y="5265760"/>
                </a:cubicBezTo>
                <a:cubicBezTo>
                  <a:pt x="-14556" y="5172968"/>
                  <a:pt x="7399" y="5042397"/>
                  <a:pt x="0" y="4822669"/>
                </a:cubicBezTo>
                <a:cubicBezTo>
                  <a:pt x="-7399" y="4602941"/>
                  <a:pt x="-28099" y="4404896"/>
                  <a:pt x="0" y="4088594"/>
                </a:cubicBezTo>
                <a:cubicBezTo>
                  <a:pt x="28099" y="3772292"/>
                  <a:pt x="-4929" y="3737831"/>
                  <a:pt x="0" y="3572757"/>
                </a:cubicBezTo>
                <a:cubicBezTo>
                  <a:pt x="4929" y="3407683"/>
                  <a:pt x="-28451" y="3137611"/>
                  <a:pt x="0" y="2984174"/>
                </a:cubicBezTo>
                <a:cubicBezTo>
                  <a:pt x="28451" y="2830737"/>
                  <a:pt x="-27675" y="2548398"/>
                  <a:pt x="0" y="2177352"/>
                </a:cubicBezTo>
                <a:cubicBezTo>
                  <a:pt x="27675" y="1806306"/>
                  <a:pt x="15899" y="1554379"/>
                  <a:pt x="0" y="1370531"/>
                </a:cubicBezTo>
                <a:cubicBezTo>
                  <a:pt x="-15899" y="1186683"/>
                  <a:pt x="-44914" y="549077"/>
                  <a:pt x="0" y="272724"/>
                </a:cubicBezTo>
                <a:close/>
              </a:path>
              <a:path w="6408000" h="782007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426979" y="472026"/>
                  <a:pt x="6422055" y="531626"/>
                  <a:pt x="6408000" y="715815"/>
                </a:cubicBezTo>
                <a:cubicBezTo>
                  <a:pt x="6393945" y="900004"/>
                  <a:pt x="6417496" y="1053153"/>
                  <a:pt x="6408000" y="1231651"/>
                </a:cubicBezTo>
                <a:cubicBezTo>
                  <a:pt x="6398504" y="1410149"/>
                  <a:pt x="6417092" y="1632682"/>
                  <a:pt x="6408000" y="1747488"/>
                </a:cubicBezTo>
                <a:cubicBezTo>
                  <a:pt x="6398908" y="1862294"/>
                  <a:pt x="6400287" y="2244326"/>
                  <a:pt x="6408000" y="2481564"/>
                </a:cubicBezTo>
                <a:cubicBezTo>
                  <a:pt x="6415713" y="2718802"/>
                  <a:pt x="6436321" y="2938460"/>
                  <a:pt x="6408000" y="3215639"/>
                </a:cubicBezTo>
                <a:cubicBezTo>
                  <a:pt x="6379679" y="3492819"/>
                  <a:pt x="6409816" y="3720234"/>
                  <a:pt x="6408000" y="3876969"/>
                </a:cubicBezTo>
                <a:cubicBezTo>
                  <a:pt x="6406185" y="4033704"/>
                  <a:pt x="6408149" y="4252709"/>
                  <a:pt x="6408000" y="4465552"/>
                </a:cubicBezTo>
                <a:cubicBezTo>
                  <a:pt x="6407851" y="4678395"/>
                  <a:pt x="6416445" y="4874267"/>
                  <a:pt x="6408000" y="5199627"/>
                </a:cubicBezTo>
                <a:cubicBezTo>
                  <a:pt x="6399555" y="5524987"/>
                  <a:pt x="6425782" y="5717498"/>
                  <a:pt x="6408000" y="5933703"/>
                </a:cubicBezTo>
                <a:cubicBezTo>
                  <a:pt x="6390218" y="6149908"/>
                  <a:pt x="6422519" y="6240554"/>
                  <a:pt x="6408000" y="6376793"/>
                </a:cubicBezTo>
                <a:cubicBezTo>
                  <a:pt x="6393482" y="6513032"/>
                  <a:pt x="6397163" y="6630892"/>
                  <a:pt x="6408000" y="6819884"/>
                </a:cubicBezTo>
                <a:cubicBezTo>
                  <a:pt x="6418837" y="7008876"/>
                  <a:pt x="6393085" y="7306903"/>
                  <a:pt x="6408000" y="7547346"/>
                </a:cubicBezTo>
                <a:cubicBezTo>
                  <a:pt x="6385560" y="7718255"/>
                  <a:pt x="6300683" y="7811243"/>
                  <a:pt x="6135276" y="7820070"/>
                </a:cubicBezTo>
                <a:cubicBezTo>
                  <a:pt x="5963299" y="7818448"/>
                  <a:pt x="5653654" y="7788858"/>
                  <a:pt x="5425256" y="7820070"/>
                </a:cubicBezTo>
                <a:cubicBezTo>
                  <a:pt x="5196858" y="7851282"/>
                  <a:pt x="5050834" y="7800339"/>
                  <a:pt x="4773861" y="7820070"/>
                </a:cubicBezTo>
                <a:cubicBezTo>
                  <a:pt x="4496889" y="7839801"/>
                  <a:pt x="4352095" y="7858275"/>
                  <a:pt x="4005215" y="7820070"/>
                </a:cubicBezTo>
                <a:cubicBezTo>
                  <a:pt x="3658335" y="7781865"/>
                  <a:pt x="3699495" y="7802917"/>
                  <a:pt x="3529697" y="7820070"/>
                </a:cubicBezTo>
                <a:cubicBezTo>
                  <a:pt x="3359899" y="7837223"/>
                  <a:pt x="2988705" y="7833738"/>
                  <a:pt x="2761052" y="7820070"/>
                </a:cubicBezTo>
                <a:cubicBezTo>
                  <a:pt x="2533399" y="7806402"/>
                  <a:pt x="2426326" y="7808419"/>
                  <a:pt x="2285534" y="7820070"/>
                </a:cubicBezTo>
                <a:cubicBezTo>
                  <a:pt x="2144742" y="7831721"/>
                  <a:pt x="1850389" y="7804543"/>
                  <a:pt x="1634139" y="7820070"/>
                </a:cubicBezTo>
                <a:cubicBezTo>
                  <a:pt x="1417890" y="7835597"/>
                  <a:pt x="1242174" y="7793030"/>
                  <a:pt x="1041370" y="7820070"/>
                </a:cubicBezTo>
                <a:cubicBezTo>
                  <a:pt x="840566" y="7847110"/>
                  <a:pt x="531315" y="7854557"/>
                  <a:pt x="272724" y="7820070"/>
                </a:cubicBezTo>
                <a:cubicBezTo>
                  <a:pt x="129252" y="7841232"/>
                  <a:pt x="-9125" y="7725843"/>
                  <a:pt x="0" y="7547346"/>
                </a:cubicBezTo>
                <a:cubicBezTo>
                  <a:pt x="20041" y="7330717"/>
                  <a:pt x="-25504" y="7071431"/>
                  <a:pt x="0" y="6886017"/>
                </a:cubicBezTo>
                <a:cubicBezTo>
                  <a:pt x="25504" y="6700603"/>
                  <a:pt x="-27793" y="6576712"/>
                  <a:pt x="0" y="6297434"/>
                </a:cubicBezTo>
                <a:cubicBezTo>
                  <a:pt x="27793" y="6018156"/>
                  <a:pt x="13525" y="5681291"/>
                  <a:pt x="0" y="5490612"/>
                </a:cubicBezTo>
                <a:cubicBezTo>
                  <a:pt x="-13525" y="5299933"/>
                  <a:pt x="-12880" y="4982667"/>
                  <a:pt x="0" y="4683790"/>
                </a:cubicBezTo>
                <a:cubicBezTo>
                  <a:pt x="12880" y="4384913"/>
                  <a:pt x="20588" y="4355147"/>
                  <a:pt x="0" y="4240700"/>
                </a:cubicBezTo>
                <a:cubicBezTo>
                  <a:pt x="-20588" y="4126253"/>
                  <a:pt x="-8483" y="3698357"/>
                  <a:pt x="0" y="3433878"/>
                </a:cubicBezTo>
                <a:cubicBezTo>
                  <a:pt x="8483" y="3169399"/>
                  <a:pt x="11579" y="3171425"/>
                  <a:pt x="0" y="2990787"/>
                </a:cubicBezTo>
                <a:cubicBezTo>
                  <a:pt x="-11579" y="2810149"/>
                  <a:pt x="-12926" y="2438488"/>
                  <a:pt x="0" y="2256712"/>
                </a:cubicBezTo>
                <a:cubicBezTo>
                  <a:pt x="12926" y="2074937"/>
                  <a:pt x="-20424" y="1926020"/>
                  <a:pt x="0" y="1813621"/>
                </a:cubicBezTo>
                <a:cubicBezTo>
                  <a:pt x="20424" y="1701222"/>
                  <a:pt x="17880" y="1238868"/>
                  <a:pt x="0" y="1079546"/>
                </a:cubicBezTo>
                <a:cubicBezTo>
                  <a:pt x="-17880" y="920224"/>
                  <a:pt x="36222" y="566829"/>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graphicFrame>
        <p:nvGraphicFramePr>
          <p:cNvPr id="3" name="Tabelle 3">
            <a:extLst>
              <a:ext uri="{FF2B5EF4-FFF2-40B4-BE49-F238E27FC236}">
                <a16:creationId xmlns:a16="http://schemas.microsoft.com/office/drawing/2014/main" id="{11F461B8-2514-4F15-16FE-A9F57EAD93C2}"/>
              </a:ext>
            </a:extLst>
          </p:cNvPr>
          <p:cNvGraphicFramePr>
            <a:graphicFrameLocks noGrp="1"/>
          </p:cNvGraphicFramePr>
          <p:nvPr>
            <p:extLst>
              <p:ext uri="{D42A27DB-BD31-4B8C-83A1-F6EECF244321}">
                <p14:modId xmlns:p14="http://schemas.microsoft.com/office/powerpoint/2010/main" val="3460499613"/>
              </p:ext>
            </p:extLst>
          </p:nvPr>
        </p:nvGraphicFramePr>
        <p:xfrm>
          <a:off x="763004" y="2053763"/>
          <a:ext cx="5390198" cy="5288280"/>
        </p:xfrm>
        <a:graphic>
          <a:graphicData uri="http://schemas.openxmlformats.org/drawingml/2006/table">
            <a:tbl>
              <a:tblPr firstRow="1" bandRow="1">
                <a:tableStyleId>{7DF18680-E054-41AD-8BC1-D1AEF772440D}</a:tableStyleId>
              </a:tblPr>
              <a:tblGrid>
                <a:gridCol w="1140240">
                  <a:extLst>
                    <a:ext uri="{9D8B030D-6E8A-4147-A177-3AD203B41FA5}">
                      <a16:colId xmlns:a16="http://schemas.microsoft.com/office/drawing/2014/main" val="3822168601"/>
                    </a:ext>
                  </a:extLst>
                </a:gridCol>
                <a:gridCol w="2826050">
                  <a:extLst>
                    <a:ext uri="{9D8B030D-6E8A-4147-A177-3AD203B41FA5}">
                      <a16:colId xmlns:a16="http://schemas.microsoft.com/office/drawing/2014/main" val="2844049393"/>
                    </a:ext>
                  </a:extLst>
                </a:gridCol>
                <a:gridCol w="1423908">
                  <a:extLst>
                    <a:ext uri="{9D8B030D-6E8A-4147-A177-3AD203B41FA5}">
                      <a16:colId xmlns:a16="http://schemas.microsoft.com/office/drawing/2014/main" val="4195845288"/>
                    </a:ext>
                  </a:extLst>
                </a:gridCol>
              </a:tblGrid>
              <a:tr h="478972">
                <a:tc>
                  <a:txBody>
                    <a:bodyPr/>
                    <a:lstStyle/>
                    <a:p>
                      <a:r>
                        <a:rPr lang="de-DE" dirty="0">
                          <a:solidFill>
                            <a:schemeClr val="tx1"/>
                          </a:solidFill>
                        </a:rPr>
                        <a:t>Station</a:t>
                      </a:r>
                    </a:p>
                    <a:p>
                      <a:r>
                        <a:rPr lang="de-DE" dirty="0">
                          <a:solidFill>
                            <a:schemeClr val="tx1"/>
                          </a:solidFill>
                        </a:rPr>
                        <a:t>Farbe</a:t>
                      </a:r>
                    </a:p>
                  </a:txBody>
                  <a:tcPr>
                    <a:solidFill>
                      <a:schemeClr val="bg2">
                        <a:lumMod val="90000"/>
                      </a:schemeClr>
                    </a:solidFill>
                  </a:tcPr>
                </a:tc>
                <a:tc>
                  <a:txBody>
                    <a:bodyPr/>
                    <a:lstStyle/>
                    <a:p>
                      <a:r>
                        <a:rPr lang="de-DE" dirty="0">
                          <a:solidFill>
                            <a:schemeClr val="tx1"/>
                          </a:solidFill>
                        </a:rPr>
                        <a:t>Thema</a:t>
                      </a:r>
                    </a:p>
                  </a:txBody>
                  <a:tcPr>
                    <a:solidFill>
                      <a:schemeClr val="bg2">
                        <a:lumMod val="90000"/>
                      </a:schemeClr>
                    </a:solidFill>
                  </a:tcPr>
                </a:tc>
                <a:tc>
                  <a:txBody>
                    <a:bodyPr/>
                    <a:lstStyle/>
                    <a:p>
                      <a:r>
                        <a:rPr lang="de-DE" dirty="0">
                          <a:solidFill>
                            <a:schemeClr val="tx1"/>
                          </a:solidFill>
                        </a:rPr>
                        <a:t>erledigt</a:t>
                      </a:r>
                    </a:p>
                  </a:txBody>
                  <a:tcPr>
                    <a:solidFill>
                      <a:schemeClr val="bg2">
                        <a:lumMod val="90000"/>
                      </a:schemeClr>
                    </a:solidFill>
                  </a:tcPr>
                </a:tc>
                <a:extLst>
                  <a:ext uri="{0D108BD9-81ED-4DB2-BD59-A6C34878D82A}">
                    <a16:rowId xmlns:a16="http://schemas.microsoft.com/office/drawing/2014/main" val="2509117670"/>
                  </a:ext>
                </a:extLst>
              </a:tr>
              <a:tr h="508842">
                <a:tc>
                  <a:txBody>
                    <a:bodyPr/>
                    <a:lstStyle/>
                    <a:p>
                      <a:pPr algn="ctr"/>
                      <a:r>
                        <a:rPr lang="de-DE" sz="1600" b="1" dirty="0"/>
                        <a:t>1</a:t>
                      </a:r>
                    </a:p>
                    <a:p>
                      <a:pPr algn="ctr"/>
                      <a:r>
                        <a:rPr lang="de-DE" sz="1600" b="1" dirty="0"/>
                        <a:t>Rot</a:t>
                      </a:r>
                    </a:p>
                  </a:txBody>
                  <a:tcPr anchor="ctr">
                    <a:solidFill>
                      <a:srgbClr val="FF7E79"/>
                    </a:solidFill>
                  </a:tcPr>
                </a:tc>
                <a:tc>
                  <a:txBody>
                    <a:bodyPr/>
                    <a:lstStyle/>
                    <a:p>
                      <a:r>
                        <a:rPr lang="de-DE" sz="1600" b="1" dirty="0"/>
                        <a:t>Kakaoanbau </a:t>
                      </a:r>
                    </a:p>
                  </a:txBody>
                  <a:tcPr anchor="ctr">
                    <a:solidFill>
                      <a:srgbClr val="FF7E79"/>
                    </a:solidFill>
                  </a:tcPr>
                </a:tc>
                <a:tc>
                  <a:txBody>
                    <a:bodyPr/>
                    <a:lstStyle/>
                    <a:p>
                      <a:endParaRPr lang="de-DE" dirty="0"/>
                    </a:p>
                  </a:txBody>
                  <a:tcPr anchor="ctr">
                    <a:solidFill>
                      <a:srgbClr val="FF7E79"/>
                    </a:solidFill>
                  </a:tcPr>
                </a:tc>
                <a:extLst>
                  <a:ext uri="{0D108BD9-81ED-4DB2-BD59-A6C34878D82A}">
                    <a16:rowId xmlns:a16="http://schemas.microsoft.com/office/drawing/2014/main" val="3847874252"/>
                  </a:ext>
                </a:extLst>
              </a:tr>
              <a:tr h="508842">
                <a:tc>
                  <a:txBody>
                    <a:bodyPr/>
                    <a:lstStyle/>
                    <a:p>
                      <a:pPr algn="ctr"/>
                      <a:r>
                        <a:rPr lang="de-DE" sz="1600" b="1" dirty="0"/>
                        <a:t>2</a:t>
                      </a:r>
                    </a:p>
                    <a:p>
                      <a:pPr algn="ctr"/>
                      <a:r>
                        <a:rPr lang="de-DE" sz="1600" b="1" dirty="0"/>
                        <a:t>Grün</a:t>
                      </a:r>
                    </a:p>
                  </a:txBody>
                  <a:tcPr anchor="ctr">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600" b="1" dirty="0"/>
                        <a:t>Kakaoernte und Arbeitsbedingungen</a:t>
                      </a:r>
                    </a:p>
                    <a:p>
                      <a:endParaRPr lang="de-DE" sz="1600" b="1" dirty="0"/>
                    </a:p>
                  </a:txBody>
                  <a:tcPr anchor="ctr">
                    <a:solidFill>
                      <a:schemeClr val="accent6">
                        <a:lumMod val="40000"/>
                        <a:lumOff val="60000"/>
                      </a:schemeClr>
                    </a:solidFill>
                  </a:tcPr>
                </a:tc>
                <a:tc>
                  <a:txBody>
                    <a:bodyPr/>
                    <a:lstStyle/>
                    <a:p>
                      <a:endParaRPr lang="de-DE" dirty="0"/>
                    </a:p>
                  </a:txBody>
                  <a:tcPr anchor="ctr">
                    <a:solidFill>
                      <a:schemeClr val="accent6">
                        <a:lumMod val="40000"/>
                        <a:lumOff val="60000"/>
                      </a:schemeClr>
                    </a:solidFill>
                  </a:tcPr>
                </a:tc>
                <a:extLst>
                  <a:ext uri="{0D108BD9-81ED-4DB2-BD59-A6C34878D82A}">
                    <a16:rowId xmlns:a16="http://schemas.microsoft.com/office/drawing/2014/main" val="90036930"/>
                  </a:ext>
                </a:extLst>
              </a:tr>
              <a:tr h="508842">
                <a:tc>
                  <a:txBody>
                    <a:bodyPr/>
                    <a:lstStyle/>
                    <a:p>
                      <a:pPr algn="ctr"/>
                      <a:r>
                        <a:rPr lang="de-DE" sz="1600" b="1" dirty="0"/>
                        <a:t>3</a:t>
                      </a:r>
                    </a:p>
                    <a:p>
                      <a:pPr algn="ctr"/>
                      <a:r>
                        <a:rPr lang="de-DE" sz="1600" b="1" dirty="0"/>
                        <a:t>Gelb</a:t>
                      </a:r>
                    </a:p>
                  </a:txBody>
                  <a:tcPr anchor="ctr">
                    <a:solidFill>
                      <a:schemeClr val="accent4">
                        <a:lumMod val="40000"/>
                        <a:lumOff val="60000"/>
                      </a:schemeClr>
                    </a:solidFill>
                  </a:tcPr>
                </a:tc>
                <a:tc>
                  <a:txBody>
                    <a:bodyPr/>
                    <a:lstStyle/>
                    <a:p>
                      <a:r>
                        <a:rPr lang="de-DE" sz="1600" b="1" dirty="0"/>
                        <a:t>Kinderarbeit</a:t>
                      </a:r>
                    </a:p>
                  </a:txBody>
                  <a:tcPr anchor="ctr">
                    <a:solidFill>
                      <a:schemeClr val="accent4">
                        <a:lumMod val="40000"/>
                        <a:lumOff val="60000"/>
                      </a:schemeClr>
                    </a:solidFill>
                  </a:tcPr>
                </a:tc>
                <a:tc>
                  <a:txBody>
                    <a:bodyPr/>
                    <a:lstStyle/>
                    <a:p>
                      <a:endParaRPr lang="de-DE" dirty="0"/>
                    </a:p>
                  </a:txBody>
                  <a:tcPr anchor="ctr">
                    <a:solidFill>
                      <a:schemeClr val="accent4">
                        <a:lumMod val="40000"/>
                        <a:lumOff val="60000"/>
                      </a:schemeClr>
                    </a:solidFill>
                  </a:tcPr>
                </a:tc>
                <a:extLst>
                  <a:ext uri="{0D108BD9-81ED-4DB2-BD59-A6C34878D82A}">
                    <a16:rowId xmlns:a16="http://schemas.microsoft.com/office/drawing/2014/main" val="589115263"/>
                  </a:ext>
                </a:extLst>
              </a:tr>
              <a:tr h="508842">
                <a:tc>
                  <a:txBody>
                    <a:bodyPr/>
                    <a:lstStyle/>
                    <a:p>
                      <a:pPr algn="ctr"/>
                      <a:r>
                        <a:rPr lang="de-DE" sz="1600" b="1" dirty="0"/>
                        <a:t>4</a:t>
                      </a:r>
                    </a:p>
                    <a:p>
                      <a:pPr algn="ctr"/>
                      <a:r>
                        <a:rPr lang="de-DE" sz="1600" b="1" dirty="0"/>
                        <a:t>Blau</a:t>
                      </a:r>
                    </a:p>
                  </a:txBody>
                  <a:tcPr anchor="ctr">
                    <a:solidFill>
                      <a:schemeClr val="accent1">
                        <a:lumMod val="20000"/>
                        <a:lumOff val="80000"/>
                      </a:schemeClr>
                    </a:solidFill>
                  </a:tcPr>
                </a:tc>
                <a:tc>
                  <a:txBody>
                    <a:bodyPr/>
                    <a:lstStyle/>
                    <a:p>
                      <a:r>
                        <a:rPr lang="de-DE" sz="1600" b="1" dirty="0"/>
                        <a:t>Der Kakaotransport und -handel</a:t>
                      </a:r>
                    </a:p>
                  </a:txBody>
                  <a:tcPr anchor="ctr">
                    <a:solidFill>
                      <a:schemeClr val="accent1">
                        <a:lumMod val="20000"/>
                        <a:lumOff val="80000"/>
                      </a:schemeClr>
                    </a:solidFill>
                  </a:tcPr>
                </a:tc>
                <a:tc>
                  <a:txBody>
                    <a:bodyPr/>
                    <a:lstStyle/>
                    <a:p>
                      <a:endParaRPr lang="de-DE" dirty="0"/>
                    </a:p>
                  </a:txBody>
                  <a:tcPr anchor="ctr">
                    <a:solidFill>
                      <a:schemeClr val="accent1">
                        <a:lumMod val="20000"/>
                        <a:lumOff val="80000"/>
                      </a:schemeClr>
                    </a:solidFill>
                  </a:tcPr>
                </a:tc>
                <a:extLst>
                  <a:ext uri="{0D108BD9-81ED-4DB2-BD59-A6C34878D82A}">
                    <a16:rowId xmlns:a16="http://schemas.microsoft.com/office/drawing/2014/main" val="1596741416"/>
                  </a:ext>
                </a:extLst>
              </a:tr>
              <a:tr h="508842">
                <a:tc>
                  <a:txBody>
                    <a:bodyPr/>
                    <a:lstStyle/>
                    <a:p>
                      <a:pPr algn="ctr"/>
                      <a:r>
                        <a:rPr lang="de-DE" sz="1600" b="1" dirty="0"/>
                        <a:t>5</a:t>
                      </a:r>
                    </a:p>
                    <a:p>
                      <a:pPr algn="ctr"/>
                      <a:r>
                        <a:rPr lang="de-DE" sz="1600" b="1" dirty="0"/>
                        <a:t>Lila</a:t>
                      </a:r>
                    </a:p>
                  </a:txBody>
                  <a:tcPr anchor="ctr">
                    <a:solidFill>
                      <a:srgbClr val="9437FF"/>
                    </a:solidFill>
                  </a:tcPr>
                </a:tc>
                <a:tc>
                  <a:txBody>
                    <a:bodyPr/>
                    <a:lstStyle/>
                    <a:p>
                      <a:r>
                        <a:rPr lang="de-DE" sz="1600" b="1" dirty="0"/>
                        <a:t>Verkostung</a:t>
                      </a:r>
                    </a:p>
                  </a:txBody>
                  <a:tcPr anchor="ctr">
                    <a:solidFill>
                      <a:srgbClr val="9437FF"/>
                    </a:solidFill>
                  </a:tcPr>
                </a:tc>
                <a:tc>
                  <a:txBody>
                    <a:bodyPr/>
                    <a:lstStyle/>
                    <a:p>
                      <a:endParaRPr lang="de-DE" dirty="0"/>
                    </a:p>
                  </a:txBody>
                  <a:tcPr anchor="ctr">
                    <a:solidFill>
                      <a:srgbClr val="9437FF"/>
                    </a:solidFill>
                  </a:tcPr>
                </a:tc>
                <a:extLst>
                  <a:ext uri="{0D108BD9-81ED-4DB2-BD59-A6C34878D82A}">
                    <a16:rowId xmlns:a16="http://schemas.microsoft.com/office/drawing/2014/main" val="2381652968"/>
                  </a:ext>
                </a:extLst>
              </a:tr>
              <a:tr h="508842">
                <a:tc>
                  <a:txBody>
                    <a:bodyPr/>
                    <a:lstStyle/>
                    <a:p>
                      <a:pPr algn="ctr"/>
                      <a:endParaRPr lang="de-DE" sz="1600" b="1" dirty="0"/>
                    </a:p>
                  </a:txBody>
                  <a:tcPr anchor="ctr">
                    <a:noFill/>
                  </a:tcPr>
                </a:tc>
                <a:tc>
                  <a:txBody>
                    <a:bodyPr/>
                    <a:lstStyle/>
                    <a:p>
                      <a:endParaRPr lang="de-DE" sz="1600" b="1" dirty="0"/>
                    </a:p>
                    <a:p>
                      <a:endParaRPr lang="de-DE" sz="1600" b="1" dirty="0"/>
                    </a:p>
                    <a:p>
                      <a:endParaRPr lang="de-DE" sz="1600" b="1" dirty="0"/>
                    </a:p>
                    <a:p>
                      <a:r>
                        <a:rPr lang="de-DE" sz="1600" b="1" dirty="0"/>
                        <a:t>Für die Schnellen:</a:t>
                      </a:r>
                    </a:p>
                  </a:txBody>
                  <a:tcPr anchor="ctr">
                    <a:noFill/>
                  </a:tcPr>
                </a:tc>
                <a:tc>
                  <a:txBody>
                    <a:bodyPr/>
                    <a:lstStyle/>
                    <a:p>
                      <a:endParaRPr lang="de-DE" dirty="0"/>
                    </a:p>
                  </a:txBody>
                  <a:tcPr anchor="ctr">
                    <a:noFill/>
                  </a:tcPr>
                </a:tc>
                <a:extLst>
                  <a:ext uri="{0D108BD9-81ED-4DB2-BD59-A6C34878D82A}">
                    <a16:rowId xmlns:a16="http://schemas.microsoft.com/office/drawing/2014/main" val="1811280600"/>
                  </a:ext>
                </a:extLst>
              </a:tr>
              <a:tr h="508842">
                <a:tc>
                  <a:txBody>
                    <a:bodyPr/>
                    <a:lstStyle/>
                    <a:p>
                      <a:pPr algn="ctr"/>
                      <a:r>
                        <a:rPr lang="de-DE" sz="1600" b="1" dirty="0"/>
                        <a:t>6 </a:t>
                      </a:r>
                    </a:p>
                    <a:p>
                      <a:pPr algn="ctr"/>
                      <a:r>
                        <a:rPr lang="de-DE" sz="1600" b="1" dirty="0"/>
                        <a:t>Braun</a:t>
                      </a:r>
                    </a:p>
                  </a:txBody>
                  <a:tcPr anchor="ctr">
                    <a:solidFill>
                      <a:srgbClr val="AB7942"/>
                    </a:solidFill>
                  </a:tcPr>
                </a:tc>
                <a:tc>
                  <a:txBody>
                    <a:bodyPr/>
                    <a:lstStyle/>
                    <a:p>
                      <a:r>
                        <a:rPr lang="de-DE" sz="1600" b="1" dirty="0"/>
                        <a:t>Quiz</a:t>
                      </a:r>
                    </a:p>
                  </a:txBody>
                  <a:tcPr anchor="ctr">
                    <a:solidFill>
                      <a:srgbClr val="AB7942"/>
                    </a:solidFill>
                  </a:tcPr>
                </a:tc>
                <a:tc>
                  <a:txBody>
                    <a:bodyPr/>
                    <a:lstStyle/>
                    <a:p>
                      <a:endParaRPr lang="de-DE" dirty="0"/>
                    </a:p>
                  </a:txBody>
                  <a:tcPr anchor="ctr">
                    <a:solidFill>
                      <a:srgbClr val="AB7942"/>
                    </a:solidFill>
                  </a:tcPr>
                </a:tc>
                <a:extLst>
                  <a:ext uri="{0D108BD9-81ED-4DB2-BD59-A6C34878D82A}">
                    <a16:rowId xmlns:a16="http://schemas.microsoft.com/office/drawing/2014/main" val="4042874524"/>
                  </a:ext>
                </a:extLst>
              </a:tr>
            </a:tbl>
          </a:graphicData>
        </a:graphic>
      </p:graphicFrame>
      <p:pic>
        <p:nvPicPr>
          <p:cNvPr id="9" name="Picture 4">
            <a:extLst>
              <a:ext uri="{FF2B5EF4-FFF2-40B4-BE49-F238E27FC236}">
                <a16:creationId xmlns:a16="http://schemas.microsoft.com/office/drawing/2014/main" id="{C52281AD-C3BE-063D-2E6B-977E554A1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233" y="647343"/>
            <a:ext cx="1158784" cy="65092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FC1FAD87-17E7-7841-5142-B313EE7D9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23" t="14012" r="30146" b="11046"/>
          <a:stretch/>
        </p:blipFill>
        <p:spPr bwMode="auto">
          <a:xfrm>
            <a:off x="5491625" y="2097369"/>
            <a:ext cx="321032" cy="302148"/>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2">
            <a:extLst>
              <a:ext uri="{FF2B5EF4-FFF2-40B4-BE49-F238E27FC236}">
                <a16:creationId xmlns:a16="http://schemas.microsoft.com/office/drawing/2014/main" id="{A6E24E2B-5B81-1049-5267-D93F2B11DCCC}"/>
              </a:ext>
            </a:extLst>
          </p:cNvPr>
          <p:cNvPicPr>
            <a:picLocks noChangeAspect="1"/>
          </p:cNvPicPr>
          <p:nvPr/>
        </p:nvPicPr>
        <p:blipFill rotWithShape="1">
          <a:blip r:embed="rId4">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32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abgerundete Ecken 14">
            <a:extLst>
              <a:ext uri="{FF2B5EF4-FFF2-40B4-BE49-F238E27FC236}">
                <a16:creationId xmlns:a16="http://schemas.microsoft.com/office/drawing/2014/main" id="{0783A779-A000-FA37-B4F1-2D712E7F9B34}"/>
              </a:ext>
            </a:extLst>
          </p:cNvPr>
          <p:cNvSpPr/>
          <p:nvPr/>
        </p:nvSpPr>
        <p:spPr>
          <a:xfrm>
            <a:off x="186524" y="854278"/>
            <a:ext cx="6480000" cy="8753719"/>
          </a:xfrm>
          <a:custGeom>
            <a:avLst/>
            <a:gdLst>
              <a:gd name="csX0" fmla="*/ 0 w 6480000"/>
              <a:gd name="csY0" fmla="*/ 275789 h 8753719"/>
              <a:gd name="csX1" fmla="*/ 275789 w 6480000"/>
              <a:gd name="csY1" fmla="*/ 0 h 8753719"/>
              <a:gd name="csX2" fmla="*/ 756650 w 6480000"/>
              <a:gd name="csY2" fmla="*/ 0 h 8753719"/>
              <a:gd name="csX3" fmla="*/ 1533932 w 6480000"/>
              <a:gd name="csY3" fmla="*/ 0 h 8753719"/>
              <a:gd name="csX4" fmla="*/ 2074077 w 6480000"/>
              <a:gd name="csY4" fmla="*/ 0 h 8753719"/>
              <a:gd name="csX5" fmla="*/ 2792075 w 6480000"/>
              <a:gd name="csY5" fmla="*/ 0 h 8753719"/>
              <a:gd name="csX6" fmla="*/ 3510073 w 6480000"/>
              <a:gd name="csY6" fmla="*/ 0 h 8753719"/>
              <a:gd name="csX7" fmla="*/ 4109502 w 6480000"/>
              <a:gd name="csY7" fmla="*/ 0 h 8753719"/>
              <a:gd name="csX8" fmla="*/ 4708931 w 6480000"/>
              <a:gd name="csY8" fmla="*/ 0 h 8753719"/>
              <a:gd name="csX9" fmla="*/ 5308361 w 6480000"/>
              <a:gd name="csY9" fmla="*/ 0 h 8753719"/>
              <a:gd name="csX10" fmla="*/ 6204211 w 6480000"/>
              <a:gd name="csY10" fmla="*/ 0 h 8753719"/>
              <a:gd name="csX11" fmla="*/ 6480000 w 6480000"/>
              <a:gd name="csY11" fmla="*/ 275789 h 8753719"/>
              <a:gd name="csX12" fmla="*/ 6480000 w 6480000"/>
              <a:gd name="csY12" fmla="*/ 795258 h 8753719"/>
              <a:gd name="csX13" fmla="*/ 6480000 w 6480000"/>
              <a:gd name="csY13" fmla="*/ 1232705 h 8753719"/>
              <a:gd name="csX14" fmla="*/ 6480000 w 6480000"/>
              <a:gd name="csY14" fmla="*/ 1998239 h 8753719"/>
              <a:gd name="csX15" fmla="*/ 6480000 w 6480000"/>
              <a:gd name="csY15" fmla="*/ 2517708 h 8753719"/>
              <a:gd name="csX16" fmla="*/ 6480000 w 6480000"/>
              <a:gd name="csY16" fmla="*/ 3201219 h 8753719"/>
              <a:gd name="csX17" fmla="*/ 6480000 w 6480000"/>
              <a:gd name="csY17" fmla="*/ 3638667 h 8753719"/>
              <a:gd name="csX18" fmla="*/ 6480000 w 6480000"/>
              <a:gd name="csY18" fmla="*/ 4322179 h 8753719"/>
              <a:gd name="csX19" fmla="*/ 6480000 w 6480000"/>
              <a:gd name="csY19" fmla="*/ 4759626 h 8753719"/>
              <a:gd name="csX20" fmla="*/ 6480000 w 6480000"/>
              <a:gd name="csY20" fmla="*/ 5443138 h 8753719"/>
              <a:gd name="csX21" fmla="*/ 6480000 w 6480000"/>
              <a:gd name="csY21" fmla="*/ 5880585 h 8753719"/>
              <a:gd name="csX22" fmla="*/ 6480000 w 6480000"/>
              <a:gd name="csY22" fmla="*/ 6482076 h 8753719"/>
              <a:gd name="csX23" fmla="*/ 6480000 w 6480000"/>
              <a:gd name="csY23" fmla="*/ 7001545 h 8753719"/>
              <a:gd name="csX24" fmla="*/ 6480000 w 6480000"/>
              <a:gd name="csY24" fmla="*/ 7767078 h 8753719"/>
              <a:gd name="csX25" fmla="*/ 6480000 w 6480000"/>
              <a:gd name="csY25" fmla="*/ 8477930 h 8753719"/>
              <a:gd name="csX26" fmla="*/ 6204211 w 6480000"/>
              <a:gd name="csY26" fmla="*/ 8753719 h 8753719"/>
              <a:gd name="csX27" fmla="*/ 5604782 w 6480000"/>
              <a:gd name="csY27" fmla="*/ 8753719 h 8753719"/>
              <a:gd name="csX28" fmla="*/ 4827500 w 6480000"/>
              <a:gd name="csY28" fmla="*/ 8753719 h 8753719"/>
              <a:gd name="csX29" fmla="*/ 4109502 w 6480000"/>
              <a:gd name="csY29" fmla="*/ 8753719 h 8753719"/>
              <a:gd name="csX30" fmla="*/ 3332220 w 6480000"/>
              <a:gd name="csY30" fmla="*/ 8753719 h 8753719"/>
              <a:gd name="csX31" fmla="*/ 2792075 w 6480000"/>
              <a:gd name="csY31" fmla="*/ 8753719 h 8753719"/>
              <a:gd name="csX32" fmla="*/ 2311214 w 6480000"/>
              <a:gd name="csY32" fmla="*/ 8753719 h 8753719"/>
              <a:gd name="csX33" fmla="*/ 1652500 w 6480000"/>
              <a:gd name="csY33" fmla="*/ 8753719 h 8753719"/>
              <a:gd name="csX34" fmla="*/ 1171639 w 6480000"/>
              <a:gd name="csY34" fmla="*/ 8753719 h 8753719"/>
              <a:gd name="csX35" fmla="*/ 275789 w 6480000"/>
              <a:gd name="csY35" fmla="*/ 8753719 h 8753719"/>
              <a:gd name="csX36" fmla="*/ 0 w 6480000"/>
              <a:gd name="csY36" fmla="*/ 8477930 h 8753719"/>
              <a:gd name="csX37" fmla="*/ 0 w 6480000"/>
              <a:gd name="csY37" fmla="*/ 7794418 h 8753719"/>
              <a:gd name="csX38" fmla="*/ 0 w 6480000"/>
              <a:gd name="csY38" fmla="*/ 7028885 h 8753719"/>
              <a:gd name="csX39" fmla="*/ 0 w 6480000"/>
              <a:gd name="csY39" fmla="*/ 6509416 h 8753719"/>
              <a:gd name="csX40" fmla="*/ 0 w 6480000"/>
              <a:gd name="csY40" fmla="*/ 5907926 h 8753719"/>
              <a:gd name="csX41" fmla="*/ 0 w 6480000"/>
              <a:gd name="csY41" fmla="*/ 5060371 h 8753719"/>
              <a:gd name="csX42" fmla="*/ 0 w 6480000"/>
              <a:gd name="csY42" fmla="*/ 4212817 h 8753719"/>
              <a:gd name="csX43" fmla="*/ 0 w 6480000"/>
              <a:gd name="csY43" fmla="*/ 3447284 h 8753719"/>
              <a:gd name="csX44" fmla="*/ 0 w 6480000"/>
              <a:gd name="csY44" fmla="*/ 2681750 h 8753719"/>
              <a:gd name="csX45" fmla="*/ 0 w 6480000"/>
              <a:gd name="csY45" fmla="*/ 2162281 h 8753719"/>
              <a:gd name="csX46" fmla="*/ 0 w 6480000"/>
              <a:gd name="csY46" fmla="*/ 1478770 h 8753719"/>
              <a:gd name="csX47" fmla="*/ 0 w 6480000"/>
              <a:gd name="csY47" fmla="*/ 1041322 h 8753719"/>
              <a:gd name="csX48" fmla="*/ 0 w 6480000"/>
              <a:gd name="csY48" fmla="*/ 275789 h 8753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480000" h="8753719" fill="none" extrusionOk="0">
                <a:moveTo>
                  <a:pt x="0" y="275789"/>
                </a:moveTo>
                <a:cubicBezTo>
                  <a:pt x="-31626" y="120852"/>
                  <a:pt x="120321" y="-7682"/>
                  <a:pt x="275789" y="0"/>
                </a:cubicBezTo>
                <a:cubicBezTo>
                  <a:pt x="409816" y="15285"/>
                  <a:pt x="584062" y="-12632"/>
                  <a:pt x="756650" y="0"/>
                </a:cubicBezTo>
                <a:cubicBezTo>
                  <a:pt x="929238" y="12632"/>
                  <a:pt x="1277302" y="3577"/>
                  <a:pt x="1533932" y="0"/>
                </a:cubicBezTo>
                <a:cubicBezTo>
                  <a:pt x="1790562" y="-3577"/>
                  <a:pt x="1910053" y="26396"/>
                  <a:pt x="2074077" y="0"/>
                </a:cubicBezTo>
                <a:cubicBezTo>
                  <a:pt x="2238102" y="-26396"/>
                  <a:pt x="2607953" y="-17664"/>
                  <a:pt x="2792075" y="0"/>
                </a:cubicBezTo>
                <a:cubicBezTo>
                  <a:pt x="2976197" y="17664"/>
                  <a:pt x="3172671" y="74"/>
                  <a:pt x="3510073" y="0"/>
                </a:cubicBezTo>
                <a:cubicBezTo>
                  <a:pt x="3847475" y="-74"/>
                  <a:pt x="3963843" y="19433"/>
                  <a:pt x="4109502" y="0"/>
                </a:cubicBezTo>
                <a:cubicBezTo>
                  <a:pt x="4255161" y="-19433"/>
                  <a:pt x="4572029" y="14298"/>
                  <a:pt x="4708931" y="0"/>
                </a:cubicBezTo>
                <a:cubicBezTo>
                  <a:pt x="4845833" y="-14298"/>
                  <a:pt x="5009375" y="-17221"/>
                  <a:pt x="5308361" y="0"/>
                </a:cubicBezTo>
                <a:cubicBezTo>
                  <a:pt x="5607347" y="17221"/>
                  <a:pt x="5973407" y="-21398"/>
                  <a:pt x="6204211" y="0"/>
                </a:cubicBezTo>
                <a:cubicBezTo>
                  <a:pt x="6350397" y="25611"/>
                  <a:pt x="6507599" y="125937"/>
                  <a:pt x="6480000" y="275789"/>
                </a:cubicBezTo>
                <a:cubicBezTo>
                  <a:pt x="6484269" y="499631"/>
                  <a:pt x="6477518" y="676789"/>
                  <a:pt x="6480000" y="795258"/>
                </a:cubicBezTo>
                <a:cubicBezTo>
                  <a:pt x="6482482" y="913727"/>
                  <a:pt x="6494030" y="1086179"/>
                  <a:pt x="6480000" y="1232705"/>
                </a:cubicBezTo>
                <a:cubicBezTo>
                  <a:pt x="6465970" y="1379231"/>
                  <a:pt x="6485398" y="1709839"/>
                  <a:pt x="6480000" y="1998239"/>
                </a:cubicBezTo>
                <a:cubicBezTo>
                  <a:pt x="6474602" y="2286639"/>
                  <a:pt x="6501548" y="2394635"/>
                  <a:pt x="6480000" y="2517708"/>
                </a:cubicBezTo>
                <a:cubicBezTo>
                  <a:pt x="6458452" y="2640781"/>
                  <a:pt x="6509384" y="3049349"/>
                  <a:pt x="6480000" y="3201219"/>
                </a:cubicBezTo>
                <a:cubicBezTo>
                  <a:pt x="6450616" y="3353089"/>
                  <a:pt x="6468966" y="3490780"/>
                  <a:pt x="6480000" y="3638667"/>
                </a:cubicBezTo>
                <a:cubicBezTo>
                  <a:pt x="6491034" y="3786554"/>
                  <a:pt x="6448908" y="4005615"/>
                  <a:pt x="6480000" y="4322179"/>
                </a:cubicBezTo>
                <a:cubicBezTo>
                  <a:pt x="6511092" y="4638743"/>
                  <a:pt x="6495809" y="4597095"/>
                  <a:pt x="6480000" y="4759626"/>
                </a:cubicBezTo>
                <a:cubicBezTo>
                  <a:pt x="6464191" y="4922157"/>
                  <a:pt x="6456812" y="5121448"/>
                  <a:pt x="6480000" y="5443138"/>
                </a:cubicBezTo>
                <a:cubicBezTo>
                  <a:pt x="6503188" y="5764828"/>
                  <a:pt x="6478331" y="5768217"/>
                  <a:pt x="6480000" y="5880585"/>
                </a:cubicBezTo>
                <a:cubicBezTo>
                  <a:pt x="6481669" y="5992953"/>
                  <a:pt x="6490803" y="6292854"/>
                  <a:pt x="6480000" y="6482076"/>
                </a:cubicBezTo>
                <a:cubicBezTo>
                  <a:pt x="6469197" y="6671298"/>
                  <a:pt x="6488655" y="6891410"/>
                  <a:pt x="6480000" y="7001545"/>
                </a:cubicBezTo>
                <a:cubicBezTo>
                  <a:pt x="6471345" y="7111680"/>
                  <a:pt x="6459124" y="7582601"/>
                  <a:pt x="6480000" y="7767078"/>
                </a:cubicBezTo>
                <a:cubicBezTo>
                  <a:pt x="6500876" y="7951555"/>
                  <a:pt x="6470129" y="8146137"/>
                  <a:pt x="6480000" y="8477930"/>
                </a:cubicBezTo>
                <a:cubicBezTo>
                  <a:pt x="6481501" y="8641040"/>
                  <a:pt x="6362654" y="8730343"/>
                  <a:pt x="6204211" y="8753719"/>
                </a:cubicBezTo>
                <a:cubicBezTo>
                  <a:pt x="5952611" y="8732224"/>
                  <a:pt x="5860548" y="8746080"/>
                  <a:pt x="5604782" y="8753719"/>
                </a:cubicBezTo>
                <a:cubicBezTo>
                  <a:pt x="5349016" y="8761358"/>
                  <a:pt x="5093916" y="8786303"/>
                  <a:pt x="4827500" y="8753719"/>
                </a:cubicBezTo>
                <a:cubicBezTo>
                  <a:pt x="4561084" y="8721135"/>
                  <a:pt x="4338633" y="8753819"/>
                  <a:pt x="4109502" y="8753719"/>
                </a:cubicBezTo>
                <a:cubicBezTo>
                  <a:pt x="3880371" y="8753619"/>
                  <a:pt x="3530217" y="8738800"/>
                  <a:pt x="3332220" y="8753719"/>
                </a:cubicBezTo>
                <a:cubicBezTo>
                  <a:pt x="3134223" y="8768638"/>
                  <a:pt x="2980446" y="8743041"/>
                  <a:pt x="2792075" y="8753719"/>
                </a:cubicBezTo>
                <a:cubicBezTo>
                  <a:pt x="2603705" y="8764397"/>
                  <a:pt x="2464461" y="8746327"/>
                  <a:pt x="2311214" y="8753719"/>
                </a:cubicBezTo>
                <a:cubicBezTo>
                  <a:pt x="2157967" y="8761111"/>
                  <a:pt x="1787207" y="8725087"/>
                  <a:pt x="1652500" y="8753719"/>
                </a:cubicBezTo>
                <a:cubicBezTo>
                  <a:pt x="1517793" y="8782351"/>
                  <a:pt x="1386594" y="8769348"/>
                  <a:pt x="1171639" y="8753719"/>
                </a:cubicBezTo>
                <a:cubicBezTo>
                  <a:pt x="956684" y="8738090"/>
                  <a:pt x="713441" y="8756697"/>
                  <a:pt x="275789" y="8753719"/>
                </a:cubicBezTo>
                <a:cubicBezTo>
                  <a:pt x="115834" y="8789950"/>
                  <a:pt x="6113" y="8595193"/>
                  <a:pt x="0" y="8477930"/>
                </a:cubicBezTo>
                <a:cubicBezTo>
                  <a:pt x="19903" y="8138348"/>
                  <a:pt x="22186" y="8104021"/>
                  <a:pt x="0" y="7794418"/>
                </a:cubicBezTo>
                <a:cubicBezTo>
                  <a:pt x="-22186" y="7484815"/>
                  <a:pt x="9173" y="7275074"/>
                  <a:pt x="0" y="7028885"/>
                </a:cubicBezTo>
                <a:cubicBezTo>
                  <a:pt x="-9173" y="6782696"/>
                  <a:pt x="11516" y="6737367"/>
                  <a:pt x="0" y="6509416"/>
                </a:cubicBezTo>
                <a:cubicBezTo>
                  <a:pt x="-11516" y="6281465"/>
                  <a:pt x="16351" y="6156886"/>
                  <a:pt x="0" y="5907926"/>
                </a:cubicBezTo>
                <a:cubicBezTo>
                  <a:pt x="-16351" y="5658966"/>
                  <a:pt x="15598" y="5417039"/>
                  <a:pt x="0" y="5060371"/>
                </a:cubicBezTo>
                <a:cubicBezTo>
                  <a:pt x="-15598" y="4703703"/>
                  <a:pt x="31579" y="4578260"/>
                  <a:pt x="0" y="4212817"/>
                </a:cubicBezTo>
                <a:cubicBezTo>
                  <a:pt x="-31579" y="3847374"/>
                  <a:pt x="-22175" y="3816573"/>
                  <a:pt x="0" y="3447284"/>
                </a:cubicBezTo>
                <a:cubicBezTo>
                  <a:pt x="22175" y="3077995"/>
                  <a:pt x="28376" y="3063135"/>
                  <a:pt x="0" y="2681750"/>
                </a:cubicBezTo>
                <a:cubicBezTo>
                  <a:pt x="-28376" y="2300365"/>
                  <a:pt x="-9055" y="2300713"/>
                  <a:pt x="0" y="2162281"/>
                </a:cubicBezTo>
                <a:cubicBezTo>
                  <a:pt x="9055" y="2023849"/>
                  <a:pt x="-8419" y="1697269"/>
                  <a:pt x="0" y="1478770"/>
                </a:cubicBezTo>
                <a:cubicBezTo>
                  <a:pt x="8419" y="1260271"/>
                  <a:pt x="7949" y="1134926"/>
                  <a:pt x="0" y="1041322"/>
                </a:cubicBezTo>
                <a:cubicBezTo>
                  <a:pt x="-7949" y="947718"/>
                  <a:pt x="19518" y="574101"/>
                  <a:pt x="0" y="275789"/>
                </a:cubicBezTo>
                <a:close/>
              </a:path>
              <a:path w="6480000" h="8753719" stroke="0" extrusionOk="0">
                <a:moveTo>
                  <a:pt x="0" y="275789"/>
                </a:moveTo>
                <a:cubicBezTo>
                  <a:pt x="37429" y="118171"/>
                  <a:pt x="143641" y="11744"/>
                  <a:pt x="275789" y="0"/>
                </a:cubicBezTo>
                <a:cubicBezTo>
                  <a:pt x="406639" y="11721"/>
                  <a:pt x="610511" y="15436"/>
                  <a:pt x="875218" y="0"/>
                </a:cubicBezTo>
                <a:cubicBezTo>
                  <a:pt x="1139925" y="-15436"/>
                  <a:pt x="1405547" y="-11259"/>
                  <a:pt x="1652500" y="0"/>
                </a:cubicBezTo>
                <a:cubicBezTo>
                  <a:pt x="1899453" y="11259"/>
                  <a:pt x="2191567" y="31558"/>
                  <a:pt x="2370498" y="0"/>
                </a:cubicBezTo>
                <a:cubicBezTo>
                  <a:pt x="2549429" y="-31558"/>
                  <a:pt x="2632762" y="-16511"/>
                  <a:pt x="2851359" y="0"/>
                </a:cubicBezTo>
                <a:cubicBezTo>
                  <a:pt x="3069956" y="16511"/>
                  <a:pt x="3281031" y="21400"/>
                  <a:pt x="3450788" y="0"/>
                </a:cubicBezTo>
                <a:cubicBezTo>
                  <a:pt x="3620545" y="-21400"/>
                  <a:pt x="3955584" y="-2372"/>
                  <a:pt x="4168786" y="0"/>
                </a:cubicBezTo>
                <a:cubicBezTo>
                  <a:pt x="4381988" y="2372"/>
                  <a:pt x="4413397" y="14386"/>
                  <a:pt x="4649647" y="0"/>
                </a:cubicBezTo>
                <a:cubicBezTo>
                  <a:pt x="4885897" y="-14386"/>
                  <a:pt x="5179069" y="-9422"/>
                  <a:pt x="5426929" y="0"/>
                </a:cubicBezTo>
                <a:cubicBezTo>
                  <a:pt x="5674789" y="9422"/>
                  <a:pt x="5957421" y="30127"/>
                  <a:pt x="6204211" y="0"/>
                </a:cubicBezTo>
                <a:cubicBezTo>
                  <a:pt x="6385684" y="9180"/>
                  <a:pt x="6479930" y="118669"/>
                  <a:pt x="6480000" y="275789"/>
                </a:cubicBezTo>
                <a:cubicBezTo>
                  <a:pt x="6487329" y="402109"/>
                  <a:pt x="6499287" y="536020"/>
                  <a:pt x="6480000" y="713237"/>
                </a:cubicBezTo>
                <a:cubicBezTo>
                  <a:pt x="6460713" y="890454"/>
                  <a:pt x="6454763" y="1078682"/>
                  <a:pt x="6480000" y="1232705"/>
                </a:cubicBezTo>
                <a:cubicBezTo>
                  <a:pt x="6505237" y="1386728"/>
                  <a:pt x="6482492" y="1632144"/>
                  <a:pt x="6480000" y="1752174"/>
                </a:cubicBezTo>
                <a:cubicBezTo>
                  <a:pt x="6477508" y="1872204"/>
                  <a:pt x="6491151" y="2208117"/>
                  <a:pt x="6480000" y="2517708"/>
                </a:cubicBezTo>
                <a:cubicBezTo>
                  <a:pt x="6468849" y="2827299"/>
                  <a:pt x="6478389" y="3054530"/>
                  <a:pt x="6480000" y="3283241"/>
                </a:cubicBezTo>
                <a:cubicBezTo>
                  <a:pt x="6481611" y="3511952"/>
                  <a:pt x="6455799" y="3640838"/>
                  <a:pt x="6480000" y="3966752"/>
                </a:cubicBezTo>
                <a:cubicBezTo>
                  <a:pt x="6504201" y="4292666"/>
                  <a:pt x="6487422" y="4283688"/>
                  <a:pt x="6480000" y="4568243"/>
                </a:cubicBezTo>
                <a:cubicBezTo>
                  <a:pt x="6472578" y="4852798"/>
                  <a:pt x="6463881" y="5126188"/>
                  <a:pt x="6480000" y="5333776"/>
                </a:cubicBezTo>
                <a:cubicBezTo>
                  <a:pt x="6496119" y="5541364"/>
                  <a:pt x="6493114" y="5928891"/>
                  <a:pt x="6480000" y="6099309"/>
                </a:cubicBezTo>
                <a:cubicBezTo>
                  <a:pt x="6466886" y="6269727"/>
                  <a:pt x="6487690" y="6435554"/>
                  <a:pt x="6480000" y="6536757"/>
                </a:cubicBezTo>
                <a:cubicBezTo>
                  <a:pt x="6472310" y="6637960"/>
                  <a:pt x="6466664" y="6870771"/>
                  <a:pt x="6480000" y="6974204"/>
                </a:cubicBezTo>
                <a:cubicBezTo>
                  <a:pt x="6493336" y="7077637"/>
                  <a:pt x="6478417" y="7202315"/>
                  <a:pt x="6480000" y="7411652"/>
                </a:cubicBezTo>
                <a:cubicBezTo>
                  <a:pt x="6481583" y="7620989"/>
                  <a:pt x="6528237" y="8004398"/>
                  <a:pt x="6480000" y="8477930"/>
                </a:cubicBezTo>
                <a:cubicBezTo>
                  <a:pt x="6475644" y="8608081"/>
                  <a:pt x="6355506" y="8763030"/>
                  <a:pt x="6204211" y="8753719"/>
                </a:cubicBezTo>
                <a:cubicBezTo>
                  <a:pt x="5961263" y="8735373"/>
                  <a:pt x="5716461" y="8777302"/>
                  <a:pt x="5486213" y="8753719"/>
                </a:cubicBezTo>
                <a:cubicBezTo>
                  <a:pt x="5255965" y="8730136"/>
                  <a:pt x="5014019" y="8756628"/>
                  <a:pt x="4708931" y="8753719"/>
                </a:cubicBezTo>
                <a:cubicBezTo>
                  <a:pt x="4403843" y="8750810"/>
                  <a:pt x="4351028" y="8776188"/>
                  <a:pt x="4228070" y="8753719"/>
                </a:cubicBezTo>
                <a:cubicBezTo>
                  <a:pt x="4105112" y="8731250"/>
                  <a:pt x="3634426" y="8776249"/>
                  <a:pt x="3450788" y="8753719"/>
                </a:cubicBezTo>
                <a:cubicBezTo>
                  <a:pt x="3267150" y="8731189"/>
                  <a:pt x="3118684" y="8751030"/>
                  <a:pt x="2969927" y="8753719"/>
                </a:cubicBezTo>
                <a:cubicBezTo>
                  <a:pt x="2821170" y="8756408"/>
                  <a:pt x="2458037" y="8742549"/>
                  <a:pt x="2311214" y="8753719"/>
                </a:cubicBezTo>
                <a:cubicBezTo>
                  <a:pt x="2164391" y="8764889"/>
                  <a:pt x="1946868" y="8761439"/>
                  <a:pt x="1711785" y="8753719"/>
                </a:cubicBezTo>
                <a:cubicBezTo>
                  <a:pt x="1476702" y="8745999"/>
                  <a:pt x="1457252" y="8742644"/>
                  <a:pt x="1230924" y="8753719"/>
                </a:cubicBezTo>
                <a:cubicBezTo>
                  <a:pt x="1004596" y="8764794"/>
                  <a:pt x="747152" y="8796529"/>
                  <a:pt x="275789" y="8753719"/>
                </a:cubicBezTo>
                <a:cubicBezTo>
                  <a:pt x="106539" y="8754058"/>
                  <a:pt x="-4206" y="8636689"/>
                  <a:pt x="0" y="8477930"/>
                </a:cubicBezTo>
                <a:cubicBezTo>
                  <a:pt x="-776" y="8221084"/>
                  <a:pt x="10193" y="8133107"/>
                  <a:pt x="0" y="7876440"/>
                </a:cubicBezTo>
                <a:cubicBezTo>
                  <a:pt x="-10193" y="7619773"/>
                  <a:pt x="-22022" y="7350606"/>
                  <a:pt x="0" y="7028885"/>
                </a:cubicBezTo>
                <a:cubicBezTo>
                  <a:pt x="22022" y="6707164"/>
                  <a:pt x="-4205" y="6442345"/>
                  <a:pt x="0" y="6181331"/>
                </a:cubicBezTo>
                <a:cubicBezTo>
                  <a:pt x="4205" y="5920317"/>
                  <a:pt x="-15329" y="5902375"/>
                  <a:pt x="0" y="5743883"/>
                </a:cubicBezTo>
                <a:cubicBezTo>
                  <a:pt x="15329" y="5585391"/>
                  <a:pt x="-34674" y="5264907"/>
                  <a:pt x="0" y="4896328"/>
                </a:cubicBezTo>
                <a:cubicBezTo>
                  <a:pt x="34674" y="4527749"/>
                  <a:pt x="-2069" y="4656012"/>
                  <a:pt x="0" y="4458881"/>
                </a:cubicBezTo>
                <a:cubicBezTo>
                  <a:pt x="2069" y="4261750"/>
                  <a:pt x="-16737" y="3889724"/>
                  <a:pt x="0" y="3693348"/>
                </a:cubicBezTo>
                <a:cubicBezTo>
                  <a:pt x="16737" y="3496972"/>
                  <a:pt x="-1913" y="3352614"/>
                  <a:pt x="0" y="3255900"/>
                </a:cubicBezTo>
                <a:cubicBezTo>
                  <a:pt x="1913" y="3159186"/>
                  <a:pt x="-3010" y="2788104"/>
                  <a:pt x="0" y="2490367"/>
                </a:cubicBezTo>
                <a:cubicBezTo>
                  <a:pt x="3010" y="2192630"/>
                  <a:pt x="-4556" y="2179997"/>
                  <a:pt x="0" y="1970898"/>
                </a:cubicBezTo>
                <a:cubicBezTo>
                  <a:pt x="4556" y="1761799"/>
                  <a:pt x="-8467" y="1450808"/>
                  <a:pt x="0" y="1123344"/>
                </a:cubicBezTo>
                <a:cubicBezTo>
                  <a:pt x="8467" y="795880"/>
                  <a:pt x="-34707" y="553266"/>
                  <a:pt x="0" y="27578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graphicFrame>
        <p:nvGraphicFramePr>
          <p:cNvPr id="3" name="Tabelle 3">
            <a:extLst>
              <a:ext uri="{FF2B5EF4-FFF2-40B4-BE49-F238E27FC236}">
                <a16:creationId xmlns:a16="http://schemas.microsoft.com/office/drawing/2014/main" id="{11F461B8-2514-4F15-16FE-A9F57EAD93C2}"/>
              </a:ext>
            </a:extLst>
          </p:cNvPr>
          <p:cNvGraphicFramePr>
            <a:graphicFrameLocks noGrp="1"/>
          </p:cNvGraphicFramePr>
          <p:nvPr>
            <p:extLst>
              <p:ext uri="{D42A27DB-BD31-4B8C-83A1-F6EECF244321}">
                <p14:modId xmlns:p14="http://schemas.microsoft.com/office/powerpoint/2010/main" val="1425532422"/>
              </p:ext>
            </p:extLst>
          </p:nvPr>
        </p:nvGraphicFramePr>
        <p:xfrm>
          <a:off x="257318" y="978263"/>
          <a:ext cx="6295909" cy="7610442"/>
        </p:xfrm>
        <a:graphic>
          <a:graphicData uri="http://schemas.openxmlformats.org/drawingml/2006/table">
            <a:tbl>
              <a:tblPr firstRow="1" bandRow="1">
                <a:tableStyleId>{8799B23B-EC83-4686-B30A-512413B5E67A}</a:tableStyleId>
              </a:tblPr>
              <a:tblGrid>
                <a:gridCol w="828365">
                  <a:extLst>
                    <a:ext uri="{9D8B030D-6E8A-4147-A177-3AD203B41FA5}">
                      <a16:colId xmlns:a16="http://schemas.microsoft.com/office/drawing/2014/main" val="3822168601"/>
                    </a:ext>
                  </a:extLst>
                </a:gridCol>
                <a:gridCol w="1121954">
                  <a:extLst>
                    <a:ext uri="{9D8B030D-6E8A-4147-A177-3AD203B41FA5}">
                      <a16:colId xmlns:a16="http://schemas.microsoft.com/office/drawing/2014/main" val="2844049393"/>
                    </a:ext>
                  </a:extLst>
                </a:gridCol>
                <a:gridCol w="1653163">
                  <a:extLst>
                    <a:ext uri="{9D8B030D-6E8A-4147-A177-3AD203B41FA5}">
                      <a16:colId xmlns:a16="http://schemas.microsoft.com/office/drawing/2014/main" val="4195845288"/>
                    </a:ext>
                  </a:extLst>
                </a:gridCol>
                <a:gridCol w="2692427">
                  <a:extLst>
                    <a:ext uri="{9D8B030D-6E8A-4147-A177-3AD203B41FA5}">
                      <a16:colId xmlns:a16="http://schemas.microsoft.com/office/drawing/2014/main" val="3979907485"/>
                    </a:ext>
                  </a:extLst>
                </a:gridCol>
              </a:tblGrid>
              <a:tr h="0">
                <a:tc>
                  <a:txBody>
                    <a:bodyPr/>
                    <a:lstStyle/>
                    <a:p>
                      <a:r>
                        <a:rPr lang="de-DE" sz="1100" dirty="0"/>
                        <a:t>Station</a:t>
                      </a:r>
                    </a:p>
                    <a:p>
                      <a:r>
                        <a:rPr lang="de-DE" sz="1100" dirty="0"/>
                        <a:t>Farbe</a:t>
                      </a:r>
                    </a:p>
                  </a:txBody>
                  <a:tcPr/>
                </a:tc>
                <a:tc>
                  <a:txBody>
                    <a:bodyPr/>
                    <a:lstStyle/>
                    <a:p>
                      <a:r>
                        <a:rPr lang="de-DE" sz="1100" dirty="0"/>
                        <a:t>Thema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a:t>vernachlässigte BNE- Nachhaltigkeitsziele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a:t>Meine Verbesserungsvorschläge</a:t>
                      </a:r>
                    </a:p>
                    <a:p>
                      <a:endParaRPr lang="de-DE" sz="1100" dirty="0"/>
                    </a:p>
                  </a:txBody>
                  <a:tcPr>
                    <a:pattFill prst="pct5">
                      <a:fgClr>
                        <a:srgbClr val="945200"/>
                      </a:fgClr>
                      <a:bgClr>
                        <a:schemeClr val="bg1"/>
                      </a:bgClr>
                    </a:pattFill>
                  </a:tcPr>
                </a:tc>
                <a:extLst>
                  <a:ext uri="{0D108BD9-81ED-4DB2-BD59-A6C34878D82A}">
                    <a16:rowId xmlns:a16="http://schemas.microsoft.com/office/drawing/2014/main" val="2509117670"/>
                  </a:ext>
                </a:extLst>
              </a:tr>
              <a:tr h="653280">
                <a:tc>
                  <a:txBody>
                    <a:bodyPr/>
                    <a:lstStyle/>
                    <a:p>
                      <a:pPr algn="l"/>
                      <a:r>
                        <a:rPr lang="de-DE" sz="1100" b="1" dirty="0"/>
                        <a:t>1</a:t>
                      </a:r>
                    </a:p>
                    <a:p>
                      <a:pPr algn="l"/>
                      <a:r>
                        <a:rPr lang="de-DE" sz="1100" b="1" dirty="0"/>
                        <a:t>Rot</a:t>
                      </a:r>
                    </a:p>
                  </a:txBody>
                  <a:tcPr>
                    <a:solidFill>
                      <a:srgbClr val="FF7E79"/>
                    </a:solidFill>
                  </a:tcPr>
                </a:tc>
                <a:tc>
                  <a:txBody>
                    <a:bodyPr/>
                    <a:lstStyle/>
                    <a:p>
                      <a:pPr algn="l"/>
                      <a:r>
                        <a:rPr lang="de-DE" sz="1100" b="1" dirty="0"/>
                        <a:t>Kakaoanbau </a:t>
                      </a:r>
                    </a:p>
                  </a:txBody>
                  <a:tcPr>
                    <a:solidFill>
                      <a:srgbClr val="FF7E79"/>
                    </a:solidFill>
                  </a:tcPr>
                </a:tc>
                <a:tc>
                  <a:txBody>
                    <a:bodyPr/>
                    <a:lstStyle/>
                    <a:p>
                      <a:pPr algn="l">
                        <a:lnSpc>
                          <a:spcPct val="150000"/>
                        </a:lnSpc>
                      </a:pPr>
                      <a:r>
                        <a:rPr lang="de-DE" dirty="0">
                          <a:solidFill>
                            <a:schemeClr val="bg2">
                              <a:lumMod val="75000"/>
                            </a:schemeClr>
                          </a:solidFill>
                        </a:rPr>
                        <a:t>____________________________________________________________________</a:t>
                      </a:r>
                    </a:p>
                  </a:txBody>
                  <a:tcPr>
                    <a:solidFill>
                      <a:srgbClr val="FF7E79"/>
                    </a:solidFill>
                  </a:tcPr>
                </a:tc>
                <a:tc>
                  <a:txBody>
                    <a:bodyPr/>
                    <a:lstStyle/>
                    <a:p>
                      <a:pPr algn="l">
                        <a:lnSpc>
                          <a:spcPct val="150000"/>
                        </a:lnSpc>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rgbClr val="FF7E79"/>
                    </a:solidFill>
                  </a:tcPr>
                </a:tc>
                <a:extLst>
                  <a:ext uri="{0D108BD9-81ED-4DB2-BD59-A6C34878D82A}">
                    <a16:rowId xmlns:a16="http://schemas.microsoft.com/office/drawing/2014/main" val="3847874252"/>
                  </a:ext>
                </a:extLst>
              </a:tr>
              <a:tr h="653280">
                <a:tc>
                  <a:txBody>
                    <a:bodyPr/>
                    <a:lstStyle/>
                    <a:p>
                      <a:pPr algn="l"/>
                      <a:r>
                        <a:rPr lang="de-DE" sz="1100" b="1" dirty="0"/>
                        <a:t>2</a:t>
                      </a:r>
                    </a:p>
                    <a:p>
                      <a:pPr algn="l"/>
                      <a:r>
                        <a:rPr lang="de-DE" sz="1100" b="1" dirty="0"/>
                        <a:t>Grün</a:t>
                      </a:r>
                    </a:p>
                  </a:txBody>
                  <a:tcPr>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b="1" dirty="0"/>
                        <a:t>Kakaoernte und Arbeits-bedingungen</a:t>
                      </a:r>
                    </a:p>
                    <a:p>
                      <a:pPr algn="l"/>
                      <a:endParaRPr lang="de-DE" sz="1100" b="1" dirty="0"/>
                    </a:p>
                  </a:txBody>
                  <a:tcPr>
                    <a:solidFill>
                      <a:schemeClr val="accent6">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a:t>
                      </a:r>
                    </a:p>
                    <a:p>
                      <a:pPr marL="0" marR="0" lvl="0" indent="0" algn="l" defTabSz="685800" rtl="0" eaLnBrk="1" fontAlgn="auto" latinLnBrk="0" hangingPunct="1">
                        <a:lnSpc>
                          <a:spcPct val="150000"/>
                        </a:lnSpc>
                        <a:spcBef>
                          <a:spcPts val="0"/>
                        </a:spcBef>
                        <a:spcAft>
                          <a:spcPts val="0"/>
                        </a:spcAft>
                        <a:buClrTx/>
                        <a:buSzTx/>
                        <a:buFontTx/>
                        <a:buNone/>
                        <a:tabLst/>
                        <a:defRPr/>
                      </a:pPr>
                      <a:endParaRPr lang="de-DE" dirty="0">
                        <a:solidFill>
                          <a:schemeClr val="bg2">
                            <a:lumMod val="75000"/>
                          </a:schemeClr>
                        </a:solidFill>
                      </a:endParaRPr>
                    </a:p>
                  </a:txBody>
                  <a:tcPr>
                    <a:solidFill>
                      <a:schemeClr val="accent6">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chemeClr val="accent6">
                        <a:lumMod val="40000"/>
                        <a:lumOff val="60000"/>
                      </a:schemeClr>
                    </a:solidFill>
                  </a:tcPr>
                </a:tc>
                <a:extLst>
                  <a:ext uri="{0D108BD9-81ED-4DB2-BD59-A6C34878D82A}">
                    <a16:rowId xmlns:a16="http://schemas.microsoft.com/office/drawing/2014/main" val="90036930"/>
                  </a:ext>
                </a:extLst>
              </a:tr>
              <a:tr h="773270">
                <a:tc>
                  <a:txBody>
                    <a:bodyPr/>
                    <a:lstStyle/>
                    <a:p>
                      <a:pPr algn="l"/>
                      <a:r>
                        <a:rPr lang="de-DE" sz="1100" b="1" dirty="0"/>
                        <a:t>3</a:t>
                      </a:r>
                    </a:p>
                    <a:p>
                      <a:pPr algn="l"/>
                      <a:r>
                        <a:rPr lang="de-DE" sz="1100" b="1" dirty="0"/>
                        <a:t>Gelb</a:t>
                      </a:r>
                    </a:p>
                  </a:txBody>
                  <a:tcPr>
                    <a:solidFill>
                      <a:schemeClr val="accent4">
                        <a:lumMod val="40000"/>
                        <a:lumOff val="60000"/>
                      </a:schemeClr>
                    </a:solidFill>
                  </a:tcPr>
                </a:tc>
                <a:tc>
                  <a:txBody>
                    <a:bodyPr/>
                    <a:lstStyle/>
                    <a:p>
                      <a:pPr algn="l"/>
                      <a:r>
                        <a:rPr lang="de-DE" sz="1100" b="1" dirty="0"/>
                        <a:t>Kinderarbeit</a:t>
                      </a:r>
                    </a:p>
                  </a:txBody>
                  <a:tcPr>
                    <a:solidFill>
                      <a:schemeClr val="accent4">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a:t>
                      </a:r>
                    </a:p>
                  </a:txBody>
                  <a:tcPr>
                    <a:solidFill>
                      <a:schemeClr val="accent4">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chemeClr val="accent4">
                        <a:lumMod val="40000"/>
                        <a:lumOff val="60000"/>
                      </a:schemeClr>
                    </a:solidFill>
                  </a:tcPr>
                </a:tc>
                <a:extLst>
                  <a:ext uri="{0D108BD9-81ED-4DB2-BD59-A6C34878D82A}">
                    <a16:rowId xmlns:a16="http://schemas.microsoft.com/office/drawing/2014/main" val="589115263"/>
                  </a:ext>
                </a:extLst>
              </a:tr>
              <a:tr h="773270">
                <a:tc>
                  <a:txBody>
                    <a:bodyPr/>
                    <a:lstStyle/>
                    <a:p>
                      <a:pPr algn="l"/>
                      <a:r>
                        <a:rPr lang="de-DE" sz="1100" b="1" dirty="0"/>
                        <a:t>4</a:t>
                      </a:r>
                    </a:p>
                    <a:p>
                      <a:pPr algn="l"/>
                      <a:r>
                        <a:rPr lang="de-DE" sz="1100" b="1" dirty="0"/>
                        <a:t>Blau</a:t>
                      </a:r>
                    </a:p>
                  </a:txBody>
                  <a:tcPr>
                    <a:solidFill>
                      <a:schemeClr val="accent5">
                        <a:lumMod val="20000"/>
                        <a:lumOff val="80000"/>
                      </a:schemeClr>
                    </a:solidFill>
                  </a:tcPr>
                </a:tc>
                <a:tc>
                  <a:txBody>
                    <a:bodyPr/>
                    <a:lstStyle/>
                    <a:p>
                      <a:pPr algn="l"/>
                      <a:r>
                        <a:rPr lang="de-DE" sz="1100" b="1" dirty="0" err="1"/>
                        <a:t>Kakaotransportund</a:t>
                      </a:r>
                      <a:r>
                        <a:rPr lang="de-DE" sz="1100" b="1" dirty="0"/>
                        <a:t> -handel</a:t>
                      </a:r>
                    </a:p>
                  </a:txBody>
                  <a:tcPr>
                    <a:solidFill>
                      <a:schemeClr val="accent5">
                        <a:lumMod val="20000"/>
                        <a:lumOff val="8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a:t>
                      </a:r>
                    </a:p>
                  </a:txBody>
                  <a:tcPr>
                    <a:solidFill>
                      <a:schemeClr val="accent5">
                        <a:lumMod val="20000"/>
                        <a:lumOff val="8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chemeClr val="accent5">
                        <a:lumMod val="20000"/>
                        <a:lumOff val="80000"/>
                      </a:schemeClr>
                    </a:solidFill>
                  </a:tcPr>
                </a:tc>
                <a:extLst>
                  <a:ext uri="{0D108BD9-81ED-4DB2-BD59-A6C34878D82A}">
                    <a16:rowId xmlns:a16="http://schemas.microsoft.com/office/drawing/2014/main" val="1596741416"/>
                  </a:ext>
                </a:extLst>
              </a:tr>
              <a:tr h="773270">
                <a:tc>
                  <a:txBody>
                    <a:bodyPr/>
                    <a:lstStyle/>
                    <a:p>
                      <a:pPr algn="l"/>
                      <a:r>
                        <a:rPr lang="de-DE" sz="1100" b="1" dirty="0"/>
                        <a:t>5</a:t>
                      </a:r>
                    </a:p>
                    <a:p>
                      <a:pPr algn="l"/>
                      <a:r>
                        <a:rPr lang="de-DE" sz="1100" b="1" dirty="0"/>
                        <a:t>Lila</a:t>
                      </a:r>
                    </a:p>
                  </a:txBody>
                  <a:tcPr>
                    <a:solidFill>
                      <a:srgbClr val="9437FF"/>
                    </a:solidFill>
                  </a:tcPr>
                </a:tc>
                <a:tc>
                  <a:txBody>
                    <a:bodyPr/>
                    <a:lstStyle/>
                    <a:p>
                      <a:pPr algn="l"/>
                      <a:r>
                        <a:rPr lang="de-DE" sz="1100" b="1" dirty="0"/>
                        <a:t>Verkostung</a:t>
                      </a:r>
                    </a:p>
                  </a:txBody>
                  <a:tcPr>
                    <a:solidFill>
                      <a:srgbClr val="9437FF"/>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a:t>
                      </a:r>
                    </a:p>
                    <a:p>
                      <a:pPr algn="l">
                        <a:lnSpc>
                          <a:spcPct val="150000"/>
                        </a:lnSpc>
                      </a:pPr>
                      <a:endParaRPr lang="de-DE" dirty="0">
                        <a:solidFill>
                          <a:schemeClr val="bg2">
                            <a:lumMod val="75000"/>
                          </a:schemeClr>
                        </a:solidFill>
                      </a:endParaRPr>
                    </a:p>
                  </a:txBody>
                  <a:tcPr>
                    <a:solidFill>
                      <a:srgbClr val="9437FF"/>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a:t>
                      </a:r>
                    </a:p>
                    <a:p>
                      <a:pPr algn="l">
                        <a:lnSpc>
                          <a:spcPct val="150000"/>
                        </a:lnSpc>
                      </a:pPr>
                      <a:endParaRPr lang="de-DE" dirty="0">
                        <a:solidFill>
                          <a:schemeClr val="bg2">
                            <a:lumMod val="75000"/>
                          </a:schemeClr>
                        </a:solidFill>
                      </a:endParaRPr>
                    </a:p>
                  </a:txBody>
                  <a:tcPr>
                    <a:solidFill>
                      <a:srgbClr val="9437FF"/>
                    </a:solidFill>
                  </a:tcPr>
                </a:tc>
                <a:extLst>
                  <a:ext uri="{0D108BD9-81ED-4DB2-BD59-A6C34878D82A}">
                    <a16:rowId xmlns:a16="http://schemas.microsoft.com/office/drawing/2014/main" val="2381652968"/>
                  </a:ext>
                </a:extLst>
              </a:tr>
            </a:tbl>
          </a:graphicData>
        </a:graphic>
      </p:graphicFrame>
      <p:sp>
        <p:nvSpPr>
          <p:cNvPr id="2" name="Rechteck: abgerundete Ecken 6">
            <a:extLst>
              <a:ext uri="{FF2B5EF4-FFF2-40B4-BE49-F238E27FC236}">
                <a16:creationId xmlns:a16="http://schemas.microsoft.com/office/drawing/2014/main" id="{26DC44E1-62C4-DF8B-AB8E-532A2B1AC508}"/>
              </a:ext>
            </a:extLst>
          </p:cNvPr>
          <p:cNvSpPr/>
          <p:nvPr/>
        </p:nvSpPr>
        <p:spPr>
          <a:xfrm>
            <a:off x="257318" y="133620"/>
            <a:ext cx="6343364" cy="564732"/>
          </a:xfrm>
          <a:custGeom>
            <a:avLst/>
            <a:gdLst>
              <a:gd name="csX0" fmla="*/ 0 w 6343364"/>
              <a:gd name="csY0" fmla="*/ 94124 h 564732"/>
              <a:gd name="csX1" fmla="*/ 94124 w 6343364"/>
              <a:gd name="csY1" fmla="*/ 0 h 564732"/>
              <a:gd name="csX2" fmla="*/ 839577 w 6343364"/>
              <a:gd name="csY2" fmla="*/ 0 h 564732"/>
              <a:gd name="csX3" fmla="*/ 1523479 w 6343364"/>
              <a:gd name="csY3" fmla="*/ 0 h 564732"/>
              <a:gd name="csX4" fmla="*/ 2084278 w 6343364"/>
              <a:gd name="csY4" fmla="*/ 0 h 564732"/>
              <a:gd name="csX5" fmla="*/ 2645078 w 6343364"/>
              <a:gd name="csY5" fmla="*/ 0 h 564732"/>
              <a:gd name="csX6" fmla="*/ 3328979 w 6343364"/>
              <a:gd name="csY6" fmla="*/ 0 h 564732"/>
              <a:gd name="csX7" fmla="*/ 3828228 w 6343364"/>
              <a:gd name="csY7" fmla="*/ 0 h 564732"/>
              <a:gd name="csX8" fmla="*/ 4573681 w 6343364"/>
              <a:gd name="csY8" fmla="*/ 0 h 564732"/>
              <a:gd name="csX9" fmla="*/ 5196031 w 6343364"/>
              <a:gd name="csY9" fmla="*/ 0 h 564732"/>
              <a:gd name="csX10" fmla="*/ 6249240 w 6343364"/>
              <a:gd name="csY10" fmla="*/ 0 h 564732"/>
              <a:gd name="csX11" fmla="*/ 6343364 w 6343364"/>
              <a:gd name="csY11" fmla="*/ 94124 h 564732"/>
              <a:gd name="csX12" fmla="*/ 6343364 w 6343364"/>
              <a:gd name="csY12" fmla="*/ 470608 h 564732"/>
              <a:gd name="csX13" fmla="*/ 6249240 w 6343364"/>
              <a:gd name="csY13" fmla="*/ 564732 h 564732"/>
              <a:gd name="csX14" fmla="*/ 5626889 w 6343364"/>
              <a:gd name="csY14" fmla="*/ 564732 h 564732"/>
              <a:gd name="csX15" fmla="*/ 5066090 w 6343364"/>
              <a:gd name="csY15" fmla="*/ 564732 h 564732"/>
              <a:gd name="csX16" fmla="*/ 4382188 w 6343364"/>
              <a:gd name="csY16" fmla="*/ 564732 h 564732"/>
              <a:gd name="csX17" fmla="*/ 3882940 w 6343364"/>
              <a:gd name="csY17" fmla="*/ 564732 h 564732"/>
              <a:gd name="csX18" fmla="*/ 3322140 w 6343364"/>
              <a:gd name="csY18" fmla="*/ 564732 h 564732"/>
              <a:gd name="csX19" fmla="*/ 2515136 w 6343364"/>
              <a:gd name="csY19" fmla="*/ 564732 h 564732"/>
              <a:gd name="csX20" fmla="*/ 1708132 w 6343364"/>
              <a:gd name="csY20" fmla="*/ 564732 h 564732"/>
              <a:gd name="csX21" fmla="*/ 1085782 w 6343364"/>
              <a:gd name="csY21" fmla="*/ 564732 h 564732"/>
              <a:gd name="csX22" fmla="*/ 94124 w 6343364"/>
              <a:gd name="csY22" fmla="*/ 564732 h 564732"/>
              <a:gd name="csX23" fmla="*/ 0 w 6343364"/>
              <a:gd name="csY23" fmla="*/ 470608 h 564732"/>
              <a:gd name="csX24" fmla="*/ 0 w 6343364"/>
              <a:gd name="csY24" fmla="*/ 94124 h 5647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343364" h="564732" fill="none" extrusionOk="0">
                <a:moveTo>
                  <a:pt x="0" y="94124"/>
                </a:moveTo>
                <a:cubicBezTo>
                  <a:pt x="2224" y="46165"/>
                  <a:pt x="39021" y="-7814"/>
                  <a:pt x="94124" y="0"/>
                </a:cubicBezTo>
                <a:cubicBezTo>
                  <a:pt x="304882" y="23603"/>
                  <a:pt x="471797" y="-28540"/>
                  <a:pt x="839577" y="0"/>
                </a:cubicBezTo>
                <a:cubicBezTo>
                  <a:pt x="1207357" y="28540"/>
                  <a:pt x="1384768" y="-13896"/>
                  <a:pt x="1523479" y="0"/>
                </a:cubicBezTo>
                <a:cubicBezTo>
                  <a:pt x="1662190" y="13896"/>
                  <a:pt x="1874382" y="24826"/>
                  <a:pt x="2084278" y="0"/>
                </a:cubicBezTo>
                <a:cubicBezTo>
                  <a:pt x="2294174" y="-24826"/>
                  <a:pt x="2490005" y="25268"/>
                  <a:pt x="2645078" y="0"/>
                </a:cubicBezTo>
                <a:cubicBezTo>
                  <a:pt x="2800151" y="-25268"/>
                  <a:pt x="3107892" y="19228"/>
                  <a:pt x="3328979" y="0"/>
                </a:cubicBezTo>
                <a:cubicBezTo>
                  <a:pt x="3550066" y="-19228"/>
                  <a:pt x="3712931" y="-16695"/>
                  <a:pt x="3828228" y="0"/>
                </a:cubicBezTo>
                <a:cubicBezTo>
                  <a:pt x="3943525" y="16695"/>
                  <a:pt x="4390987" y="-30493"/>
                  <a:pt x="4573681" y="0"/>
                </a:cubicBezTo>
                <a:cubicBezTo>
                  <a:pt x="4756375" y="30493"/>
                  <a:pt x="5046616" y="-30540"/>
                  <a:pt x="5196031" y="0"/>
                </a:cubicBezTo>
                <a:cubicBezTo>
                  <a:pt x="5345446" y="30540"/>
                  <a:pt x="5761101" y="33001"/>
                  <a:pt x="6249240" y="0"/>
                </a:cubicBezTo>
                <a:cubicBezTo>
                  <a:pt x="6297875" y="-2080"/>
                  <a:pt x="6349450" y="46783"/>
                  <a:pt x="6343364" y="94124"/>
                </a:cubicBezTo>
                <a:cubicBezTo>
                  <a:pt x="6359357" y="231635"/>
                  <a:pt x="6361021" y="365854"/>
                  <a:pt x="6343364" y="470608"/>
                </a:cubicBezTo>
                <a:cubicBezTo>
                  <a:pt x="6339623" y="510583"/>
                  <a:pt x="6296854" y="563503"/>
                  <a:pt x="6249240" y="564732"/>
                </a:cubicBezTo>
                <a:cubicBezTo>
                  <a:pt x="6089943" y="585028"/>
                  <a:pt x="5802928" y="574071"/>
                  <a:pt x="5626889" y="564732"/>
                </a:cubicBezTo>
                <a:cubicBezTo>
                  <a:pt x="5450850" y="555393"/>
                  <a:pt x="5246373" y="571326"/>
                  <a:pt x="5066090" y="564732"/>
                </a:cubicBezTo>
                <a:cubicBezTo>
                  <a:pt x="4885807" y="558138"/>
                  <a:pt x="4617329" y="543992"/>
                  <a:pt x="4382188" y="564732"/>
                </a:cubicBezTo>
                <a:cubicBezTo>
                  <a:pt x="4147047" y="585472"/>
                  <a:pt x="4106560" y="582199"/>
                  <a:pt x="3882940" y="564732"/>
                </a:cubicBezTo>
                <a:cubicBezTo>
                  <a:pt x="3659320" y="547265"/>
                  <a:pt x="3594154" y="566625"/>
                  <a:pt x="3322140" y="564732"/>
                </a:cubicBezTo>
                <a:cubicBezTo>
                  <a:pt x="3050126" y="562839"/>
                  <a:pt x="2913131" y="557728"/>
                  <a:pt x="2515136" y="564732"/>
                </a:cubicBezTo>
                <a:cubicBezTo>
                  <a:pt x="2117141" y="571736"/>
                  <a:pt x="2028980" y="596210"/>
                  <a:pt x="1708132" y="564732"/>
                </a:cubicBezTo>
                <a:cubicBezTo>
                  <a:pt x="1387284" y="533254"/>
                  <a:pt x="1318302" y="594166"/>
                  <a:pt x="1085782" y="564732"/>
                </a:cubicBezTo>
                <a:cubicBezTo>
                  <a:pt x="853262" y="535299"/>
                  <a:pt x="449144" y="611902"/>
                  <a:pt x="94124" y="564732"/>
                </a:cubicBezTo>
                <a:cubicBezTo>
                  <a:pt x="41028" y="569106"/>
                  <a:pt x="-7386" y="523028"/>
                  <a:pt x="0" y="470608"/>
                </a:cubicBezTo>
                <a:cubicBezTo>
                  <a:pt x="-11615" y="346997"/>
                  <a:pt x="-1334" y="199005"/>
                  <a:pt x="0" y="94124"/>
                </a:cubicBezTo>
                <a:close/>
              </a:path>
              <a:path w="6343364" h="564732" stroke="0" extrusionOk="0">
                <a:moveTo>
                  <a:pt x="0" y="94124"/>
                </a:moveTo>
                <a:cubicBezTo>
                  <a:pt x="-5351" y="46619"/>
                  <a:pt x="45704" y="-9201"/>
                  <a:pt x="94124" y="0"/>
                </a:cubicBezTo>
                <a:cubicBezTo>
                  <a:pt x="285135" y="903"/>
                  <a:pt x="485073" y="1725"/>
                  <a:pt x="593372" y="0"/>
                </a:cubicBezTo>
                <a:cubicBezTo>
                  <a:pt x="701671" y="-1725"/>
                  <a:pt x="914681" y="-15865"/>
                  <a:pt x="1154172" y="0"/>
                </a:cubicBezTo>
                <a:cubicBezTo>
                  <a:pt x="1393663" y="15865"/>
                  <a:pt x="1712394" y="-14557"/>
                  <a:pt x="1899625" y="0"/>
                </a:cubicBezTo>
                <a:cubicBezTo>
                  <a:pt x="2086856" y="14557"/>
                  <a:pt x="2245575" y="26765"/>
                  <a:pt x="2583526" y="0"/>
                </a:cubicBezTo>
                <a:cubicBezTo>
                  <a:pt x="2921477" y="-26765"/>
                  <a:pt x="2957947" y="4808"/>
                  <a:pt x="3082775" y="0"/>
                </a:cubicBezTo>
                <a:cubicBezTo>
                  <a:pt x="3207603" y="-4808"/>
                  <a:pt x="3535887" y="30342"/>
                  <a:pt x="3705125" y="0"/>
                </a:cubicBezTo>
                <a:cubicBezTo>
                  <a:pt x="3874363" y="-30342"/>
                  <a:pt x="4107421" y="-4558"/>
                  <a:pt x="4389027" y="0"/>
                </a:cubicBezTo>
                <a:cubicBezTo>
                  <a:pt x="4670633" y="4558"/>
                  <a:pt x="4852712" y="19348"/>
                  <a:pt x="5134480" y="0"/>
                </a:cubicBezTo>
                <a:cubicBezTo>
                  <a:pt x="5416248" y="-19348"/>
                  <a:pt x="5798094" y="4267"/>
                  <a:pt x="6249240" y="0"/>
                </a:cubicBezTo>
                <a:cubicBezTo>
                  <a:pt x="6304743" y="-356"/>
                  <a:pt x="6342967" y="40737"/>
                  <a:pt x="6343364" y="94124"/>
                </a:cubicBezTo>
                <a:cubicBezTo>
                  <a:pt x="6339620" y="172478"/>
                  <a:pt x="6352454" y="293689"/>
                  <a:pt x="6343364" y="470608"/>
                </a:cubicBezTo>
                <a:cubicBezTo>
                  <a:pt x="6337723" y="523558"/>
                  <a:pt x="6309461" y="559254"/>
                  <a:pt x="6249240" y="564732"/>
                </a:cubicBezTo>
                <a:cubicBezTo>
                  <a:pt x="6033980" y="560270"/>
                  <a:pt x="5923702" y="554457"/>
                  <a:pt x="5688441" y="564732"/>
                </a:cubicBezTo>
                <a:cubicBezTo>
                  <a:pt x="5453180" y="575007"/>
                  <a:pt x="5205542" y="537261"/>
                  <a:pt x="5066090" y="564732"/>
                </a:cubicBezTo>
                <a:cubicBezTo>
                  <a:pt x="4926638" y="592203"/>
                  <a:pt x="4716338" y="572283"/>
                  <a:pt x="4566842" y="564732"/>
                </a:cubicBezTo>
                <a:cubicBezTo>
                  <a:pt x="4417346" y="557181"/>
                  <a:pt x="4128695" y="591299"/>
                  <a:pt x="3944491" y="564732"/>
                </a:cubicBezTo>
                <a:cubicBezTo>
                  <a:pt x="3760287" y="538165"/>
                  <a:pt x="3683307" y="566217"/>
                  <a:pt x="3445243" y="564732"/>
                </a:cubicBezTo>
                <a:cubicBezTo>
                  <a:pt x="3207179" y="563247"/>
                  <a:pt x="2987352" y="557851"/>
                  <a:pt x="2699790" y="564732"/>
                </a:cubicBezTo>
                <a:cubicBezTo>
                  <a:pt x="2412228" y="571613"/>
                  <a:pt x="2180987" y="574636"/>
                  <a:pt x="2015888" y="564732"/>
                </a:cubicBezTo>
                <a:cubicBezTo>
                  <a:pt x="1850789" y="554828"/>
                  <a:pt x="1420231" y="536026"/>
                  <a:pt x="1270435" y="564732"/>
                </a:cubicBezTo>
                <a:cubicBezTo>
                  <a:pt x="1120639" y="593438"/>
                  <a:pt x="431647" y="613038"/>
                  <a:pt x="94124" y="564732"/>
                </a:cubicBezTo>
                <a:cubicBezTo>
                  <a:pt x="36797" y="562430"/>
                  <a:pt x="6273" y="517874"/>
                  <a:pt x="0" y="470608"/>
                </a:cubicBezTo>
                <a:cubicBezTo>
                  <a:pt x="-3085" y="351375"/>
                  <a:pt x="-18199" y="268013"/>
                  <a:pt x="0" y="94124"/>
                </a:cubicBezTo>
                <a:close/>
              </a:path>
            </a:pathLst>
          </a:custGeom>
          <a:pattFill prst="pct5">
            <a:fgClr>
              <a:srgbClr val="AB7942"/>
            </a:fgClr>
            <a:bgClr>
              <a:schemeClr val="bg1"/>
            </a:bgClr>
          </a:pattFill>
          <a:ln>
            <a:solidFill>
              <a:schemeClr val="tx1"/>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Verbesserungsvorschläge</a:t>
            </a:r>
            <a:endParaRPr lang="de-DE" sz="2400" b="1" spc="300" dirty="0">
              <a:latin typeface="Ink Free" panose="03080402000500000000" pitchFamily="66" charset="0"/>
              <a:ea typeface="FrauB" panose="02000603000000000000" pitchFamily="50" charset="0"/>
            </a:endParaRPr>
          </a:p>
          <a:p>
            <a:pPr algn="ctr"/>
            <a:r>
              <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pic>
        <p:nvPicPr>
          <p:cNvPr id="4" name="Picture 2" descr="3D Illustrated Exclamation Mark Sign Made Of Chocolate Chunks On A White Background">
            <a:extLst>
              <a:ext uri="{FF2B5EF4-FFF2-40B4-BE49-F238E27FC236}">
                <a16:creationId xmlns:a16="http://schemas.microsoft.com/office/drawing/2014/main" id="{E39A4B4F-B35B-9EF7-8D9F-E52E780C1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39" y="133620"/>
            <a:ext cx="377517" cy="544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3D Illustrated Exclamation Mark Sign Made Of Chocolate Chunks On A White Background">
            <a:extLst>
              <a:ext uri="{FF2B5EF4-FFF2-40B4-BE49-F238E27FC236}">
                <a16:creationId xmlns:a16="http://schemas.microsoft.com/office/drawing/2014/main" id="{A19AC926-6872-D13F-1C3F-1DC87386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444" y="153856"/>
            <a:ext cx="377517" cy="544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3D Illustrated Exclamation Mark Sign Made Of Chocolate Chunks On A White Background">
            <a:extLst>
              <a:ext uri="{FF2B5EF4-FFF2-40B4-BE49-F238E27FC236}">
                <a16:creationId xmlns:a16="http://schemas.microsoft.com/office/drawing/2014/main" id="{3E2F9696-1826-907C-1BB8-0F6995486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582" y="1085275"/>
            <a:ext cx="188758" cy="272247"/>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2">
            <a:extLst>
              <a:ext uri="{FF2B5EF4-FFF2-40B4-BE49-F238E27FC236}">
                <a16:creationId xmlns:a16="http://schemas.microsoft.com/office/drawing/2014/main" id="{F1B01A90-3E4A-02BF-9191-E8A35F8DA6EC}"/>
              </a:ext>
            </a:extLst>
          </p:cNvPr>
          <p:cNvPicPr>
            <a:picLocks noChangeAspect="1"/>
          </p:cNvPicPr>
          <p:nvPr/>
        </p:nvPicPr>
        <p:blipFill rotWithShape="1">
          <a:blip r:embed="rId3">
            <a:extLst>
              <a:ext uri="{28A0092B-C50C-407E-A947-70E740481C1C}">
                <a14:useLocalDpi xmlns:a14="http://schemas.microsoft.com/office/drawing/2010/main" val="0"/>
              </a:ext>
            </a:extLst>
          </a:blip>
          <a:srcRect l="44336" r="43831" b="43886"/>
          <a:stretch>
            <a:fillRect/>
          </a:stretch>
        </p:blipFill>
        <p:spPr bwMode="auto">
          <a:xfrm>
            <a:off x="5663910" y="873194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91793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3270</Words>
  <Application>Microsoft Office PowerPoint</Application>
  <PresentationFormat>A4-Papier (210 x 297 mm)</PresentationFormat>
  <Paragraphs>362</Paragraphs>
  <Slides>25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Apple Color Emoji</vt:lpstr>
      <vt:lpstr>Aptos</vt:lpstr>
      <vt:lpstr>Arial</vt:lpstr>
      <vt:lpstr>Calibri</vt:lpstr>
      <vt:lpstr>Calibri Light</vt:lpstr>
      <vt:lpstr>FrauB</vt:lpstr>
      <vt:lpstr>Ink Free</vt:lpstr>
      <vt:lpstr>Symbol</vt:lpstr>
      <vt:lpstr>Office</vt:lpstr>
      <vt:lpstr>Schokolade global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Jenny Sauerwald</dc:creator>
  <cp:lastModifiedBy>Silvana Klein</cp:lastModifiedBy>
  <cp:revision>384</cp:revision>
  <cp:lastPrinted>2025-12-09T13:46:11Z</cp:lastPrinted>
  <dcterms:created xsi:type="dcterms:W3CDTF">2021-12-11T16:52:02Z</dcterms:created>
  <dcterms:modified xsi:type="dcterms:W3CDTF">2025-12-09T13:47:18Z</dcterms:modified>
</cp:coreProperties>
</file>