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2" r:id="rId7"/>
    <p:sldId id="258" r:id="rId8"/>
    <p:sldId id="263" r:id="rId9"/>
    <p:sldId id="259" r:id="rId10"/>
    <p:sldId id="260" r:id="rId11"/>
    <p:sldId id="261" r:id="rId12"/>
    <p:sldId id="264" r:id="rId13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4641"/>
  </p:normalViewPr>
  <p:slideViewPr>
    <p:cSldViewPr snapToGrid="0">
      <p:cViewPr varScale="1">
        <p:scale>
          <a:sx n="67" d="100"/>
          <a:sy n="67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817-1E00-22BB-0DE5-A8CC5A4F9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295D-F0D5-02BD-F5C9-8C5FE4E6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7919-AE59-5C25-FA9F-5477BA81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4A2C3-BF78-3D4E-C178-975BB13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79A5-7FFC-107F-F52E-61ABCFEA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3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F6D-073C-F11D-F112-CC50E490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10D0-EACA-C0F9-289B-65F989D1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CFAE-AD49-C03F-AF33-1D211F0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F93-5ADC-2B7E-F0D5-75886BF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CD0D-7733-23CF-CF74-074237A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7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B78D-FB6E-9E51-18C7-254FE3DC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F2F6-C7F5-32F6-97DD-738C9AF0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1547-504E-CDC0-4AF3-99398213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F609-F319-E021-115C-D981C604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EEE4-7A3D-374A-2194-0FC20F8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9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6D2B-989B-36D1-90FB-9CF6F55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D4A4-0A08-DC72-138C-4ACEB331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9A1-B990-4E67-2B48-EA12756D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152-A778-2B92-F2BD-E9C0E58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B792-BA4F-FE6F-6A94-F1625C66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9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681-4387-396C-BCA5-D0BDAAF2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7340-00E5-7E08-5754-65BAB142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1AF9-F73E-0707-7FCA-824A9691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5B62-3CE0-79EC-2247-6AED13D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5DC9-F8E1-AF9C-5F69-8AEB0BB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602-D1E8-1C01-09C0-E4F2EAF4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0347-0A0A-4DBA-F63D-0D5FDC6B6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008A-8FF5-1FAC-4AEA-4D9ED498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9AE75-7258-31BA-F748-4CABBD2C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D2DB-0013-E8E6-DAEC-1889B9FF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08824-355E-CDFA-ADBA-BF5BEC3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56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AFAD-86A0-0883-7F0F-F4A31CF3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B7F78-5EA7-DD1D-C5B2-DA73861E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E3296-28BF-0432-7A08-B55F5079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C87AD-7D80-314A-1B9C-EE0A69D1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E62AE-7E52-DC0C-B102-CB682509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E3544-D184-D4BE-03FF-00AF579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98E51-15CE-8CE4-63E7-1118BE5C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16678-B8C0-5117-20DA-BC61C1CC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3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B0AB-8237-C761-7181-D55AF801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44056-0627-1B24-0228-3F3DF58F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2FD70-1773-323B-1A11-6F74C45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2E1A-C2EA-FA0D-42B3-4B924166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9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2377B-B8F6-9930-53CF-3ACA978A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80F21-FFDF-74F0-4A8E-4A4657A7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50F4-92CA-F21E-0CB5-041B2495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6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1BD-45C9-590C-1A14-6D570FD1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A595-2FE6-6D02-6BB9-2B518302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0922-73C5-26DE-41F5-80E0A537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E266A-8D92-6329-0968-ED9C70A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1420-67A3-ACD7-DB44-53B1FD6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D40B-3F5A-48AE-FB92-0362CC0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0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64D2-88AB-33DF-B0EC-9789BC4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16EB2-A2DF-DFAE-DB73-40C80EF3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1489B-416C-D805-E26B-769207D0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BEF5-E1E6-225B-5141-667AE42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377C-E50B-ABC7-D4DF-AE91DA8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FA4AB-4ECF-6151-3F62-C971FBD9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8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A18AB-4DC8-5003-387B-AE0B6E1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5ABD5-455F-8F05-55BF-4472B818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E046-8EE0-1223-6B0A-3F501F4AA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D4B70-3F4C-CA4D-A791-A4D193DBA7C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610B-55E0-97EE-15AB-FEA54E13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4E56-9801-051D-A5C4-B8A5F321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A blue and white flag with yellow stars&#10;&#10;Description automatically generated">
            <a:extLst>
              <a:ext uri="{FF2B5EF4-FFF2-40B4-BE49-F238E27FC236}">
                <a16:creationId xmlns:a16="http://schemas.microsoft.com/office/drawing/2014/main" id="{DEF0B005-E63E-134F-C419-F4D3AE6D00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2429" y="6176964"/>
            <a:ext cx="2801372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737A-EA7E-559E-BA94-B43E31BE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b="1"/>
              <a:t>Modellering i relation til tilegnelse af elevens faglige kompetencer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FA37-AF04-ECC7-40CD-631FB174C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Aktiv modellering i undervisningen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Matilde Bøgelund</a:t>
            </a:r>
          </a:p>
          <a:p>
            <a:pPr marL="0" indent="0">
              <a:buNone/>
            </a:pPr>
            <a:r>
              <a:rPr lang="da-DK" dirty="0"/>
              <a:t>Grundfagslærer på EUC Syd</a:t>
            </a:r>
          </a:p>
          <a:p>
            <a:pPr marL="0" indent="0">
              <a:buNone/>
            </a:pPr>
            <a:r>
              <a:rPr lang="da-DK" dirty="0"/>
              <a:t>Oplæg d. 11. november 2025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5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A06C0-7298-DE3E-157C-4E944C4C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Kontekst for læringsmiddel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A14F67-F22C-F315-9CA3-BBD80ABB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Faget: Bæredygtig byggeri og samfund.</a:t>
            </a:r>
          </a:p>
          <a:p>
            <a:endParaRPr lang="da-DK" dirty="0"/>
          </a:p>
          <a:p>
            <a:r>
              <a:rPr lang="da-DK" dirty="0"/>
              <a:t>Modtagere: Tømrer møder dette på H1 og H2, hvor der gives afsluttende karakter uden eksamen.</a:t>
            </a:r>
          </a:p>
          <a:p>
            <a:endParaRPr lang="da-DK" dirty="0"/>
          </a:p>
          <a:p>
            <a:r>
              <a:rPr lang="da-DK" dirty="0"/>
              <a:t>”Bæredygtighed” er en ny del af faget.</a:t>
            </a:r>
          </a:p>
          <a:p>
            <a:endParaRPr lang="da-DK" dirty="0"/>
          </a:p>
          <a:p>
            <a:r>
              <a:rPr lang="da-DK" dirty="0"/>
              <a:t>Antal lektioner: 4x4 lektioner – 1 </a:t>
            </a:r>
            <a:r>
              <a:rPr lang="da-DK" dirty="0" err="1"/>
              <a:t>lek</a:t>
            </a:r>
            <a:r>
              <a:rPr lang="da-DK" dirty="0"/>
              <a:t>. = 50 min.</a:t>
            </a:r>
          </a:p>
        </p:txBody>
      </p:sp>
    </p:spTree>
    <p:extLst>
      <p:ext uri="{BB962C8B-B14F-4D97-AF65-F5344CB8AC3E}">
        <p14:creationId xmlns:p14="http://schemas.microsoft.com/office/powerpoint/2010/main" val="46463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8BB44-C8EA-F1CE-3F21-0B733DFB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38"/>
            <a:ext cx="10515600" cy="749911"/>
          </a:xfrm>
        </p:spPr>
        <p:txBody>
          <a:bodyPr/>
          <a:lstStyle/>
          <a:p>
            <a:r>
              <a:rPr lang="da-DK" dirty="0"/>
              <a:t>Fagets målpinde på det afsluttende modul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E81BD0-E932-C5BC-A959-0237BC71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8" y="820249"/>
            <a:ext cx="5131777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b="1" i="1" dirty="0"/>
              <a:t>1</a:t>
            </a:r>
            <a:r>
              <a:rPr lang="da-DK" b="1" i="1" dirty="0">
                <a:highlight>
                  <a:srgbClr val="FFFF00"/>
                </a:highlight>
              </a:rPr>
              <a:t>. Lærlingen har forståelse for de officielle definitioner for bæredygtigt byggeri i Danmark, byggeriets bidrag til Danmarks CO2 regnskab og FN’s verdensmål i hovedtræk.</a:t>
            </a:r>
            <a:br>
              <a:rPr lang="da-DK" dirty="0">
                <a:highlight>
                  <a:srgbClr val="FFFF00"/>
                </a:highlight>
              </a:rPr>
            </a:br>
            <a:endParaRPr lang="da-DK" dirty="0">
              <a:highlight>
                <a:srgbClr val="FFFF00"/>
              </a:highlight>
            </a:endParaRPr>
          </a:p>
          <a:p>
            <a:r>
              <a:rPr lang="da-DK" dirty="0">
                <a:highlight>
                  <a:srgbClr val="FFFF00"/>
                </a:highlight>
              </a:rPr>
              <a:t>Du får viden om tre grundkvaliteter: miljømæssig, social og økonomisk i bæredygtigt byggeri i Danmark.</a:t>
            </a:r>
          </a:p>
          <a:p>
            <a:r>
              <a:rPr lang="da-DK" dirty="0"/>
              <a:t>Du bliver introduceret til, hvordan og hvorfor byggeriet står for en stor del af samlede danske udledning af CO2ggerier – </a:t>
            </a:r>
          </a:p>
          <a:p>
            <a:r>
              <a:rPr lang="da-DK" dirty="0"/>
              <a:t>Du får kendskab til energieffektivitet og moderne teknologier, udledning fra byggematerialer og bliver introduceret til hele byggematerialets livscyklus, herunder fremstilling, brug, bortskaffelse og genanvendelse.</a:t>
            </a:r>
          </a:p>
          <a:p>
            <a:r>
              <a:rPr lang="da-DK" dirty="0"/>
              <a:t>Du bliver introduceret til FN’s verdensmål for bæredygtig udvikling.</a:t>
            </a:r>
          </a:p>
          <a:p>
            <a:pPr marL="0" indent="0">
              <a:buNone/>
            </a:pPr>
            <a:r>
              <a:rPr lang="da-DK" b="1" i="1" dirty="0"/>
              <a:t>2. Lærlingen har kendskab til begrebet </a:t>
            </a:r>
            <a:r>
              <a:rPr lang="da-DK" b="1" i="1" dirty="0" err="1"/>
              <a:t>greenwashing</a:t>
            </a:r>
            <a:r>
              <a:rPr lang="da-DK" b="1" i="1" dirty="0"/>
              <a:t>.</a:t>
            </a:r>
            <a:br>
              <a:rPr lang="da-DK" dirty="0"/>
            </a:br>
            <a:endParaRPr lang="da-DK" dirty="0"/>
          </a:p>
          <a:p>
            <a:r>
              <a:rPr lang="da-DK" dirty="0"/>
              <a:t>Du får viden om, hvordan du kan identificere </a:t>
            </a:r>
            <a:r>
              <a:rPr lang="da-DK" dirty="0" err="1"/>
              <a:t>greenwashing</a:t>
            </a:r>
            <a:r>
              <a:rPr lang="da-DK" dirty="0"/>
              <a:t>, og hvilken betydning det har for byggebranchen.</a:t>
            </a:r>
          </a:p>
          <a:p>
            <a:pPr marL="0" indent="0">
              <a:buNone/>
            </a:pPr>
            <a:r>
              <a:rPr lang="da-DK" b="1" i="1" dirty="0"/>
              <a:t>3. Lærlingen har kendskab til de klimapolitiske mål, og hvilken betydning de har for byggeriet nu og i fremtiden.</a:t>
            </a:r>
            <a:endParaRPr lang="da-DK" b="1" dirty="0"/>
          </a:p>
          <a:p>
            <a:r>
              <a:rPr lang="da-DK" dirty="0"/>
              <a:t>Du får viden om de klimapolitiske mål, som er fastsat i klimaloven i 2020.</a:t>
            </a:r>
          </a:p>
          <a:p>
            <a:r>
              <a:rPr lang="da-DK" dirty="0"/>
              <a:t>Du får viden om de centrale mål og deres betydning for byggeriet.</a:t>
            </a:r>
          </a:p>
          <a:p>
            <a:pPr marL="0" indent="0">
              <a:buNone/>
            </a:pPr>
            <a:r>
              <a:rPr lang="da-DK" b="1" i="1" dirty="0">
                <a:highlight>
                  <a:srgbClr val="FFFF00"/>
                </a:highlight>
              </a:rPr>
              <a:t>4. Lærlingen kan gengive enkle eksempler på, hvilken betydning de sociale, politiske og teknologiske kræfter har for den aktuelle udvikling i bygge- og anlægsbranchen.</a:t>
            </a:r>
            <a:endParaRPr lang="da-DK" b="1" dirty="0">
              <a:highlight>
                <a:srgbClr val="FFFF00"/>
              </a:highlight>
            </a:endParaRPr>
          </a:p>
          <a:p>
            <a:r>
              <a:rPr lang="da-DK" dirty="0"/>
              <a:t>Du får viden om de sociale kræfter, som handler om:</a:t>
            </a:r>
          </a:p>
          <a:p>
            <a:pPr lvl="1"/>
            <a:r>
              <a:rPr lang="da-DK" dirty="0"/>
              <a:t>Befolkningstilvækst og urbanisering: Stigende befolkning og urbanisering skaber behov for flere boliger og infrastrukturprojekter.</a:t>
            </a:r>
          </a:p>
          <a:p>
            <a:pPr lvl="1"/>
            <a:r>
              <a:rPr lang="da-DK" dirty="0"/>
              <a:t>Øget fokus på bæredygtighed: Bevidstheden om klimaforandringer og miljøpåvirkning driver efterspørgslen efter bæredygtige bygninger og materialer.</a:t>
            </a:r>
          </a:p>
          <a:p>
            <a:pPr lvl="1"/>
            <a:r>
              <a:rPr lang="da-DK" dirty="0"/>
              <a:t>Arbejdskraft og kompetencer: Manglen på kvalificeret arbejdskraft og teknisk knowhow påvirker branchens udvikling.</a:t>
            </a:r>
          </a:p>
          <a:p>
            <a:r>
              <a:rPr lang="da-DK" dirty="0"/>
              <a:t>Du får viden om de politiske kræfter, som handler om:</a:t>
            </a:r>
          </a:p>
          <a:p>
            <a:pPr lvl="1"/>
            <a:r>
              <a:rPr lang="da-DK" dirty="0"/>
              <a:t>Klimapolitik og regulering: Nationale og internationale klimamål påvirker byggeriets CO2-udledning og energiforbrug.</a:t>
            </a:r>
          </a:p>
          <a:p>
            <a:pPr lvl="1"/>
            <a:r>
              <a:rPr lang="da-DK" dirty="0"/>
              <a:t>Støtteordninger og incitamenter: Politiske incitamenter til grøn omstilling, som tilskud til energirenovering, påvirker investeringer i bæredygtige projekter.</a:t>
            </a:r>
          </a:p>
          <a:p>
            <a:r>
              <a:rPr lang="da-DK" dirty="0"/>
              <a:t>Du får viden om de teknologiske kræfter, som handler om:</a:t>
            </a:r>
          </a:p>
          <a:p>
            <a:pPr lvl="1"/>
            <a:r>
              <a:rPr lang="da-DK" dirty="0"/>
              <a:t>Digitalisering og automatisering forbedrer projektstyring og effektivitet.</a:t>
            </a:r>
          </a:p>
          <a:p>
            <a:pPr lvl="1"/>
            <a:r>
              <a:rPr lang="da-DK" dirty="0"/>
              <a:t>Materialer og konstruktionsteknikker: Avancerede materialer og metoder reducerer miljøpåvirkningen og øger holdbarheden.</a:t>
            </a:r>
          </a:p>
          <a:p>
            <a:pPr marL="0" indent="0">
              <a:buNone/>
            </a:pPr>
            <a:r>
              <a:rPr lang="da-DK" b="1" i="1" dirty="0"/>
              <a:t>5. Lærlingen har kendskab til konkrete eksempler på bæredygtigt byggeri og anlæg i det omgivende samfund.</a:t>
            </a:r>
            <a:endParaRPr lang="da-DK" b="1" dirty="0"/>
          </a:p>
          <a:p>
            <a:r>
              <a:rPr lang="da-DK" dirty="0"/>
              <a:t>Du får kendskab til forskellige typer af bæredygtigt byggeri og anlæg fx: </a:t>
            </a:r>
          </a:p>
          <a:p>
            <a:pPr lvl="1"/>
            <a:r>
              <a:rPr lang="da-DK" dirty="0"/>
              <a:t>Bygget i træ og strå: Nogle bygninger er opført med træ og strå som primære materialer. Dette reducerer CO2-udledningen og fremmer cirkulær økonomi. </a:t>
            </a:r>
          </a:p>
          <a:p>
            <a:pPr lvl="1"/>
            <a:r>
              <a:rPr lang="da-DK" dirty="0"/>
              <a:t>Store solenergipaneler: Solpaneler integreret i bygningers tagflader genererer vedvarende energi og bidrager til selvforsyning.</a:t>
            </a:r>
          </a:p>
          <a:p>
            <a:pPr lvl="1"/>
            <a:r>
              <a:rPr lang="da-DK" dirty="0"/>
              <a:t>Energieffektiv belysning: Brug af LED-lys og sensorstyring minimerer energiforbruget i bygninger.</a:t>
            </a:r>
          </a:p>
          <a:p>
            <a:pPr lvl="1"/>
            <a:r>
              <a:rPr lang="da-DK" dirty="0"/>
              <a:t>Cirkulært byggeri: Genbrug af materialer og fokus på levetidsforlængelse gør byggeprojekter mere bæredygtige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485D67C-D213-A719-45C6-253F6D1A27EE}"/>
              </a:ext>
            </a:extLst>
          </p:cNvPr>
          <p:cNvSpPr txBox="1"/>
          <p:nvPr/>
        </p:nvSpPr>
        <p:spPr>
          <a:xfrm>
            <a:off x="5563332" y="820249"/>
            <a:ext cx="62205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700" b="1" dirty="0"/>
              <a:t>6. Lærlingen har kendskab til samarbejdsformer i virksomheden og på byggepladsen, herunder LEAN/Trimmet byggeri.</a:t>
            </a:r>
          </a:p>
          <a:p>
            <a:endParaRPr lang="da-DK" sz="7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700" dirty="0"/>
              <a:t>Du får kendskab til forskellige typer af samarbejde fx:</a:t>
            </a:r>
          </a:p>
          <a:p>
            <a:r>
              <a:rPr lang="da-DK" sz="700" dirty="0"/>
              <a:t>Samarbejdsaftaler, som formaliserer samarbejdet mellem parterne og definerer rettigheder og forpligtelser. De kan omfatte økonomi, projektomfang og leverancer. Fx en samarbejdsaftale mellem to virksomheder, der ønsker at starte et fælles projekt.</a:t>
            </a:r>
          </a:p>
          <a:p>
            <a:r>
              <a:rPr lang="da-DK" sz="700" dirty="0"/>
              <a:t>Arbejdsmiljøarbejde, som handler om sikkerhed og arbejdsmiljø på byggepladser. Det kan fx være sikkerhedsmøder, dialog om risici og samarbejde om at forbedre arbejdsmiljøet.</a:t>
            </a:r>
          </a:p>
          <a:p>
            <a:endParaRPr lang="da-DK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700" dirty="0"/>
              <a:t> Du får også viden om LEAN/Trimmet byggeri:</a:t>
            </a:r>
          </a:p>
          <a:p>
            <a:r>
              <a:rPr lang="da-DK" sz="700" dirty="0"/>
              <a:t>LEAN-principper fokuserer på at minimere spild og optimere processer. Trimmet byggeri anvender disse principper i byggeprojekter.</a:t>
            </a:r>
          </a:p>
          <a:p>
            <a:r>
              <a:rPr lang="da-DK" sz="700" dirty="0"/>
              <a:t>Fx effektiv planlægning, just-in-time leverancer og kontinuerlig forbedring af arbejdsgang.</a:t>
            </a:r>
          </a:p>
          <a:p>
            <a:endParaRPr lang="da-DK" sz="700" dirty="0"/>
          </a:p>
          <a:p>
            <a:r>
              <a:rPr lang="da-DK" sz="700" b="1" dirty="0"/>
              <a:t>7.  Lærlingen har kendskab til den danske model, herunder overenskomster, det fagretslige system samt mulighederne for efteruddannelse og livslang læring.</a:t>
            </a:r>
          </a:p>
          <a:p>
            <a:endParaRPr lang="da-DK" sz="7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700" dirty="0"/>
              <a:t> Du får viden om at:</a:t>
            </a:r>
          </a:p>
          <a:p>
            <a:r>
              <a:rPr lang="da-DK" sz="700" dirty="0"/>
              <a:t>Overenskomster fastsætter løn, arbejdstid, pension og andre arbejdsvilkår.</a:t>
            </a:r>
          </a:p>
          <a:p>
            <a:r>
              <a:rPr lang="da-DK" sz="700" dirty="0"/>
              <a:t>Arbejdsgivere og fagforeninger forhandler om disse aftaler.</a:t>
            </a:r>
            <a:br>
              <a:rPr lang="da-DK" sz="700" dirty="0"/>
            </a:br>
            <a:endParaRPr lang="da-DK" sz="700" dirty="0"/>
          </a:p>
          <a:p>
            <a:r>
              <a:rPr lang="da-DK" sz="700" dirty="0"/>
              <a:t>Overenskomster gælder for forskellige brancher og erhverv</a:t>
            </a:r>
          </a:p>
          <a:p>
            <a:r>
              <a:rPr lang="da-DK" sz="700" dirty="0"/>
              <a:t>Danmark har en arbejdsret, der håndhæver overenskomster og løser tvister (uenigheder) mellem parterne.</a:t>
            </a:r>
          </a:p>
          <a:p>
            <a:r>
              <a:rPr lang="da-DK" sz="700" dirty="0"/>
              <a:t> Arbejdsretten består af faglige domstole og nævn.</a:t>
            </a:r>
          </a:p>
          <a:p>
            <a:r>
              <a:rPr lang="da-DK" sz="700" dirty="0"/>
              <a:t>Du får også viden om efteruddannelse og livslang læring, som handler om:</a:t>
            </a:r>
            <a:br>
              <a:rPr lang="da-DK" sz="700" dirty="0"/>
            </a:br>
            <a:endParaRPr lang="da-DK" sz="700" dirty="0"/>
          </a:p>
          <a:p>
            <a:r>
              <a:rPr lang="da-DK" sz="700" dirty="0"/>
              <a:t>At lære nye ting hjælper dig med at vokse som person og udvikle nye færdigheder.</a:t>
            </a:r>
            <a:br>
              <a:rPr lang="da-DK" sz="700" dirty="0"/>
            </a:br>
            <a:endParaRPr lang="da-DK" sz="700" dirty="0"/>
          </a:p>
          <a:p>
            <a:r>
              <a:rPr lang="da-DK" sz="700" dirty="0"/>
              <a:t>At konstant læring kan åbne døre til nye jobmuligheder og karrierefremskridt.</a:t>
            </a:r>
            <a:br>
              <a:rPr lang="da-DK" sz="700" dirty="0"/>
            </a:br>
            <a:endParaRPr lang="da-DK" sz="700" dirty="0"/>
          </a:p>
          <a:p>
            <a:r>
              <a:rPr lang="da-DK" sz="700" dirty="0"/>
              <a:t>At deltagelse i kurser og workshops kan hjælpe dig med at møde nye mennesker og udvide dit netværk.</a:t>
            </a:r>
          </a:p>
          <a:p>
            <a:endParaRPr lang="da-DK" sz="700" dirty="0"/>
          </a:p>
          <a:p>
            <a:r>
              <a:rPr lang="da-DK" sz="700" b="1" dirty="0">
                <a:highlight>
                  <a:srgbClr val="FFFF00"/>
                </a:highlight>
              </a:rPr>
              <a:t>8. Lærlingen har kendskab til rettigheder og pligter i en uddannelses- og ansættelsesretslig sammenhæng.</a:t>
            </a:r>
          </a:p>
          <a:p>
            <a:endParaRPr lang="da-DK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700" dirty="0"/>
              <a:t>Du får viden om, hvilke rettigheder, du har som studerende. Du har fx ret til:</a:t>
            </a:r>
          </a:p>
          <a:p>
            <a:r>
              <a:rPr lang="da-DK" sz="700" dirty="0"/>
              <a:t>At modtage undervisning og vejledning af høj kvalitet.</a:t>
            </a:r>
          </a:p>
          <a:p>
            <a:r>
              <a:rPr lang="da-DK" sz="700" dirty="0"/>
              <a:t>At deltage i eksaminer og få feedback.</a:t>
            </a:r>
          </a:p>
          <a:p>
            <a:r>
              <a:rPr lang="da-DK" sz="700" dirty="0"/>
              <a:t>At organisere sig og deltage i studenterforeninger.</a:t>
            </a:r>
          </a:p>
          <a:p>
            <a:r>
              <a:rPr lang="da-DK" sz="700" dirty="0"/>
              <a:t>At klage over uretmæssige forhold.</a:t>
            </a:r>
          </a:p>
          <a:p>
            <a:r>
              <a:rPr lang="da-DK" sz="700" dirty="0"/>
              <a:t>Som ansat har du ret til en skriftlig ansættelseskontrakt, som beskriver.</a:t>
            </a:r>
          </a:p>
          <a:p>
            <a:r>
              <a:rPr lang="da-DK" sz="700" dirty="0"/>
              <a:t>Løn, ferie og pension i henhold til overenskomst eller aftale.</a:t>
            </a:r>
          </a:p>
          <a:p>
            <a:r>
              <a:rPr lang="da-DK" sz="700" dirty="0"/>
              <a:t>Et sundt og sikkert arbejdsmiljø.</a:t>
            </a:r>
          </a:p>
          <a:p>
            <a:r>
              <a:rPr lang="da-DK" sz="700" dirty="0"/>
              <a:t>At organisere sig i fagforeninger.</a:t>
            </a:r>
          </a:p>
          <a:p>
            <a:r>
              <a:rPr lang="da-DK" sz="700" dirty="0"/>
              <a:t>Som studerende har du pligt til:</a:t>
            </a:r>
          </a:p>
          <a:p>
            <a:r>
              <a:rPr lang="da-DK" sz="700" dirty="0"/>
              <a:t>At møde op til undervisning og eksaminer.</a:t>
            </a:r>
          </a:p>
          <a:p>
            <a:r>
              <a:rPr lang="da-DK" sz="700" dirty="0"/>
              <a:t>At overholde studieordninger og regler.</a:t>
            </a:r>
          </a:p>
          <a:p>
            <a:r>
              <a:rPr lang="da-DK" sz="700" dirty="0"/>
              <a:t>At respektere ophavsret og plagiatregler.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700" dirty="0"/>
              <a:t>Som ansat har du pligt til:</a:t>
            </a:r>
          </a:p>
          <a:p>
            <a:r>
              <a:rPr lang="da-DK" sz="700" dirty="0"/>
              <a:t>At udføre deres arbejde omhyggeligt og ansvarsfuldt.</a:t>
            </a:r>
          </a:p>
          <a:p>
            <a:r>
              <a:rPr lang="da-DK" sz="700" dirty="0"/>
              <a:t>At bidrage til et godt arbejdsmiljø.</a:t>
            </a:r>
          </a:p>
        </p:txBody>
      </p:sp>
    </p:spTree>
    <p:extLst>
      <p:ext uri="{BB962C8B-B14F-4D97-AF65-F5344CB8AC3E}">
        <p14:creationId xmlns:p14="http://schemas.microsoft.com/office/powerpoint/2010/main" val="207368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9FD67-62C4-1132-5F27-D038291B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151078"/>
            <a:ext cx="10515600" cy="1325563"/>
          </a:xfrm>
        </p:spPr>
        <p:txBody>
          <a:bodyPr/>
          <a:lstStyle/>
          <a:p>
            <a:r>
              <a:rPr lang="da-DK" dirty="0"/>
              <a:t>Spil - modellering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5365E94-DD86-E727-B88F-9E5779902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8" r="16360" b="-25"/>
          <a:stretch>
            <a:fillRect/>
          </a:stretch>
        </p:blipFill>
        <p:spPr bwMode="auto">
          <a:xfrm>
            <a:off x="6619845" y="1458444"/>
            <a:ext cx="4891560" cy="3941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2C3D289-C4E5-7194-1F06-B22AAAC8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56128"/>
              </p:ext>
            </p:extLst>
          </p:nvPr>
        </p:nvGraphicFramePr>
        <p:xfrm>
          <a:off x="0" y="509552"/>
          <a:ext cx="5063067" cy="6348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563">
                  <a:extLst>
                    <a:ext uri="{9D8B030D-6E8A-4147-A177-3AD203B41FA5}">
                      <a16:colId xmlns:a16="http://schemas.microsoft.com/office/drawing/2014/main" val="512741916"/>
                    </a:ext>
                  </a:extLst>
                </a:gridCol>
                <a:gridCol w="1687563">
                  <a:extLst>
                    <a:ext uri="{9D8B030D-6E8A-4147-A177-3AD203B41FA5}">
                      <a16:colId xmlns:a16="http://schemas.microsoft.com/office/drawing/2014/main" val="2302899834"/>
                    </a:ext>
                  </a:extLst>
                </a:gridCol>
                <a:gridCol w="1687941">
                  <a:extLst>
                    <a:ext uri="{9D8B030D-6E8A-4147-A177-3AD203B41FA5}">
                      <a16:colId xmlns:a16="http://schemas.microsoft.com/office/drawing/2014/main" val="328171947"/>
                    </a:ext>
                  </a:extLst>
                </a:gridCol>
              </a:tblGrid>
              <a:tr h="851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Bedre indeklima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Dyr samlet løsning for den private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Ny produceret materialer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74591"/>
                  </a:ext>
                </a:extLst>
              </a:tr>
              <a:tr h="103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Mindre energiforbrug for den private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Ingen genbrugsmaterialer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Jobskabelse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10103"/>
                  </a:ext>
                </a:extLst>
              </a:tr>
              <a:tr h="971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Flot æstetisk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Man får personlig skræddersyet løsning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Risiko for socialopdeling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65780"/>
                  </a:ext>
                </a:extLst>
              </a:tr>
              <a:tr h="668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Byggeaffald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Risiko for tab - økonomisk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Valg af byggematerialer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30557"/>
                  </a:ext>
                </a:extLst>
              </a:tr>
              <a:tr h="103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Svingende materialepriser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Nye fællesskaber 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Lokal identitet ændres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09015"/>
                  </a:ext>
                </a:extLst>
              </a:tr>
              <a:tr h="103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Værdistigning af huse i hele kvarteret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Gener fra byggeriet – støj, støv, trafik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Arealforbrug – reducering af biodiversitet</a:t>
                      </a:r>
                    </a:p>
                  </a:txBody>
                  <a:tcPr marL="45169" marR="451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42447"/>
                  </a:ext>
                </a:extLst>
              </a:tr>
              <a:tr h="668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Input fra dig: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Input fra dig: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050" b="1" dirty="0">
                          <a:solidFill>
                            <a:schemeClr val="tx1"/>
                          </a:solidFill>
                        </a:rPr>
                        <a:t>Input fra dig:</a:t>
                      </a:r>
                    </a:p>
                  </a:txBody>
                  <a:tcPr marL="45169" marR="4516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573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704EF12-3D52-E2C4-2FC0-91FB8AD9B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0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Case: Nybyggeri ved typehus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3228E-75AD-2FEA-2C66-96D2C179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733" y="1240701"/>
            <a:ext cx="4275667" cy="1325563"/>
          </a:xfrm>
        </p:spPr>
        <p:txBody>
          <a:bodyPr/>
          <a:lstStyle/>
          <a:p>
            <a:r>
              <a:rPr lang="da-DK" dirty="0"/>
              <a:t>Spil - modellering</a:t>
            </a:r>
          </a:p>
        </p:txBody>
      </p:sp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162F7D77-AA4C-416B-0CE6-431BE46D2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160" t="25038" r="6919" b="22626"/>
          <a:stretch>
            <a:fillRect/>
          </a:stretch>
        </p:blipFill>
        <p:spPr>
          <a:xfrm>
            <a:off x="6938432" y="2488337"/>
            <a:ext cx="5012267" cy="1803400"/>
          </a:xfrm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568E02D0-2FA3-E82F-8154-AA72DF9BA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33787"/>
              </p:ext>
            </p:extLst>
          </p:nvPr>
        </p:nvGraphicFramePr>
        <p:xfrm>
          <a:off x="651559" y="1642632"/>
          <a:ext cx="5918574" cy="4652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711">
                  <a:extLst>
                    <a:ext uri="{9D8B030D-6E8A-4147-A177-3AD203B41FA5}">
                      <a16:colId xmlns:a16="http://schemas.microsoft.com/office/drawing/2014/main" val="377806700"/>
                    </a:ext>
                  </a:extLst>
                </a:gridCol>
                <a:gridCol w="1972711">
                  <a:extLst>
                    <a:ext uri="{9D8B030D-6E8A-4147-A177-3AD203B41FA5}">
                      <a16:colId xmlns:a16="http://schemas.microsoft.com/office/drawing/2014/main" val="1815707064"/>
                    </a:ext>
                  </a:extLst>
                </a:gridCol>
                <a:gridCol w="1973152">
                  <a:extLst>
                    <a:ext uri="{9D8B030D-6E8A-4147-A177-3AD203B41FA5}">
                      <a16:colId xmlns:a16="http://schemas.microsoft.com/office/drawing/2014/main" val="3437963020"/>
                    </a:ext>
                  </a:extLst>
                </a:gridCol>
              </a:tblGrid>
              <a:tr h="679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Effektiv planlægning og tidsstyring på byggeprojekter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Et godt arbejdsmiljø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Bæredygtige valg af materialer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78710"/>
                  </a:ext>
                </a:extLst>
              </a:tr>
              <a:tr h="679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Investering i værktøj og maskiner, der øger produktiviteten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Gode ansættelsesforhold – løn, fleksibilitet og trivsel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Minimere spild af materialer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529"/>
                  </a:ext>
                </a:extLst>
              </a:tr>
              <a:tr h="679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Langsigtede samarbejdsaftaler m. entreprenører og leverandører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Støtte lokalområdet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Reducere transport gennem planlægning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93258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Fejlfrie afleveringer af produkter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Gode relationer til kunderne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Energirenovering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12908"/>
                  </a:ext>
                </a:extLst>
              </a:tr>
              <a:tr h="679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Stabil bemanding uden for meget overarbejde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Tilbyde lærepladser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Korrekt affaldssortering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73946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Betaling for udført arbejde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Tilbyde videreuddannelse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CO2 regnskaber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58501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Dit input: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Dit input: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Dit input: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0" marR="476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2680"/>
                  </a:ext>
                </a:extLst>
              </a:tr>
            </a:tbl>
          </a:graphicData>
        </a:graphic>
      </p:graphicFrame>
      <p:sp>
        <p:nvSpPr>
          <p:cNvPr id="16" name="Tekstfelt 15">
            <a:extLst>
              <a:ext uri="{FF2B5EF4-FFF2-40B4-BE49-F238E27FC236}">
                <a16:creationId xmlns:a16="http://schemas.microsoft.com/office/drawing/2014/main" id="{374AA184-7ACD-7CE5-0B7D-5543D36E256B}"/>
              </a:ext>
            </a:extLst>
          </p:cNvPr>
          <p:cNvSpPr txBox="1"/>
          <p:nvPr/>
        </p:nvSpPr>
        <p:spPr>
          <a:xfrm>
            <a:off x="651559" y="437535"/>
            <a:ext cx="6098720" cy="78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Case: Tømrer i praksis</a:t>
            </a:r>
            <a:endParaRPr lang="da-DK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9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2D11D-E49A-4470-7B4C-C6D8CE9B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Modellering i undervisning - didaktik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2E4884-2C71-0FB9-3B89-B24D7459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Modellering i undervisning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Zonen for nærmeste læring</a:t>
            </a:r>
          </a:p>
        </p:txBody>
      </p:sp>
    </p:spTree>
    <p:extLst>
      <p:ext uri="{BB962C8B-B14F-4D97-AF65-F5344CB8AC3E}">
        <p14:creationId xmlns:p14="http://schemas.microsoft.com/office/powerpoint/2010/main" val="208312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E3923-6413-C993-C2AF-DA7EFD1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da-DK" dirty="0"/>
              <a:t>Deltagerobservationer i aktiviteten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7E431EA-7820-BEAB-726F-F007C1B5C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814" y="1347788"/>
            <a:ext cx="3404987" cy="453998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B0D477D-89F9-0808-C517-7C9C67346374}"/>
              </a:ext>
            </a:extLst>
          </p:cNvPr>
          <p:cNvSpPr txBox="1"/>
          <p:nvPr/>
        </p:nvSpPr>
        <p:spPr>
          <a:xfrm>
            <a:off x="923924" y="2325117"/>
            <a:ext cx="5878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Aktive elever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Følelser i spil i grupperne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Hvordan bliver vi enige? - uenighed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Egne input bliver bragt på banen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Spillet kan med fordel tage udgangspunkt i forskellige emner indenfor byggeriet branche.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Spilleplade og brikker skal være produceret på forhånd fra lærerens side. 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14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68631-0520-1965-2246-58C3CAFE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Deltagerobservationer i aktiviteten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27D3834-3A2C-A593-4E36-5000AE759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2091" y="1690688"/>
            <a:ext cx="3263503" cy="435133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D9C61B5-C325-EA92-24D6-5FA9D89E8423}"/>
              </a:ext>
            </a:extLst>
          </p:cNvPr>
          <p:cNvSpPr txBox="1"/>
          <p:nvPr/>
        </p:nvSpPr>
        <p:spPr>
          <a:xfrm>
            <a:off x="820767" y="1690688"/>
            <a:ext cx="58782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Citater fra elever:</a:t>
            </a:r>
          </a:p>
          <a:p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”Er økonomi ikke en forudsætning for alt?”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”Hvorfor er det vigtigt, at opfylde det miljømæssige punkt?”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”Min mester går kun op i den økonomiske bundlinje”, svar tilbage fra anden elev: ”Men så bliver han også nød til at gå op i den sociale bundlinje, det er billigere økonomisk.”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”CO2 regnskabet bliver virkelig bøvlet for mester.”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”Mine kollegaer er fucking </a:t>
            </a:r>
            <a:r>
              <a:rPr lang="da-DK" dirty="0" err="1"/>
              <a:t>nice</a:t>
            </a:r>
            <a:r>
              <a:rPr lang="da-DK" dirty="0"/>
              <a:t>, ellers gad jeg ikke komme på arbejde”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469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56D6C-E3F1-21C3-3D1A-28F50B68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989975-40F5-C149-BA2A-4F5BCB80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Eleven som aktør, giver en mere inddragelse af elever.</a:t>
            </a:r>
          </a:p>
          <a:p>
            <a:r>
              <a:rPr lang="da-DK" dirty="0"/>
              <a:t>Eleven stiller kritiske spørgsmål til udsagnene, især til hvilken miljømæssige indsatser der gøres? Hvad er miljømæssigt bæredygtigt? Hvad skal der til?</a:t>
            </a:r>
          </a:p>
          <a:p>
            <a:r>
              <a:rPr lang="da-DK" dirty="0"/>
              <a:t>Spillet kan med fordel tage udgangspunkt i forskellige emner indenfor byggeriet branche. Jo tættere vi var på elevens læreplads, des mere aktive var de i reflektionen og placeringen. Zonen for nærmeste læring.</a:t>
            </a:r>
          </a:p>
          <a:p>
            <a:r>
              <a:rPr lang="da-DK" dirty="0"/>
              <a:t>Kan senere i forløbet referer til fagbegreber med en forståelse af begreberne.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08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aba4780-8e84-4b3c-81c7-e6783f82bdce" xsi:nil="true"/>
    <lcf76f155ced4ddcb4097134ff3c332f xmlns="9381585e-14ea-4298-90ea-fb73008c824e">
      <Terms xmlns="http://schemas.microsoft.com/office/infopath/2007/PartnerControls"/>
    </lcf76f155ced4ddcb4097134ff3c332f>
    <_ip_UnifiedCompliancePolicyProperties xmlns="http://schemas.microsoft.com/sharepoint/v3" xsi:nil="true"/>
    <Tekst xmlns="9381585e-14ea-4298-90ea-fb73008c82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00D18D0C27CC4A92974493B3059876" ma:contentTypeVersion="22" ma:contentTypeDescription="Opret et nyt dokument." ma:contentTypeScope="" ma:versionID="663f3d11887bad2c8eb1c589f6038e0f">
  <xsd:schema xmlns:xsd="http://www.w3.org/2001/XMLSchema" xmlns:xs="http://www.w3.org/2001/XMLSchema" xmlns:p="http://schemas.microsoft.com/office/2006/metadata/properties" xmlns:ns1="http://schemas.microsoft.com/sharepoint/v3" xmlns:ns2="9381585e-14ea-4298-90ea-fb73008c824e" xmlns:ns3="aaba4780-8e84-4b3c-81c7-e6783f82bdce" targetNamespace="http://schemas.microsoft.com/office/2006/metadata/properties" ma:root="true" ma:fieldsID="0d9d4f2ab80a95f594b38b94e59ca66a" ns1:_="" ns2:_="" ns3:_="">
    <xsd:import namespace="http://schemas.microsoft.com/sharepoint/v3"/>
    <xsd:import namespace="9381585e-14ea-4298-90ea-fb73008c824e"/>
    <xsd:import namespace="aaba4780-8e84-4b3c-81c7-e6783f82bdc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Tekst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1585e-14ea-4298-90ea-fb73008c8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kst" ma:index="27" nillable="true" ma:displayName="Tekst" ma:format="Dropdown" ma:internalName="Tekst">
      <xsd:simpleType>
        <xsd:restriction base="dms:Text">
          <xsd:maxLength value="255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a4780-8e84-4b3c-81c7-e6783f82b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44d2665-c590-4bc6-a290-eba586dfb2d9}" ma:internalName="TaxCatchAll" ma:showField="CatchAllData" ma:web="aaba4780-8e84-4b3c-81c7-e6783f82b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96260-8AE4-4868-A7BD-ADBFF02BF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3095D3-2B45-4AF0-AFBD-E1E917D963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ba4780-8e84-4b3c-81c7-e6783f82bdce"/>
    <ds:schemaRef ds:uri="9381585e-14ea-4298-90ea-fb73008c824e"/>
  </ds:schemaRefs>
</ds:datastoreItem>
</file>

<file path=customXml/itemProps3.xml><?xml version="1.0" encoding="utf-8"?>
<ds:datastoreItem xmlns:ds="http://schemas.openxmlformats.org/officeDocument/2006/customXml" ds:itemID="{F53699AB-EA0E-4870-88E2-5E2E26F76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81585e-14ea-4298-90ea-fb73008c824e"/>
    <ds:schemaRef ds:uri="aaba4780-8e84-4b3c-81c7-e6783f82b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1447</Words>
  <Application>Microsoft Office PowerPoint</Application>
  <PresentationFormat>Widescreen</PresentationFormat>
  <Paragraphs>229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Modellering i relation til tilegnelse af elevens faglige kompetencer</vt:lpstr>
      <vt:lpstr>Kontekst for læringsmiddel</vt:lpstr>
      <vt:lpstr>Fagets målpinde på det afsluttende modul</vt:lpstr>
      <vt:lpstr>Spil - modellering</vt:lpstr>
      <vt:lpstr>Spil - modellering</vt:lpstr>
      <vt:lpstr>Modellering i undervisning - didaktik</vt:lpstr>
      <vt:lpstr>Deltagerobservationer i aktiviteten</vt:lpstr>
      <vt:lpstr>Deltagerobservationer i aktiviteten</vt:lpstr>
      <vt:lpstr>Konklusion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Gorm Larsen - MGLA</dc:creator>
  <cp:lastModifiedBy>Matilde Bøgelund</cp:lastModifiedBy>
  <cp:revision>11</cp:revision>
  <dcterms:created xsi:type="dcterms:W3CDTF">2024-11-05T12:07:18Z</dcterms:created>
  <dcterms:modified xsi:type="dcterms:W3CDTF">2025-11-06T20:34:11Z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0x0101009900D18D0C27CC4A92974493B3059876</vt:lpwstr>
  </property>
</Properties>
</file>