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FFCC"/>
    <a:srgbClr val="FFFF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FF6F5-10F7-415E-A6C5-46FD9E0C6615}" type="datetimeFigureOut">
              <a:rPr lang="da-DK" smtClean="0"/>
              <a:t>29-04-2025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F966F-8F8D-470D-B9A8-2C794AAA687E}" type="slidenum">
              <a:rPr lang="da-DK" smtClean="0"/>
              <a:t>‹nr.›</a:t>
            </a:fld>
            <a:endParaRPr lang="da-DK"/>
          </a:p>
        </p:txBody>
      </p:sp>
    </p:spTree>
    <p:extLst>
      <p:ext uri="{BB962C8B-B14F-4D97-AF65-F5344CB8AC3E}">
        <p14:creationId xmlns:p14="http://schemas.microsoft.com/office/powerpoint/2010/main" val="327138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err="1"/>
              <a:t>Intergovenmental</a:t>
            </a:r>
            <a:r>
              <a:rPr lang="da-DK" dirty="0"/>
              <a:t> Panel on </a:t>
            </a:r>
            <a:r>
              <a:rPr lang="da-DK" dirty="0" err="1"/>
              <a:t>Climate</a:t>
            </a:r>
            <a:r>
              <a:rPr lang="da-DK" dirty="0"/>
              <a:t> Change</a:t>
            </a:r>
          </a:p>
          <a:p>
            <a:pPr marL="171450" indent="-171450">
              <a:buFont typeface="Arial" panose="020B0604020202020204" pitchFamily="34" charset="0"/>
              <a:buChar char="•"/>
            </a:pPr>
            <a:r>
              <a:rPr lang="da-DK" dirty="0"/>
              <a:t>https://www.ipcc.ch/assessment-report/ar7/</a:t>
            </a:r>
          </a:p>
        </p:txBody>
      </p:sp>
      <p:sp>
        <p:nvSpPr>
          <p:cNvPr id="4" name="Pladsholder til slidenummer 3"/>
          <p:cNvSpPr>
            <a:spLocks noGrp="1"/>
          </p:cNvSpPr>
          <p:nvPr>
            <p:ph type="sldNum" sz="quarter" idx="5"/>
          </p:nvPr>
        </p:nvSpPr>
        <p:spPr/>
        <p:txBody>
          <a:bodyPr/>
          <a:lstStyle/>
          <a:p>
            <a:fld id="{0D4F966F-8F8D-470D-B9A8-2C794AAA687E}" type="slidenum">
              <a:rPr lang="da-DK" smtClean="0"/>
              <a:t>2</a:t>
            </a:fld>
            <a:endParaRPr lang="da-DK"/>
          </a:p>
        </p:txBody>
      </p:sp>
    </p:spTree>
    <p:extLst>
      <p:ext uri="{BB962C8B-B14F-4D97-AF65-F5344CB8AC3E}">
        <p14:creationId xmlns:p14="http://schemas.microsoft.com/office/powerpoint/2010/main" val="241209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4/29/2025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5543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4/29/2025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98107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4/29/2025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103978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4/29/2025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347251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4/29/2025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32819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4/29/2025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403839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4/29/2025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94782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4/29/2025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81515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4/29/2025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51818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4/29/2025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206292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4/29/2025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‹nr.›</a:t>
            </a:fld>
            <a:endParaRPr lang="en-US"/>
          </a:p>
        </p:txBody>
      </p:sp>
    </p:spTree>
    <p:extLst>
      <p:ext uri="{BB962C8B-B14F-4D97-AF65-F5344CB8AC3E}">
        <p14:creationId xmlns:p14="http://schemas.microsoft.com/office/powerpoint/2010/main" val="419506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4/29/2025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‹nr.›</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871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Fabrikker og røg">
            <a:extLst>
              <a:ext uri="{FF2B5EF4-FFF2-40B4-BE49-F238E27FC236}">
                <a16:creationId xmlns:a16="http://schemas.microsoft.com/office/drawing/2014/main" id="{B09A704A-31B5-878B-CAA6-5F1CFD14079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66FB4F2-8EF7-B340-AD91-B1AEEE931F9D}"/>
              </a:ext>
            </a:extLst>
          </p:cNvPr>
          <p:cNvSpPr>
            <a:spLocks noGrp="1"/>
          </p:cNvSpPr>
          <p:nvPr>
            <p:ph type="ctrTitle"/>
          </p:nvPr>
        </p:nvSpPr>
        <p:spPr>
          <a:xfrm>
            <a:off x="704088" y="871758"/>
            <a:ext cx="9906000" cy="3871143"/>
          </a:xfrm>
        </p:spPr>
        <p:txBody>
          <a:bodyPr>
            <a:normAutofit/>
          </a:bodyPr>
          <a:lstStyle/>
          <a:p>
            <a:r>
              <a:rPr lang="da-DK" b="1" dirty="0">
                <a:solidFill>
                  <a:srgbClr val="FFFFFF"/>
                </a:solidFill>
                <a:latin typeface="Century Gothic" panose="020B0502020202020204" pitchFamily="34" charset="0"/>
              </a:rPr>
              <a:t>Bæredygtighed</a:t>
            </a:r>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D5B81F6A-0231-37B2-F79C-077A2EB4AB5F}"/>
              </a:ext>
            </a:extLst>
          </p:cNvPr>
          <p:cNvSpPr>
            <a:spLocks noGrp="1"/>
          </p:cNvSpPr>
          <p:nvPr>
            <p:ph type="subTitle" idx="1"/>
          </p:nvPr>
        </p:nvSpPr>
        <p:spPr>
          <a:xfrm>
            <a:off x="704088" y="4488426"/>
            <a:ext cx="6991776" cy="1302774"/>
          </a:xfrm>
        </p:spPr>
        <p:txBody>
          <a:bodyPr>
            <a:normAutofit/>
          </a:bodyPr>
          <a:lstStyle/>
          <a:p>
            <a:r>
              <a:rPr lang="da-DK" sz="4000" b="1" dirty="0">
                <a:solidFill>
                  <a:srgbClr val="FFFFFF"/>
                </a:solidFill>
                <a:latin typeface="Century Gothic" panose="020B0502020202020204" pitchFamily="34" charset="0"/>
              </a:rPr>
              <a:t>Hvor er vi nu?</a:t>
            </a:r>
          </a:p>
        </p:txBody>
      </p:sp>
      <p:cxnSp>
        <p:nvCxnSpPr>
          <p:cNvPr id="17" name="Straight Connector 16">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6508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B73818D-859C-6F6D-C3AD-12E2F41C441B}"/>
              </a:ext>
            </a:extLst>
          </p:cNvPr>
          <p:cNvSpPr>
            <a:spLocks noGrp="1"/>
          </p:cNvSpPr>
          <p:nvPr>
            <p:ph type="title"/>
          </p:nvPr>
        </p:nvSpPr>
        <p:spPr>
          <a:xfrm>
            <a:off x="4866968" y="914400"/>
            <a:ext cx="6627924" cy="1307592"/>
          </a:xfrm>
        </p:spPr>
        <p:txBody>
          <a:bodyPr>
            <a:normAutofit/>
          </a:bodyPr>
          <a:lstStyle/>
          <a:p>
            <a:r>
              <a:rPr lang="da-DK" b="1" dirty="0">
                <a:latin typeface="Century Gothic" panose="020B0502020202020204" pitchFamily="34" charset="0"/>
              </a:rPr>
              <a:t>Fra menneske til planet</a:t>
            </a:r>
          </a:p>
        </p:txBody>
      </p:sp>
      <p:pic>
        <p:nvPicPr>
          <p:cNvPr id="8" name="Billede 7" descr="Et billede, der indeholder udendørs, græs, træ, brudekjole&#10;&#10;Indhold genereret af kunstig intelligens kan være forkert.">
            <a:extLst>
              <a:ext uri="{FF2B5EF4-FFF2-40B4-BE49-F238E27FC236}">
                <a16:creationId xmlns:a16="http://schemas.microsoft.com/office/drawing/2014/main" id="{F541ADA6-BF3F-02EC-0DC2-81CA40F3B355}"/>
              </a:ext>
            </a:extLst>
          </p:cNvPr>
          <p:cNvPicPr>
            <a:picLocks noChangeAspect="1"/>
          </p:cNvPicPr>
          <p:nvPr/>
        </p:nvPicPr>
        <p:blipFill>
          <a:blip r:embed="rId3"/>
          <a:srcRect l="28099" r="31220" b="-1"/>
          <a:stretch/>
        </p:blipFill>
        <p:spPr>
          <a:xfrm>
            <a:off x="20" y="-17929"/>
            <a:ext cx="4206220" cy="6875929"/>
          </a:xfrm>
          <a:prstGeom prst="rect">
            <a:avLst/>
          </a:prstGeom>
        </p:spPr>
      </p:pic>
      <p:cxnSp>
        <p:nvCxnSpPr>
          <p:cNvPr id="15" name="Straight Connector 1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E125BE56-A8DE-FCF7-3B3C-FF079F84EB8F}"/>
              </a:ext>
            </a:extLst>
          </p:cNvPr>
          <p:cNvSpPr>
            <a:spLocks noGrp="1"/>
          </p:cNvSpPr>
          <p:nvPr>
            <p:ph idx="1"/>
          </p:nvPr>
        </p:nvSpPr>
        <p:spPr>
          <a:xfrm>
            <a:off x="4866968" y="2221992"/>
            <a:ext cx="6627924" cy="3739896"/>
          </a:xfrm>
        </p:spPr>
        <p:txBody>
          <a:bodyPr>
            <a:normAutofit/>
          </a:bodyPr>
          <a:lstStyle/>
          <a:p>
            <a:r>
              <a:rPr lang="da-DK" dirty="0">
                <a:latin typeface="Century Gothic" panose="020B0502020202020204" pitchFamily="34" charset="0"/>
              </a:rPr>
              <a:t>IPCC*/FN´s sjette klimarapport(snart syvende rapport) fortæller om en af menneskehedens største historiske omstillinger og helt nye levevilkår. </a:t>
            </a:r>
          </a:p>
          <a:p>
            <a:r>
              <a:rPr lang="da-DK" dirty="0">
                <a:latin typeface="Century Gothic" panose="020B0502020202020204" pitchFamily="34" charset="0"/>
              </a:rPr>
              <a:t>Ændre perspektiv fra menneskets udgangspunkt som det primære, over til i stedet at se sammenhængen og overensstemmelsen med naturen.</a:t>
            </a:r>
          </a:p>
          <a:p>
            <a:endParaRPr lang="da-DK" dirty="0">
              <a:latin typeface="Century Gothic" panose="020B0502020202020204" pitchFamily="34" charset="0"/>
            </a:endParaRPr>
          </a:p>
          <a:p>
            <a:endParaRPr lang="da-DK" dirty="0">
              <a:latin typeface="Century Gothic" panose="020B0502020202020204" pitchFamily="34" charset="0"/>
            </a:endParaRPr>
          </a:p>
          <a:p>
            <a:endParaRPr lang="da-DK" dirty="0">
              <a:latin typeface="Century Gothic" panose="020B0502020202020204" pitchFamily="34" charset="0"/>
            </a:endParaRPr>
          </a:p>
          <a:p>
            <a:endParaRPr lang="da-DK" dirty="0">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3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3F5819-8DD1-4C98-93F1-B22BA04EF419}"/>
              </a:ext>
            </a:extLst>
          </p:cNvPr>
          <p:cNvSpPr>
            <a:spLocks noGrp="1"/>
          </p:cNvSpPr>
          <p:nvPr>
            <p:ph type="ctrTitle"/>
          </p:nvPr>
        </p:nvSpPr>
        <p:spPr>
          <a:xfrm>
            <a:off x="704088" y="914401"/>
            <a:ext cx="6766560" cy="1307592"/>
          </a:xfrm>
        </p:spPr>
        <p:txBody>
          <a:bodyPr vert="horz" lIns="91440" tIns="45720" rIns="91440" bIns="45720" rtlCol="0" anchor="t">
            <a:normAutofit/>
          </a:bodyPr>
          <a:lstStyle/>
          <a:p>
            <a:r>
              <a:rPr lang="en-US" sz="4000" b="1"/>
              <a:t>Design og udvikling</a:t>
            </a:r>
          </a:p>
        </p:txBody>
      </p:sp>
      <p:cxnSp>
        <p:nvCxnSpPr>
          <p:cNvPr id="23"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el 2">
            <a:extLst>
              <a:ext uri="{FF2B5EF4-FFF2-40B4-BE49-F238E27FC236}">
                <a16:creationId xmlns:a16="http://schemas.microsoft.com/office/drawing/2014/main" id="{FE5DCCB1-1498-280A-4B13-4328DFE310D3}"/>
              </a:ext>
            </a:extLst>
          </p:cNvPr>
          <p:cNvSpPr>
            <a:spLocks noGrp="1"/>
          </p:cNvSpPr>
          <p:nvPr>
            <p:ph type="subTitle" idx="1"/>
          </p:nvPr>
        </p:nvSpPr>
        <p:spPr>
          <a:xfrm>
            <a:off x="704088" y="1841867"/>
            <a:ext cx="6766560" cy="4120023"/>
          </a:xfrm>
        </p:spPr>
        <p:txBody>
          <a:bodyPr vert="horz" lIns="91440" tIns="45720" rIns="91440" bIns="45720" rtlCol="0">
            <a:normAutofit/>
          </a:bodyPr>
          <a:lstStyle/>
          <a:p>
            <a:pPr indent="-228600">
              <a:lnSpc>
                <a:spcPct val="100000"/>
              </a:lnSpc>
              <a:buFont typeface="Arial" panose="020B0604020202020204" pitchFamily="34" charset="0"/>
              <a:buChar char="•"/>
            </a:pPr>
            <a:r>
              <a:rPr lang="da-DK" sz="1600" noProof="0" dirty="0">
                <a:latin typeface="Century Gothic" panose="020B0502020202020204" pitchFamily="34" charset="0"/>
              </a:rPr>
              <a:t>Vi skal udvikle, det der endnu ikke findes.</a:t>
            </a:r>
          </a:p>
          <a:p>
            <a:pPr indent="-228600">
              <a:lnSpc>
                <a:spcPct val="100000"/>
              </a:lnSpc>
              <a:buFont typeface="Arial" panose="020B0604020202020204" pitchFamily="34" charset="0"/>
              <a:buChar char="•"/>
            </a:pPr>
            <a:r>
              <a:rPr lang="da-DK" sz="1600" noProof="0" dirty="0">
                <a:latin typeface="Century Gothic" panose="020B0502020202020204" pitchFamily="34" charset="0"/>
              </a:rPr>
              <a:t>Indtil nu, har det handlet om at forbedre vores omgivelser og samfund for at tilgodese vores behov bedst muligt.</a:t>
            </a:r>
          </a:p>
          <a:p>
            <a:pPr indent="-228600">
              <a:lnSpc>
                <a:spcPct val="100000"/>
              </a:lnSpc>
              <a:buFont typeface="Arial" panose="020B0604020202020204" pitchFamily="34" charset="0"/>
              <a:buChar char="•"/>
            </a:pPr>
            <a:r>
              <a:rPr lang="da-DK" sz="1600" noProof="0" dirty="0">
                <a:latin typeface="Century Gothic" panose="020B0502020202020204" pitchFamily="34" charset="0"/>
              </a:rPr>
              <a:t>Vi designer alle på forskellig vis og blander os i at forbedre vores samfund, og gennem de sidste århundrede har vi udviklet et konstant behov for nye ting og oftest med mennesket i fokus.</a:t>
            </a:r>
          </a:p>
          <a:p>
            <a:pPr indent="-228600">
              <a:lnSpc>
                <a:spcPct val="100000"/>
              </a:lnSpc>
              <a:buFont typeface="Arial" panose="020B0604020202020204" pitchFamily="34" charset="0"/>
              <a:buChar char="•"/>
            </a:pPr>
            <a:r>
              <a:rPr lang="da-DK" sz="1600" noProof="0" dirty="0">
                <a:latin typeface="Century Gothic" panose="020B0502020202020204" pitchFamily="34" charset="0"/>
              </a:rPr>
              <a:t>Design og produktudvikling har nu en mere afgørende rolle, til at transformere og skabe potentialer til at finde løsningsmodeller og scenarier for en bæredygtig verden med respekt for planeten.</a:t>
            </a:r>
          </a:p>
          <a:p>
            <a:pPr indent="-228600">
              <a:lnSpc>
                <a:spcPct val="100000"/>
              </a:lnSpc>
              <a:buFont typeface="Arial" panose="020B0604020202020204" pitchFamily="34" charset="0"/>
              <a:buChar char="•"/>
            </a:pPr>
            <a:r>
              <a:rPr lang="da-DK" sz="1600" noProof="0" dirty="0">
                <a:latin typeface="Century Gothic" panose="020B0502020202020204" pitchFamily="34" charset="0"/>
              </a:rPr>
              <a:t>At skifte fokus fra menneske til planet sker ikke ”over </a:t>
            </a:r>
            <a:r>
              <a:rPr lang="da-DK" sz="1600" noProof="0" dirty="0" err="1">
                <a:latin typeface="Century Gothic" panose="020B0502020202020204" pitchFamily="34" charset="0"/>
              </a:rPr>
              <a:t>night</a:t>
            </a:r>
            <a:r>
              <a:rPr lang="da-DK" sz="1600" noProof="0" dirty="0">
                <a:latin typeface="Century Gothic" panose="020B0502020202020204" pitchFamily="34" charset="0"/>
              </a:rPr>
              <a:t>”, idet det kræver en dybtgående revurdering af de verdensopfattelser, trossystemer og værdier, der har formet vores produktudvikling siden den industrielle revolution i det 18. århundrede.</a:t>
            </a:r>
          </a:p>
        </p:txBody>
      </p:sp>
      <p:cxnSp>
        <p:nvCxnSpPr>
          <p:cNvPr id="24"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9A1BB2B3-CF7A-E4AE-9FFB-F5BE8D2A0253}"/>
              </a:ext>
            </a:extLst>
          </p:cNvPr>
          <p:cNvPicPr>
            <a:picLocks noChangeAspect="1"/>
          </p:cNvPicPr>
          <p:nvPr/>
        </p:nvPicPr>
        <p:blipFill>
          <a:blip r:embed="rId2"/>
          <a:srcRect l="17376" r="15264"/>
          <a:stretch/>
        </p:blipFill>
        <p:spPr>
          <a:xfrm>
            <a:off x="8115300" y="10"/>
            <a:ext cx="4076700" cy="6857990"/>
          </a:xfrm>
          <a:prstGeom prst="rect">
            <a:avLst/>
          </a:prstGeom>
        </p:spPr>
      </p:pic>
    </p:spTree>
    <p:extLst>
      <p:ext uri="{BB962C8B-B14F-4D97-AF65-F5344CB8AC3E}">
        <p14:creationId xmlns:p14="http://schemas.microsoft.com/office/powerpoint/2010/main" val="1071124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uppe 73">
            <a:extLst>
              <a:ext uri="{FF2B5EF4-FFF2-40B4-BE49-F238E27FC236}">
                <a16:creationId xmlns:a16="http://schemas.microsoft.com/office/drawing/2014/main" id="{D9B2E7F7-5381-3B34-2CB3-DABAA157530E}"/>
              </a:ext>
            </a:extLst>
          </p:cNvPr>
          <p:cNvGrpSpPr/>
          <p:nvPr/>
        </p:nvGrpSpPr>
        <p:grpSpPr>
          <a:xfrm>
            <a:off x="628043" y="192721"/>
            <a:ext cx="10935912" cy="577925"/>
            <a:chOff x="628044" y="192721"/>
            <a:chExt cx="10935912" cy="577925"/>
          </a:xfrm>
        </p:grpSpPr>
        <p:sp>
          <p:nvSpPr>
            <p:cNvPr id="51" name="Kombinationstegning: figur 50">
              <a:extLst>
                <a:ext uri="{FF2B5EF4-FFF2-40B4-BE49-F238E27FC236}">
                  <a16:creationId xmlns:a16="http://schemas.microsoft.com/office/drawing/2014/main" id="{F6F8F563-0791-2055-5ECC-AA5482814492}"/>
                </a:ext>
              </a:extLst>
            </p:cNvPr>
            <p:cNvSpPr/>
            <p:nvPr/>
          </p:nvSpPr>
          <p:spPr>
            <a:xfrm>
              <a:off x="628044" y="192721"/>
              <a:ext cx="4052469" cy="577925"/>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CCFFCC"/>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algn="ctr" defTabSz="711200">
                <a:spcBef>
                  <a:spcPct val="0"/>
                </a:spcBef>
                <a:spcAft>
                  <a:spcPct val="35000"/>
                </a:spcAft>
                <a:buNone/>
              </a:pPr>
              <a:r>
                <a:rPr lang="da-DK" sz="1600" b="1" kern="1200" dirty="0">
                  <a:solidFill>
                    <a:srgbClr val="339966"/>
                  </a:solidFill>
                  <a:latin typeface="Century Gothic" panose="020B0502020202020204" pitchFamily="34" charset="0"/>
                </a:rPr>
                <a:t>Syv drivere for en </a:t>
              </a:r>
            </a:p>
            <a:p>
              <a:pPr marL="0" lvl="0" indent="0" algn="ctr" defTabSz="711200">
                <a:spcBef>
                  <a:spcPct val="0"/>
                </a:spcBef>
                <a:spcAft>
                  <a:spcPct val="35000"/>
                </a:spcAft>
                <a:buNone/>
              </a:pPr>
              <a:r>
                <a:rPr lang="da-DK" sz="1600" b="1" kern="1200" dirty="0">
                  <a:solidFill>
                    <a:srgbClr val="339966"/>
                  </a:solidFill>
                  <a:latin typeface="Century Gothic" panose="020B0502020202020204" pitchFamily="34" charset="0"/>
                </a:rPr>
                <a:t>menneske-først-tilgang</a:t>
              </a:r>
              <a:endParaRPr lang="da-DK" sz="1600" b="1" kern="1200" dirty="0">
                <a:solidFill>
                  <a:srgbClr val="339966"/>
                </a:solidFill>
              </a:endParaRPr>
            </a:p>
          </p:txBody>
        </p:sp>
        <p:sp>
          <p:nvSpPr>
            <p:cNvPr id="52" name="Kombinationstegning: figur 51">
              <a:extLst>
                <a:ext uri="{FF2B5EF4-FFF2-40B4-BE49-F238E27FC236}">
                  <a16:creationId xmlns:a16="http://schemas.microsoft.com/office/drawing/2014/main" id="{E62C7865-B6D5-37A7-7D44-7D481DC5F1A9}"/>
                </a:ext>
              </a:extLst>
            </p:cNvPr>
            <p:cNvSpPr/>
            <p:nvPr/>
          </p:nvSpPr>
          <p:spPr>
            <a:xfrm>
              <a:off x="4501490" y="192721"/>
              <a:ext cx="7062466" cy="577925"/>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339966">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sp>
          <p:nvSpPr>
            <p:cNvPr id="53" name="Tekstfelt 52">
              <a:extLst>
                <a:ext uri="{FF2B5EF4-FFF2-40B4-BE49-F238E27FC236}">
                  <a16:creationId xmlns:a16="http://schemas.microsoft.com/office/drawing/2014/main" id="{53DBB013-C9AA-A92E-7CCA-66CBA99D9F89}"/>
                </a:ext>
              </a:extLst>
            </p:cNvPr>
            <p:cNvSpPr txBox="1"/>
            <p:nvPr/>
          </p:nvSpPr>
          <p:spPr>
            <a:xfrm>
              <a:off x="3766032" y="298513"/>
              <a:ext cx="6093994" cy="313932"/>
            </a:xfrm>
            <a:prstGeom prst="rect">
              <a:avLst/>
            </a:prstGeom>
            <a:noFill/>
            <a:ln>
              <a:noFill/>
            </a:ln>
          </p:spPr>
          <p:txBody>
            <a:bodyPr wrap="square">
              <a:spAutoFit/>
            </a:bodyPr>
            <a:lstStyle/>
            <a:p>
              <a:pPr marL="0" lvl="0" indent="0" algn="ctr" defTabSz="711200">
                <a:lnSpc>
                  <a:spcPct val="90000"/>
                </a:lnSpc>
                <a:spcBef>
                  <a:spcPct val="0"/>
                </a:spcBef>
                <a:spcAft>
                  <a:spcPct val="35000"/>
                </a:spcAft>
                <a:buNone/>
              </a:pPr>
              <a:r>
                <a:rPr lang="da-DK" sz="1600" b="1" kern="1200" dirty="0">
                  <a:solidFill>
                    <a:srgbClr val="CCFFCC"/>
                  </a:solidFill>
                  <a:latin typeface="Century Gothic" panose="020B0502020202020204" pitchFamily="34" charset="0"/>
                </a:rPr>
                <a:t>Syv </a:t>
              </a:r>
              <a:r>
                <a:rPr lang="da-DK" sz="1600" b="1" dirty="0">
                  <a:solidFill>
                    <a:srgbClr val="CCFFCC"/>
                  </a:solidFill>
                  <a:latin typeface="Century Gothic" panose="020B0502020202020204" pitchFamily="34" charset="0"/>
                </a:rPr>
                <a:t>veje til </a:t>
              </a:r>
              <a:r>
                <a:rPr lang="da-DK" sz="1600" b="1" dirty="0" err="1">
                  <a:solidFill>
                    <a:srgbClr val="CCFFCC"/>
                  </a:solidFill>
                  <a:latin typeface="Century Gothic" panose="020B0502020202020204" pitchFamily="34" charset="0"/>
                </a:rPr>
                <a:t>planetær</a:t>
              </a:r>
              <a:r>
                <a:rPr lang="da-DK" sz="1600" b="1" dirty="0">
                  <a:solidFill>
                    <a:srgbClr val="CCFFCC"/>
                  </a:solidFill>
                  <a:latin typeface="Century Gothic" panose="020B0502020202020204" pitchFamily="34" charset="0"/>
                </a:rPr>
                <a:t> designtænkning</a:t>
              </a:r>
              <a:endParaRPr lang="da-DK" sz="1600" b="1" kern="1200" dirty="0">
                <a:solidFill>
                  <a:srgbClr val="CCFFCC"/>
                </a:solidFill>
              </a:endParaRPr>
            </a:p>
          </p:txBody>
        </p:sp>
      </p:grpSp>
      <p:grpSp>
        <p:nvGrpSpPr>
          <p:cNvPr id="73" name="Gruppe 72">
            <a:extLst>
              <a:ext uri="{FF2B5EF4-FFF2-40B4-BE49-F238E27FC236}">
                <a16:creationId xmlns:a16="http://schemas.microsoft.com/office/drawing/2014/main" id="{AC143AC5-DD15-8A8A-B724-7CBA10757592}"/>
              </a:ext>
            </a:extLst>
          </p:cNvPr>
          <p:cNvGrpSpPr/>
          <p:nvPr/>
        </p:nvGrpSpPr>
        <p:grpSpPr>
          <a:xfrm>
            <a:off x="628043" y="1262783"/>
            <a:ext cx="10935913" cy="1588508"/>
            <a:chOff x="628043" y="1250967"/>
            <a:chExt cx="10935913" cy="1588508"/>
          </a:xfrm>
        </p:grpSpPr>
        <p:sp>
          <p:nvSpPr>
            <p:cNvPr id="7" name="Kombinationstegning: figur 6">
              <a:extLst>
                <a:ext uri="{FF2B5EF4-FFF2-40B4-BE49-F238E27FC236}">
                  <a16:creationId xmlns:a16="http://schemas.microsoft.com/office/drawing/2014/main" id="{D739A7F8-6C1D-3EDF-9E58-1E214125521E}"/>
                </a:ext>
              </a:extLst>
            </p:cNvPr>
            <p:cNvSpPr/>
            <p:nvPr/>
          </p:nvSpPr>
          <p:spPr>
            <a:xfrm>
              <a:off x="628043" y="1250967"/>
              <a:ext cx="4052469" cy="1588508"/>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Uudtømmelige ressourcer:</a:t>
              </a:r>
            </a:p>
            <a:p>
              <a:r>
                <a:rPr lang="da-DK" sz="12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har vi behandlet ressourcer som uudtømmelige og har stræbt efter konstant vækst uden hensyn til planetens begrænsninger.</a:t>
              </a:r>
              <a:endParaRPr lang="da-DK" sz="1200" dirty="0">
                <a:effectLst/>
                <a:latin typeface="Century Gothic" panose="020B0502020202020204" pitchFamily="34" charset="0"/>
                <a:ea typeface="Aptos" panose="020B0004020202020204" pitchFamily="34" charset="0"/>
                <a:cs typeface="Aptos" panose="020B0004020202020204" pitchFamily="34" charset="0"/>
              </a:endParaRP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sp>
          <p:nvSpPr>
            <p:cNvPr id="8" name="Kombinationstegning: figur 7">
              <a:extLst>
                <a:ext uri="{FF2B5EF4-FFF2-40B4-BE49-F238E27FC236}">
                  <a16:creationId xmlns:a16="http://schemas.microsoft.com/office/drawing/2014/main" id="{E182584E-CC86-873B-03DB-1ABA95DC674E}"/>
                </a:ext>
              </a:extLst>
            </p:cNvPr>
            <p:cNvSpPr/>
            <p:nvPr/>
          </p:nvSpPr>
          <p:spPr>
            <a:xfrm>
              <a:off x="4501490" y="1250967"/>
              <a:ext cx="7062466" cy="1588508"/>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sp>
          <p:nvSpPr>
            <p:cNvPr id="56" name="Tekstfelt 55">
              <a:extLst>
                <a:ext uri="{FF2B5EF4-FFF2-40B4-BE49-F238E27FC236}">
                  <a16:creationId xmlns:a16="http://schemas.microsoft.com/office/drawing/2014/main" id="{94533DB3-F3B8-21B0-4476-CC36A3637567}"/>
                </a:ext>
              </a:extLst>
            </p:cNvPr>
            <p:cNvSpPr txBox="1"/>
            <p:nvPr/>
          </p:nvSpPr>
          <p:spPr>
            <a:xfrm>
              <a:off x="4867757" y="1398890"/>
              <a:ext cx="6093994" cy="1292662"/>
            </a:xfrm>
            <a:prstGeom prst="rect">
              <a:avLst/>
            </a:prstGeom>
            <a:noFill/>
          </p:spPr>
          <p:txBody>
            <a:bodyPr wrap="square">
              <a:spAutoFit/>
            </a:bodyPr>
            <a:lstStyle/>
            <a:p>
              <a:pPr>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Absolut bæredygtighed</a:t>
              </a:r>
              <a:r>
                <a:rPr lang="da-DK" sz="18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 </a:t>
              </a:r>
              <a:endParaRPr lang="da-DK" sz="1800" dirty="0">
                <a:effectLst/>
                <a:latin typeface="Century Gothic" panose="020B0502020202020204" pitchFamily="34" charset="0"/>
                <a:ea typeface="Aptos" panose="020B0004020202020204" pitchFamily="34" charset="0"/>
                <a:cs typeface="Aptos" panose="020B0004020202020204" pitchFamily="34" charset="0"/>
              </a:endParaRPr>
            </a:p>
            <a:p>
              <a:r>
                <a:rPr lang="da-DK" sz="12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For at skifte til </a:t>
              </a:r>
              <a:r>
                <a:rPr lang="da-DK" sz="1200" dirty="0" err="1">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planetær</a:t>
              </a:r>
              <a:r>
                <a:rPr lang="da-DK" sz="12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 designtænkning må vi ændre vores tilgang til ressourceforvaltning. Det kræver, at vi adresserer spørgsmål som: Hvordan kan vi fremme innovation og udvikling, samtidig med, at vi respekterer planetens begrænsede ressourcer? Hvordan sikrer vi, at vores ressourceforvaltning bidrager til bæredygtig balance i de planetære systemer?</a:t>
              </a:r>
              <a:endParaRPr lang="da-DK" sz="1200" dirty="0">
                <a:effectLst/>
                <a:latin typeface="Century Gothic" panose="020B0502020202020204" pitchFamily="34" charset="0"/>
                <a:ea typeface="Aptos" panose="020B0004020202020204" pitchFamily="34" charset="0"/>
                <a:cs typeface="Aptos" panose="020B0004020202020204" pitchFamily="34" charset="0"/>
              </a:endParaRPr>
            </a:p>
          </p:txBody>
        </p:sp>
      </p:grpSp>
      <p:grpSp>
        <p:nvGrpSpPr>
          <p:cNvPr id="75" name="Gruppe 74">
            <a:extLst>
              <a:ext uri="{FF2B5EF4-FFF2-40B4-BE49-F238E27FC236}">
                <a16:creationId xmlns:a16="http://schemas.microsoft.com/office/drawing/2014/main" id="{C203786D-926D-2EDC-F3A3-35C1A48965AE}"/>
              </a:ext>
            </a:extLst>
          </p:cNvPr>
          <p:cNvGrpSpPr/>
          <p:nvPr/>
        </p:nvGrpSpPr>
        <p:grpSpPr>
          <a:xfrm>
            <a:off x="628043" y="3116881"/>
            <a:ext cx="10935912" cy="1588508"/>
            <a:chOff x="628044" y="3105065"/>
            <a:chExt cx="10935912" cy="1588508"/>
          </a:xfrm>
        </p:grpSpPr>
        <p:grpSp>
          <p:nvGrpSpPr>
            <p:cNvPr id="66" name="Gruppe 65">
              <a:extLst>
                <a:ext uri="{FF2B5EF4-FFF2-40B4-BE49-F238E27FC236}">
                  <a16:creationId xmlns:a16="http://schemas.microsoft.com/office/drawing/2014/main" id="{1ADA37F6-5548-02BD-7331-8E9DB10E5F15}"/>
                </a:ext>
              </a:extLst>
            </p:cNvPr>
            <p:cNvGrpSpPr/>
            <p:nvPr/>
          </p:nvGrpSpPr>
          <p:grpSpPr>
            <a:xfrm>
              <a:off x="628044" y="3105065"/>
              <a:ext cx="10935912" cy="1588508"/>
              <a:chOff x="703093" y="2237687"/>
              <a:chExt cx="10935912" cy="577925"/>
            </a:xfrm>
          </p:grpSpPr>
          <p:sp>
            <p:nvSpPr>
              <p:cNvPr id="68" name="Kombinationstegning: figur 67">
                <a:extLst>
                  <a:ext uri="{FF2B5EF4-FFF2-40B4-BE49-F238E27FC236}">
                    <a16:creationId xmlns:a16="http://schemas.microsoft.com/office/drawing/2014/main" id="{791A81DC-CF38-C91C-F234-5A9706A1A5A8}"/>
                  </a:ext>
                </a:extLst>
              </p:cNvPr>
              <p:cNvSpPr/>
              <p:nvPr/>
            </p:nvSpPr>
            <p:spPr>
              <a:xfrm>
                <a:off x="4576539" y="2237687"/>
                <a:ext cx="7062466" cy="577925"/>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sp>
            <p:nvSpPr>
              <p:cNvPr id="67" name="Kombinationstegning: figur 66">
                <a:extLst>
                  <a:ext uri="{FF2B5EF4-FFF2-40B4-BE49-F238E27FC236}">
                    <a16:creationId xmlns:a16="http://schemas.microsoft.com/office/drawing/2014/main" id="{6B26C8FE-F2AA-D2DB-9BD9-B8E9410DDDA7}"/>
                  </a:ext>
                </a:extLst>
              </p:cNvPr>
              <p:cNvSpPr/>
              <p:nvPr/>
            </p:nvSpPr>
            <p:spPr>
              <a:xfrm>
                <a:off x="703093" y="2237687"/>
                <a:ext cx="4052469" cy="577925"/>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Kortsigtet planlægning</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er vores beslutninger orienteret mod hurtig behovsopfyldelse.</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grpSp>
        <p:sp>
          <p:nvSpPr>
            <p:cNvPr id="63" name="Tekstfelt 62">
              <a:extLst>
                <a:ext uri="{FF2B5EF4-FFF2-40B4-BE49-F238E27FC236}">
                  <a16:creationId xmlns:a16="http://schemas.microsoft.com/office/drawing/2014/main" id="{42BE576C-5247-61BB-1FC6-3BA6FB8C56A5}"/>
                </a:ext>
              </a:extLst>
            </p:cNvPr>
            <p:cNvSpPr txBox="1"/>
            <p:nvPr/>
          </p:nvSpPr>
          <p:spPr>
            <a:xfrm>
              <a:off x="4867757" y="3145266"/>
              <a:ext cx="6093994"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err="1">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rPr>
                <a:t>Intergenerationel</a:t>
              </a:r>
              <a:r>
                <a:rPr kumimoji="0" lang="da-DK" sz="1600"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rPr>
                <a:t> rettighed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ptos" panose="020B0004020202020204" pitchFamily="34" charset="0"/>
                </a:rPr>
                <a:t>Fra et planetært perspektiv anlægger vi et eftermæle-mindset, der fokuserer på positive konsekvenser af vores handlinger. Det indebærer, at vi overvejer spørgsmål som: Hvordan kan vi sørge for, at vores valg ikke blot gavner os selv, men også kommende generationer? Hvordan vurderer vi f.eks. konsekvenserne af vores beslutninger syv generationer frem?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endParaRPr>
            </a:p>
          </p:txBody>
        </p:sp>
      </p:grpSp>
      <p:grpSp>
        <p:nvGrpSpPr>
          <p:cNvPr id="76" name="Gruppe 75">
            <a:extLst>
              <a:ext uri="{FF2B5EF4-FFF2-40B4-BE49-F238E27FC236}">
                <a16:creationId xmlns:a16="http://schemas.microsoft.com/office/drawing/2014/main" id="{99F805CF-EA11-CB53-D84B-078D801A93E5}"/>
              </a:ext>
            </a:extLst>
          </p:cNvPr>
          <p:cNvGrpSpPr/>
          <p:nvPr/>
        </p:nvGrpSpPr>
        <p:grpSpPr>
          <a:xfrm>
            <a:off x="628043" y="4970979"/>
            <a:ext cx="10935912" cy="1588508"/>
            <a:chOff x="628044" y="4959163"/>
            <a:chExt cx="10935912" cy="1588508"/>
          </a:xfrm>
        </p:grpSpPr>
        <p:grpSp>
          <p:nvGrpSpPr>
            <p:cNvPr id="57" name="Gruppe 56">
              <a:extLst>
                <a:ext uri="{FF2B5EF4-FFF2-40B4-BE49-F238E27FC236}">
                  <a16:creationId xmlns:a16="http://schemas.microsoft.com/office/drawing/2014/main" id="{A0C3FA38-D1D5-E563-030A-22E5807B81CC}"/>
                </a:ext>
              </a:extLst>
            </p:cNvPr>
            <p:cNvGrpSpPr/>
            <p:nvPr/>
          </p:nvGrpSpPr>
          <p:grpSpPr>
            <a:xfrm>
              <a:off x="628044" y="4959163"/>
              <a:ext cx="10935912" cy="1588508"/>
              <a:chOff x="703093" y="2237687"/>
              <a:chExt cx="10935912" cy="577925"/>
            </a:xfrm>
          </p:grpSpPr>
          <p:sp>
            <p:nvSpPr>
              <p:cNvPr id="58" name="Kombinationstegning: figur 57">
                <a:extLst>
                  <a:ext uri="{FF2B5EF4-FFF2-40B4-BE49-F238E27FC236}">
                    <a16:creationId xmlns:a16="http://schemas.microsoft.com/office/drawing/2014/main" id="{400A42B8-00E1-D397-9588-F01B220F12C8}"/>
                  </a:ext>
                </a:extLst>
              </p:cNvPr>
              <p:cNvSpPr/>
              <p:nvPr/>
            </p:nvSpPr>
            <p:spPr>
              <a:xfrm>
                <a:off x="703093" y="2237687"/>
                <a:ext cx="4052469" cy="577925"/>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Silo-mentalitet</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er vi først og fremmest optaget af egne interesser og erfaringsrum.</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sp>
            <p:nvSpPr>
              <p:cNvPr id="59" name="Kombinationstegning: figur 58">
                <a:extLst>
                  <a:ext uri="{FF2B5EF4-FFF2-40B4-BE49-F238E27FC236}">
                    <a16:creationId xmlns:a16="http://schemas.microsoft.com/office/drawing/2014/main" id="{1E3C673A-7A4D-DC0C-19AB-210DB598A158}"/>
                  </a:ext>
                </a:extLst>
              </p:cNvPr>
              <p:cNvSpPr/>
              <p:nvPr/>
            </p:nvSpPr>
            <p:spPr>
              <a:xfrm>
                <a:off x="4576539" y="2237687"/>
                <a:ext cx="7062466" cy="577925"/>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grpSp>
        <p:sp>
          <p:nvSpPr>
            <p:cNvPr id="72" name="Tekstfelt 71">
              <a:extLst>
                <a:ext uri="{FF2B5EF4-FFF2-40B4-BE49-F238E27FC236}">
                  <a16:creationId xmlns:a16="http://schemas.microsoft.com/office/drawing/2014/main" id="{AACE287C-8203-F977-19FA-5EB6FE0A41E2}"/>
                </a:ext>
              </a:extLst>
            </p:cNvPr>
            <p:cNvSpPr txBox="1"/>
            <p:nvPr/>
          </p:nvSpPr>
          <p:spPr>
            <a:xfrm>
              <a:off x="4867757" y="5199419"/>
              <a:ext cx="609399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rPr>
                <a:t>Indbyrdes forbundethed</a:t>
              </a:r>
              <a:endParaRPr kumimoji="0" lang="da-DK" sz="2400"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ptos" panose="020B0004020202020204" pitchFamily="34" charset="0"/>
                </a:rPr>
                <a:t>Med et planetært perspektiv forstår vi den indbyrdes forbundethed mellem de fælles interesser, der skal varetages. Hvordan skaber vi løsninger, der respekterer både det fælles gode og de specifikke forhold på mikro- og makroniveau?</a:t>
              </a:r>
            </a:p>
          </p:txBody>
        </p:sp>
      </p:grpSp>
    </p:spTree>
    <p:extLst>
      <p:ext uri="{BB962C8B-B14F-4D97-AF65-F5344CB8AC3E}">
        <p14:creationId xmlns:p14="http://schemas.microsoft.com/office/powerpoint/2010/main" val="260939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BA10-913F-C377-9E81-7C25B9884510}"/>
            </a:ext>
          </a:extLst>
        </p:cNvPr>
        <p:cNvGrpSpPr/>
        <p:nvPr/>
      </p:nvGrpSpPr>
      <p:grpSpPr>
        <a:xfrm>
          <a:off x="0" y="0"/>
          <a:ext cx="0" cy="0"/>
          <a:chOff x="0" y="0"/>
          <a:chExt cx="0" cy="0"/>
        </a:xfrm>
      </p:grpSpPr>
      <p:grpSp>
        <p:nvGrpSpPr>
          <p:cNvPr id="6" name="Gruppe 5">
            <a:extLst>
              <a:ext uri="{FF2B5EF4-FFF2-40B4-BE49-F238E27FC236}">
                <a16:creationId xmlns:a16="http://schemas.microsoft.com/office/drawing/2014/main" id="{67F78E54-CC15-C55A-D885-034B1DE8855D}"/>
              </a:ext>
            </a:extLst>
          </p:cNvPr>
          <p:cNvGrpSpPr/>
          <p:nvPr/>
        </p:nvGrpSpPr>
        <p:grpSpPr>
          <a:xfrm>
            <a:off x="556081" y="1820204"/>
            <a:ext cx="10935913" cy="1588508"/>
            <a:chOff x="628043" y="1250967"/>
            <a:chExt cx="10935913" cy="1588508"/>
          </a:xfrm>
        </p:grpSpPr>
        <p:sp>
          <p:nvSpPr>
            <p:cNvPr id="7" name="Kombinationstegning: figur 6">
              <a:extLst>
                <a:ext uri="{FF2B5EF4-FFF2-40B4-BE49-F238E27FC236}">
                  <a16:creationId xmlns:a16="http://schemas.microsoft.com/office/drawing/2014/main" id="{061B5E23-53DF-C465-BAC8-D19D9659DA21}"/>
                </a:ext>
              </a:extLst>
            </p:cNvPr>
            <p:cNvSpPr/>
            <p:nvPr/>
          </p:nvSpPr>
          <p:spPr>
            <a:xfrm>
              <a:off x="628043" y="1250967"/>
              <a:ext cx="4052469" cy="1588508"/>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'Human </a:t>
              </a:r>
              <a:r>
                <a:rPr lang="da-DK" sz="1600" b="1" dirty="0" err="1">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doings</a:t>
              </a: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 det gørende menneske</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opfatter vi vores tænkning og handling som en forudsætning for effektiv fremdrift, og som det der primært berettiger vores eksistens.</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sp>
          <p:nvSpPr>
            <p:cNvPr id="8" name="Kombinationstegning: figur 7">
              <a:extLst>
                <a:ext uri="{FF2B5EF4-FFF2-40B4-BE49-F238E27FC236}">
                  <a16:creationId xmlns:a16="http://schemas.microsoft.com/office/drawing/2014/main" id="{A449F05D-1C17-6A85-7816-9E37B81F0636}"/>
                </a:ext>
              </a:extLst>
            </p:cNvPr>
            <p:cNvSpPr/>
            <p:nvPr/>
          </p:nvSpPr>
          <p:spPr>
            <a:xfrm>
              <a:off x="4501490" y="1250967"/>
              <a:ext cx="7062466" cy="1588508"/>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sp>
          <p:nvSpPr>
            <p:cNvPr id="56" name="Tekstfelt 55">
              <a:extLst>
                <a:ext uri="{FF2B5EF4-FFF2-40B4-BE49-F238E27FC236}">
                  <a16:creationId xmlns:a16="http://schemas.microsoft.com/office/drawing/2014/main" id="{2A4C7677-1475-8F54-B475-8D39CAC7CBD3}"/>
                </a:ext>
              </a:extLst>
            </p:cNvPr>
            <p:cNvSpPr txBox="1"/>
            <p:nvPr/>
          </p:nvSpPr>
          <p:spPr>
            <a:xfrm>
              <a:off x="4867756" y="1506613"/>
              <a:ext cx="6093994" cy="1077218"/>
            </a:xfrm>
            <a:prstGeom prst="rect">
              <a:avLst/>
            </a:prstGeom>
            <a:noFill/>
          </p:spPr>
          <p:txBody>
            <a:bodyPr wrap="square">
              <a:spAutoFit/>
            </a:bodyPr>
            <a:lstStyle/>
            <a:p>
              <a:pPr>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'Human </a:t>
              </a:r>
              <a:r>
                <a:rPr lang="da-DK" sz="1600" b="1" dirty="0" err="1">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beings</a:t>
              </a: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 det værende menneske</a:t>
              </a:r>
            </a:p>
            <a:p>
              <a:pPr>
                <a:buNone/>
              </a:pPr>
              <a:r>
                <a:rPr lang="da-DK" sz="1200" dirty="0">
                  <a:effectLst/>
                  <a:latin typeface="Century Gothic" panose="020B0502020202020204" pitchFamily="34" charset="0"/>
                  <a:ea typeface="Times New Roman" panose="02020603050405020304" pitchFamily="18" charset="0"/>
                  <a:cs typeface="Aptos" panose="020B0004020202020204" pitchFamily="34" charset="0"/>
                </a:rPr>
                <a:t>Med et planetært mindset </a:t>
              </a:r>
              <a:r>
                <a:rPr lang="da-DK" sz="1200" dirty="0" err="1">
                  <a:effectLst/>
                  <a:latin typeface="Century Gothic" panose="020B0502020202020204" pitchFamily="34" charset="0"/>
                  <a:ea typeface="Times New Roman" panose="02020603050405020304" pitchFamily="18" charset="0"/>
                  <a:cs typeface="Aptos" panose="020B0004020202020204" pitchFamily="34" charset="0"/>
                </a:rPr>
                <a:t>anderkender</a:t>
              </a:r>
              <a:r>
                <a:rPr lang="da-DK" sz="1200" dirty="0">
                  <a:effectLst/>
                  <a:latin typeface="Century Gothic" panose="020B0502020202020204" pitchFamily="34" charset="0"/>
                  <a:ea typeface="Times New Roman" panose="02020603050405020304" pitchFamily="18" charset="0"/>
                  <a:cs typeface="Aptos" panose="020B0004020202020204" pitchFamily="34" charset="0"/>
                </a:rPr>
                <a:t> vi men- </a:t>
              </a:r>
              <a:r>
                <a:rPr lang="da-DK" sz="1200" dirty="0" err="1">
                  <a:effectLst/>
                  <a:latin typeface="Century Gothic" panose="020B0502020202020204" pitchFamily="34" charset="0"/>
                  <a:ea typeface="Times New Roman" panose="02020603050405020304" pitchFamily="18" charset="0"/>
                  <a:cs typeface="Aptos" panose="020B0004020202020204" pitchFamily="34" charset="0"/>
                </a:rPr>
                <a:t>neskelig</a:t>
              </a:r>
              <a:r>
                <a:rPr lang="da-DK" sz="1200" dirty="0">
                  <a:effectLst/>
                  <a:latin typeface="Century Gothic" panose="020B0502020202020204" pitchFamily="34" charset="0"/>
                  <a:ea typeface="Times New Roman" panose="02020603050405020304" pitchFamily="18" charset="0"/>
                  <a:cs typeface="Aptos" panose="020B0004020202020204" pitchFamily="34" charset="0"/>
                </a:rPr>
                <a:t> eksistens som en iboende værdi. Det rejser spørgsmål som: Hvordan skifter vi fokus fra produktivitet og handling til at værdsætte menneskelig væren som et mål i sig selv?</a:t>
              </a:r>
            </a:p>
          </p:txBody>
        </p:sp>
      </p:grpSp>
      <p:grpSp>
        <p:nvGrpSpPr>
          <p:cNvPr id="5" name="Gruppe 4">
            <a:extLst>
              <a:ext uri="{FF2B5EF4-FFF2-40B4-BE49-F238E27FC236}">
                <a16:creationId xmlns:a16="http://schemas.microsoft.com/office/drawing/2014/main" id="{2A9D6D2F-A2E8-ED47-6E0B-A0F5DC5874D6}"/>
              </a:ext>
            </a:extLst>
          </p:cNvPr>
          <p:cNvGrpSpPr/>
          <p:nvPr/>
        </p:nvGrpSpPr>
        <p:grpSpPr>
          <a:xfrm>
            <a:off x="556081" y="3449285"/>
            <a:ext cx="10935912" cy="1588508"/>
            <a:chOff x="628044" y="3105065"/>
            <a:chExt cx="10935912" cy="1588508"/>
          </a:xfrm>
        </p:grpSpPr>
        <p:grpSp>
          <p:nvGrpSpPr>
            <p:cNvPr id="66" name="Gruppe 65">
              <a:extLst>
                <a:ext uri="{FF2B5EF4-FFF2-40B4-BE49-F238E27FC236}">
                  <a16:creationId xmlns:a16="http://schemas.microsoft.com/office/drawing/2014/main" id="{A71BA047-5ED7-F4D5-A7DA-97AE98F44146}"/>
                </a:ext>
              </a:extLst>
            </p:cNvPr>
            <p:cNvGrpSpPr/>
            <p:nvPr/>
          </p:nvGrpSpPr>
          <p:grpSpPr>
            <a:xfrm>
              <a:off x="628044" y="3105065"/>
              <a:ext cx="10935912" cy="1588508"/>
              <a:chOff x="703093" y="2237687"/>
              <a:chExt cx="10935912" cy="577925"/>
            </a:xfrm>
          </p:grpSpPr>
          <p:sp>
            <p:nvSpPr>
              <p:cNvPr id="68" name="Kombinationstegning: figur 67">
                <a:extLst>
                  <a:ext uri="{FF2B5EF4-FFF2-40B4-BE49-F238E27FC236}">
                    <a16:creationId xmlns:a16="http://schemas.microsoft.com/office/drawing/2014/main" id="{2F935DAF-2B7B-4C74-930A-4E3084531426}"/>
                  </a:ext>
                </a:extLst>
              </p:cNvPr>
              <p:cNvSpPr/>
              <p:nvPr/>
            </p:nvSpPr>
            <p:spPr>
              <a:xfrm>
                <a:off x="4576539" y="2237687"/>
                <a:ext cx="7062466" cy="577925"/>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sp>
            <p:nvSpPr>
              <p:cNvPr id="67" name="Kombinationstegning: figur 66">
                <a:extLst>
                  <a:ext uri="{FF2B5EF4-FFF2-40B4-BE49-F238E27FC236}">
                    <a16:creationId xmlns:a16="http://schemas.microsoft.com/office/drawing/2014/main" id="{EC9CAF64-44D2-31AA-31F9-F92E7911BA2C}"/>
                  </a:ext>
                </a:extLst>
              </p:cNvPr>
              <p:cNvSpPr/>
              <p:nvPr/>
            </p:nvSpPr>
            <p:spPr>
              <a:xfrm>
                <a:off x="703093" y="2237687"/>
                <a:ext cx="4052469" cy="577925"/>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Form følger funktion eller form til forbrug</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designer vi med fokus på en effektiv og rationel produktion, hvor formgivning er orienteret mod at fremme forbrug.</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grpSp>
        <p:sp>
          <p:nvSpPr>
            <p:cNvPr id="63" name="Tekstfelt 62">
              <a:extLst>
                <a:ext uri="{FF2B5EF4-FFF2-40B4-BE49-F238E27FC236}">
                  <a16:creationId xmlns:a16="http://schemas.microsoft.com/office/drawing/2014/main" id="{CE29133B-CC0A-8C1D-C50B-9CCDF9FE1BB9}"/>
                </a:ext>
              </a:extLst>
            </p:cNvPr>
            <p:cNvSpPr txBox="1"/>
            <p:nvPr/>
          </p:nvSpPr>
          <p:spPr>
            <a:xfrm>
              <a:off x="4867757" y="3304743"/>
              <a:ext cx="609399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rPr>
                <a:t>Form følger bevidsthed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ptos" panose="020B0004020202020204" pitchFamily="34" charset="0"/>
                </a:rPr>
                <a:t>Med et planetært mindset skaber vi ud fra en forståelse af, at vores bevidstheds- niveau påvirker vores skaben. Hvordan kan vi designe med henblik på en helhedsorienteret produktion, der er i balance med de naturgivne omgivelser?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endParaRPr>
            </a:p>
          </p:txBody>
        </p:sp>
      </p:grpSp>
      <p:grpSp>
        <p:nvGrpSpPr>
          <p:cNvPr id="4" name="Gruppe 3">
            <a:extLst>
              <a:ext uri="{FF2B5EF4-FFF2-40B4-BE49-F238E27FC236}">
                <a16:creationId xmlns:a16="http://schemas.microsoft.com/office/drawing/2014/main" id="{C9328A65-BEFC-9839-C07D-5DAF6905EBA3}"/>
              </a:ext>
            </a:extLst>
          </p:cNvPr>
          <p:cNvGrpSpPr/>
          <p:nvPr/>
        </p:nvGrpSpPr>
        <p:grpSpPr>
          <a:xfrm>
            <a:off x="556081" y="5078365"/>
            <a:ext cx="10935912" cy="1588512"/>
            <a:chOff x="628044" y="5078365"/>
            <a:chExt cx="10935912" cy="1588512"/>
          </a:xfrm>
        </p:grpSpPr>
        <p:grpSp>
          <p:nvGrpSpPr>
            <p:cNvPr id="57" name="Gruppe 56">
              <a:extLst>
                <a:ext uri="{FF2B5EF4-FFF2-40B4-BE49-F238E27FC236}">
                  <a16:creationId xmlns:a16="http://schemas.microsoft.com/office/drawing/2014/main" id="{84DF6F8F-06FB-31B4-FE5C-33B76AA926E1}"/>
                </a:ext>
              </a:extLst>
            </p:cNvPr>
            <p:cNvGrpSpPr/>
            <p:nvPr/>
          </p:nvGrpSpPr>
          <p:grpSpPr>
            <a:xfrm>
              <a:off x="628044" y="5078365"/>
              <a:ext cx="10935912" cy="1588512"/>
              <a:chOff x="703093" y="2281053"/>
              <a:chExt cx="10935912" cy="577926"/>
            </a:xfrm>
          </p:grpSpPr>
          <p:sp>
            <p:nvSpPr>
              <p:cNvPr id="58" name="Kombinationstegning: figur 57">
                <a:extLst>
                  <a:ext uri="{FF2B5EF4-FFF2-40B4-BE49-F238E27FC236}">
                    <a16:creationId xmlns:a16="http://schemas.microsoft.com/office/drawing/2014/main" id="{73190D2A-16F3-2DE9-FE2F-57E7358891F4}"/>
                  </a:ext>
                </a:extLst>
              </p:cNvPr>
              <p:cNvSpPr/>
              <p:nvPr/>
            </p:nvSpPr>
            <p:spPr>
              <a:xfrm>
                <a:off x="703093" y="2281053"/>
                <a:ext cx="4052469" cy="577925"/>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Design til og for mennesker</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er vores design- skaben - fra produkter over services til systemer, organisationer og politikker - skabt af mennesker og til og for mennesker.</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sp>
            <p:nvSpPr>
              <p:cNvPr id="59" name="Kombinationstegning: figur 58">
                <a:extLst>
                  <a:ext uri="{FF2B5EF4-FFF2-40B4-BE49-F238E27FC236}">
                    <a16:creationId xmlns:a16="http://schemas.microsoft.com/office/drawing/2014/main" id="{1D9A34F3-01D1-D86A-F9F9-C026FF490425}"/>
                  </a:ext>
                </a:extLst>
              </p:cNvPr>
              <p:cNvSpPr/>
              <p:nvPr/>
            </p:nvSpPr>
            <p:spPr>
              <a:xfrm>
                <a:off x="4576539" y="2281054"/>
                <a:ext cx="7062466" cy="577925"/>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grpSp>
        <p:sp>
          <p:nvSpPr>
            <p:cNvPr id="72" name="Tekstfelt 71">
              <a:extLst>
                <a:ext uri="{FF2B5EF4-FFF2-40B4-BE49-F238E27FC236}">
                  <a16:creationId xmlns:a16="http://schemas.microsoft.com/office/drawing/2014/main" id="{E4C6FC11-7544-7B34-958B-2B36AA0766BB}"/>
                </a:ext>
              </a:extLst>
            </p:cNvPr>
            <p:cNvSpPr txBox="1"/>
            <p:nvPr/>
          </p:nvSpPr>
          <p:spPr>
            <a:xfrm>
              <a:off x="4867757" y="5318619"/>
              <a:ext cx="609399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dirty="0">
                  <a:ln>
                    <a:noFill/>
                  </a:ln>
                  <a:solidFill>
                    <a:srgbClr val="006600"/>
                  </a:solidFill>
                  <a:effectLst/>
                  <a:uLnTx/>
                  <a:uFillTx/>
                  <a:latin typeface="Century Gothic" panose="020B0502020202020204" pitchFamily="34" charset="0"/>
                  <a:ea typeface="Times New Roman" panose="02020603050405020304" pitchFamily="18" charset="0"/>
                  <a:cs typeface="Aptos" panose="020B0004020202020204" pitchFamily="34" charset="0"/>
                </a:rPr>
                <a:t>Design for Planeten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ptos" panose="020B0004020202020204" pitchFamily="34" charset="0"/>
                </a:rPr>
                <a:t>Med et planetært perspektiv prioriterer vi planetens velbefindende og de naturlige kredsløb, der understøtter livet. Hvordan kan vi udvikle løsninger, der tager hensyn til plane- tens helhed og integrerer de processer, der er essentielle for livets bæredygtighed?</a:t>
              </a:r>
            </a:p>
          </p:txBody>
        </p:sp>
      </p:grpSp>
      <p:grpSp>
        <p:nvGrpSpPr>
          <p:cNvPr id="9" name="Gruppe 8">
            <a:extLst>
              <a:ext uri="{FF2B5EF4-FFF2-40B4-BE49-F238E27FC236}">
                <a16:creationId xmlns:a16="http://schemas.microsoft.com/office/drawing/2014/main" id="{BC275879-D925-8A2E-B10C-2BC4B822CAF9}"/>
              </a:ext>
            </a:extLst>
          </p:cNvPr>
          <p:cNvGrpSpPr/>
          <p:nvPr/>
        </p:nvGrpSpPr>
        <p:grpSpPr>
          <a:xfrm>
            <a:off x="556081" y="191123"/>
            <a:ext cx="10935913" cy="1588508"/>
            <a:chOff x="556081" y="191123"/>
            <a:chExt cx="10935913" cy="1588508"/>
          </a:xfrm>
        </p:grpSpPr>
        <p:sp>
          <p:nvSpPr>
            <p:cNvPr id="2" name="Kombinationstegning: figur 1">
              <a:extLst>
                <a:ext uri="{FF2B5EF4-FFF2-40B4-BE49-F238E27FC236}">
                  <a16:creationId xmlns:a16="http://schemas.microsoft.com/office/drawing/2014/main" id="{D18CB130-E19E-9587-EBF0-E6C20371BDFC}"/>
                </a:ext>
              </a:extLst>
            </p:cNvPr>
            <p:cNvSpPr/>
            <p:nvPr/>
          </p:nvSpPr>
          <p:spPr>
            <a:xfrm>
              <a:off x="556081" y="191123"/>
              <a:ext cx="4052469" cy="1588508"/>
            </a:xfrm>
            <a:custGeom>
              <a:avLst/>
              <a:gdLst>
                <a:gd name="connsiteX0" fmla="*/ 0 w 4052469"/>
                <a:gd name="connsiteY0" fmla="*/ 0 h 577925"/>
                <a:gd name="connsiteX1" fmla="*/ 3763507 w 4052469"/>
                <a:gd name="connsiteY1" fmla="*/ 0 h 577925"/>
                <a:gd name="connsiteX2" fmla="*/ 4052469 w 4052469"/>
                <a:gd name="connsiteY2" fmla="*/ 288963 h 577925"/>
                <a:gd name="connsiteX3" fmla="*/ 3763507 w 4052469"/>
                <a:gd name="connsiteY3" fmla="*/ 577925 h 577925"/>
                <a:gd name="connsiteX4" fmla="*/ 0 w 4052469"/>
                <a:gd name="connsiteY4" fmla="*/ 577925 h 577925"/>
                <a:gd name="connsiteX5" fmla="*/ 288963 w 4052469"/>
                <a:gd name="connsiteY5" fmla="*/ 288963 h 577925"/>
                <a:gd name="connsiteX6" fmla="*/ 0 w 4052469"/>
                <a:gd name="connsiteY6" fmla="*/ 0 h 5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469" h="577925">
                  <a:moveTo>
                    <a:pt x="0" y="0"/>
                  </a:moveTo>
                  <a:lnTo>
                    <a:pt x="3763507" y="0"/>
                  </a:lnTo>
                  <a:lnTo>
                    <a:pt x="4052469" y="288963"/>
                  </a:lnTo>
                  <a:lnTo>
                    <a:pt x="3763507" y="577925"/>
                  </a:lnTo>
                  <a:lnTo>
                    <a:pt x="0" y="577925"/>
                  </a:lnTo>
                  <a:lnTo>
                    <a:pt x="288963" y="288963"/>
                  </a:lnTo>
                  <a:lnTo>
                    <a:pt x="0" y="0"/>
                  </a:lnTo>
                  <a:close/>
                </a:path>
              </a:pathLst>
            </a:custGeom>
            <a:solidFill>
              <a:srgbClr val="FFFFFF"/>
            </a:solidFill>
            <a:ln>
              <a:solidFill>
                <a:srgbClr val="00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283" tIns="10160" rIns="288962" bIns="10160" numCol="1" spcCol="1270" anchor="ctr" anchorCtr="0">
              <a:noAutofit/>
            </a:bodyPr>
            <a:lstStyle/>
            <a:p>
              <a:pPr marL="0" lvl="0" indent="0" defTabSz="711200">
                <a:lnSpc>
                  <a:spcPct val="90000"/>
                </a:lnSpc>
                <a:spcBef>
                  <a:spcPct val="0"/>
                </a:spcBef>
                <a:spcAft>
                  <a:spcPct val="35000"/>
                </a:spcAft>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Naturen er derude og er til for os</a:t>
              </a:r>
            </a:p>
            <a:p>
              <a:pPr marL="0" lvl="0" indent="0" defTabSz="711200">
                <a:lnSpc>
                  <a:spcPct val="90000"/>
                </a:lnSpc>
                <a:spcBef>
                  <a:spcPct val="0"/>
                </a:spcBef>
                <a:spcAft>
                  <a:spcPct val="35000"/>
                </a:spcAft>
                <a:buNone/>
              </a:pP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I det industrielle paradigme har vi </a:t>
              </a:r>
              <a:r>
                <a:rPr lang="da-DK" sz="1200" dirty="0" err="1">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objektivi</a:t>
              </a: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 </a:t>
              </a:r>
              <a:r>
                <a:rPr lang="da-DK" sz="1200" dirty="0" err="1">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seret</a:t>
              </a:r>
              <a:r>
                <a:rPr lang="da-DK" sz="1200" dirty="0">
                  <a:solidFill>
                    <a:schemeClr val="tx1"/>
                  </a:solidFill>
                  <a:effectLst/>
                  <a:latin typeface="Century Gothic" panose="020B0502020202020204" pitchFamily="34" charset="0"/>
                  <a:ea typeface="Times New Roman" panose="02020603050405020304" pitchFamily="18" charset="0"/>
                  <a:cs typeface="Aptos" panose="020B0004020202020204" pitchFamily="34" charset="0"/>
                </a:rPr>
                <a:t> naturen som en ressource, vi kan udnytte efter forgodtbefindende. Denne adskillelse skaber en opfattelse af naturen som en eks- tern ressource, der er adskilt fra os.</a:t>
              </a:r>
            </a:p>
            <a:p>
              <a:pPr marL="0" lvl="0" indent="0" algn="ctr" defTabSz="711200">
                <a:lnSpc>
                  <a:spcPct val="90000"/>
                </a:lnSpc>
                <a:spcBef>
                  <a:spcPct val="0"/>
                </a:spcBef>
                <a:spcAft>
                  <a:spcPct val="35000"/>
                </a:spcAft>
                <a:buNone/>
              </a:pPr>
              <a:endParaRPr lang="da-DK" sz="900" b="1" kern="1200" dirty="0">
                <a:solidFill>
                  <a:srgbClr val="006600"/>
                </a:solidFill>
                <a:latin typeface="Century Gothic" panose="020B0502020202020204" pitchFamily="34" charset="0"/>
              </a:endParaRPr>
            </a:p>
          </p:txBody>
        </p:sp>
        <p:sp>
          <p:nvSpPr>
            <p:cNvPr id="3" name="Kombinationstegning: figur 2">
              <a:extLst>
                <a:ext uri="{FF2B5EF4-FFF2-40B4-BE49-F238E27FC236}">
                  <a16:creationId xmlns:a16="http://schemas.microsoft.com/office/drawing/2014/main" id="{073CF9EE-5071-C0A7-B2AC-1D6C900801A5}"/>
                </a:ext>
              </a:extLst>
            </p:cNvPr>
            <p:cNvSpPr/>
            <p:nvPr/>
          </p:nvSpPr>
          <p:spPr>
            <a:xfrm>
              <a:off x="4429528" y="191123"/>
              <a:ext cx="7062466" cy="1588508"/>
            </a:xfrm>
            <a:custGeom>
              <a:avLst/>
              <a:gdLst>
                <a:gd name="connsiteX0" fmla="*/ 0 w 7062466"/>
                <a:gd name="connsiteY0" fmla="*/ 0 h 555913"/>
                <a:gd name="connsiteX1" fmla="*/ 6784510 w 7062466"/>
                <a:gd name="connsiteY1" fmla="*/ 0 h 555913"/>
                <a:gd name="connsiteX2" fmla="*/ 7062466 w 7062466"/>
                <a:gd name="connsiteY2" fmla="*/ 277957 h 555913"/>
                <a:gd name="connsiteX3" fmla="*/ 6784510 w 7062466"/>
                <a:gd name="connsiteY3" fmla="*/ 555913 h 555913"/>
                <a:gd name="connsiteX4" fmla="*/ 0 w 7062466"/>
                <a:gd name="connsiteY4" fmla="*/ 555913 h 555913"/>
                <a:gd name="connsiteX5" fmla="*/ 277957 w 7062466"/>
                <a:gd name="connsiteY5" fmla="*/ 277957 h 555913"/>
                <a:gd name="connsiteX6" fmla="*/ 0 w 7062466"/>
                <a:gd name="connsiteY6" fmla="*/ 0 h 5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466" h="555913">
                  <a:moveTo>
                    <a:pt x="0" y="0"/>
                  </a:moveTo>
                  <a:lnTo>
                    <a:pt x="6784510" y="0"/>
                  </a:lnTo>
                  <a:lnTo>
                    <a:pt x="7062466" y="277957"/>
                  </a:lnTo>
                  <a:lnTo>
                    <a:pt x="6784510" y="555913"/>
                  </a:lnTo>
                  <a:lnTo>
                    <a:pt x="0" y="555913"/>
                  </a:lnTo>
                  <a:lnTo>
                    <a:pt x="277957" y="277957"/>
                  </a:lnTo>
                  <a:lnTo>
                    <a:pt x="0" y="0"/>
                  </a:lnTo>
                  <a:close/>
                </a:path>
              </a:pathLst>
            </a:custGeom>
            <a:solidFill>
              <a:srgbClr val="CCFFCC">
                <a:alpha val="90000"/>
              </a:srgbClr>
            </a:solidFill>
            <a:ln>
              <a:solidFill>
                <a:srgbClr val="0066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6217" tIns="24130" rIns="277956" bIns="24130" numCol="1" spcCol="1270" anchor="ctr" anchorCtr="0">
              <a:noAutofit/>
            </a:bodyPr>
            <a:lstStyle/>
            <a:p>
              <a:pPr marL="0" lvl="0" indent="0" algn="ctr" defTabSz="1689100">
                <a:lnSpc>
                  <a:spcPct val="90000"/>
                </a:lnSpc>
                <a:spcBef>
                  <a:spcPct val="0"/>
                </a:spcBef>
                <a:spcAft>
                  <a:spcPct val="35000"/>
                </a:spcAft>
                <a:buNone/>
              </a:pPr>
              <a:endParaRPr lang="da-DK" sz="3800" kern="1200" dirty="0"/>
            </a:p>
          </p:txBody>
        </p:sp>
      </p:grpSp>
      <p:sp>
        <p:nvSpPr>
          <p:cNvPr id="11" name="Tekstfelt 10">
            <a:extLst>
              <a:ext uri="{FF2B5EF4-FFF2-40B4-BE49-F238E27FC236}">
                <a16:creationId xmlns:a16="http://schemas.microsoft.com/office/drawing/2014/main" id="{54449611-93A2-0AFC-3AAA-5EFC0A6FF125}"/>
              </a:ext>
            </a:extLst>
          </p:cNvPr>
          <p:cNvSpPr txBox="1"/>
          <p:nvPr/>
        </p:nvSpPr>
        <p:spPr>
          <a:xfrm>
            <a:off x="4795794" y="318058"/>
            <a:ext cx="6093994" cy="1261884"/>
          </a:xfrm>
          <a:prstGeom prst="rect">
            <a:avLst/>
          </a:prstGeom>
          <a:noFill/>
        </p:spPr>
        <p:txBody>
          <a:bodyPr wrap="square">
            <a:spAutoFit/>
          </a:bodyPr>
          <a:lstStyle/>
          <a:p>
            <a:pPr>
              <a:buNone/>
            </a:pPr>
            <a:r>
              <a:rPr lang="da-DK" sz="1600" b="1" dirty="0">
                <a:solidFill>
                  <a:srgbClr val="006600"/>
                </a:solidFill>
                <a:effectLst/>
                <a:latin typeface="Century Gothic" panose="020B0502020202020204" pitchFamily="34" charset="0"/>
                <a:ea typeface="Times New Roman" panose="02020603050405020304" pitchFamily="18" charset="0"/>
                <a:cs typeface="Aptos" panose="020B0004020202020204" pitchFamily="34" charset="0"/>
              </a:rPr>
              <a:t>Vi er selv natur </a:t>
            </a:r>
            <a:endParaRPr lang="da-DK" sz="1600" b="1" dirty="0">
              <a:solidFill>
                <a:srgbClr val="006600"/>
              </a:solidFill>
              <a:effectLst/>
              <a:latin typeface="Century Gothic" panose="020B0502020202020204" pitchFamily="34" charset="0"/>
              <a:ea typeface="Aptos" panose="020B0004020202020204" pitchFamily="34" charset="0"/>
              <a:cs typeface="Aptos" panose="020B0004020202020204" pitchFamily="34" charset="0"/>
            </a:endParaRPr>
          </a:p>
          <a:p>
            <a:pPr>
              <a:buNone/>
            </a:pPr>
            <a:r>
              <a:rPr lang="da-DK" sz="1200" dirty="0">
                <a:effectLst/>
                <a:latin typeface="Century Gothic" panose="020B0502020202020204" pitchFamily="34" charset="0"/>
                <a:ea typeface="Times New Roman" panose="02020603050405020304" pitchFamily="18" charset="0"/>
                <a:cs typeface="Aptos" panose="020B0004020202020204" pitchFamily="34" charset="0"/>
              </a:rPr>
              <a:t>Med et planetært perspektiv erkender vi, at vi er en del af naturen, og at alt, hvad vi gør eller ikke gør, påvirker helheden. Hvordan kan vi designe med en bevidsthed om, at vores handlinger er indlejret i og påvirker planetens naturlige processer? Hvordan sikrer vi, at vores løsninger harmonerer med de naturlige kredsløb og understøtter bæredygtig balance?</a:t>
            </a:r>
            <a:endParaRPr lang="da-DK" sz="1200" dirty="0">
              <a:latin typeface="Century Gothic" panose="020B0502020202020204" pitchFamily="34" charset="0"/>
            </a:endParaRPr>
          </a:p>
        </p:txBody>
      </p:sp>
    </p:spTree>
    <p:extLst>
      <p:ext uri="{BB962C8B-B14F-4D97-AF65-F5344CB8AC3E}">
        <p14:creationId xmlns:p14="http://schemas.microsoft.com/office/powerpoint/2010/main" val="101499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4F7E9-79BF-E39A-6515-65E1D47AAC63}"/>
              </a:ext>
            </a:extLst>
          </p:cNvPr>
          <p:cNvSpPr>
            <a:spLocks noGrp="1"/>
          </p:cNvSpPr>
          <p:nvPr>
            <p:ph type="title"/>
          </p:nvPr>
        </p:nvSpPr>
        <p:spPr>
          <a:xfrm>
            <a:off x="700635" y="914399"/>
            <a:ext cx="5808449" cy="673769"/>
          </a:xfrm>
        </p:spPr>
        <p:txBody>
          <a:bodyPr>
            <a:normAutofit fontScale="90000"/>
          </a:bodyPr>
          <a:lstStyle/>
          <a:p>
            <a:r>
              <a:rPr lang="da-DK" b="1" dirty="0">
                <a:latin typeface="Century Gothic" panose="020B0502020202020204" pitchFamily="34" charset="0"/>
              </a:rPr>
              <a:t>Kilde:</a:t>
            </a:r>
            <a:br>
              <a:rPr lang="da-DK" b="1" dirty="0">
                <a:latin typeface="Century Gothic" panose="020B0502020202020204" pitchFamily="34" charset="0"/>
              </a:rPr>
            </a:br>
            <a:endParaRPr lang="da-DK" b="1" dirty="0">
              <a:latin typeface="Century Gothic" panose="020B0502020202020204" pitchFamily="34" charset="0"/>
            </a:endParaRPr>
          </a:p>
        </p:txBody>
      </p:sp>
      <p:pic>
        <p:nvPicPr>
          <p:cNvPr id="4" name="Billede 3" descr="Et billede, der indeholder tekst, cirkel, skærmbillede, menu&#10;&#10;Indhold genereret af kunstig intelligens kan være forkert.">
            <a:extLst>
              <a:ext uri="{FF2B5EF4-FFF2-40B4-BE49-F238E27FC236}">
                <a16:creationId xmlns:a16="http://schemas.microsoft.com/office/drawing/2014/main" id="{2924B9B8-7E27-FE23-6E51-4CD94C32E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96576" y="1416719"/>
            <a:ext cx="5366084" cy="4024563"/>
          </a:xfrm>
          <a:prstGeom prst="rect">
            <a:avLst/>
          </a:prstGeom>
        </p:spPr>
      </p:pic>
      <p:sp>
        <p:nvSpPr>
          <p:cNvPr id="5" name="Tekstfelt 4">
            <a:extLst>
              <a:ext uri="{FF2B5EF4-FFF2-40B4-BE49-F238E27FC236}">
                <a16:creationId xmlns:a16="http://schemas.microsoft.com/office/drawing/2014/main" id="{5F5A9DF1-B2AA-6C1E-042E-66816920686C}"/>
              </a:ext>
            </a:extLst>
          </p:cNvPr>
          <p:cNvSpPr txBox="1"/>
          <p:nvPr/>
        </p:nvSpPr>
        <p:spPr>
          <a:xfrm>
            <a:off x="700635" y="1908829"/>
            <a:ext cx="5005137" cy="2585323"/>
          </a:xfrm>
          <a:prstGeom prst="rect">
            <a:avLst/>
          </a:prstGeom>
          <a:noFill/>
        </p:spPr>
        <p:txBody>
          <a:bodyPr wrap="square" rtlCol="0">
            <a:spAutoFit/>
          </a:bodyPr>
          <a:lstStyle/>
          <a:p>
            <a:r>
              <a:rPr lang="da-DK" sz="1800" b="1" dirty="0">
                <a:latin typeface="Century Gothic" panose="020B0502020202020204" pitchFamily="34" charset="0"/>
              </a:rPr>
              <a:t>Forfatter: Ida Engholm, Lotte Borg, Brian Frandsen, Christina Funder, Henriette Melchiorsen.</a:t>
            </a:r>
          </a:p>
          <a:p>
            <a:endParaRPr lang="da-DK" b="1" dirty="0">
              <a:latin typeface="Century Gothic" panose="020B0502020202020204" pitchFamily="34" charset="0"/>
            </a:endParaRPr>
          </a:p>
          <a:p>
            <a:r>
              <a:rPr lang="da-DK" b="1" dirty="0">
                <a:latin typeface="Century Gothic" panose="020B0502020202020204" pitchFamily="34" charset="0"/>
              </a:rPr>
              <a:t>Udgivet af: Det kongelige akademi-Arkitektur, Design og Konservering i samarbejde med Statens kunstfond</a:t>
            </a:r>
          </a:p>
          <a:p>
            <a:endParaRPr lang="da-DK" b="1" dirty="0">
              <a:latin typeface="Century Gothic" panose="020B0502020202020204" pitchFamily="34" charset="0"/>
            </a:endParaRPr>
          </a:p>
          <a:p>
            <a:r>
              <a:rPr lang="da-DK" b="1" dirty="0">
                <a:latin typeface="Century Gothic" panose="020B0502020202020204" pitchFamily="34" charset="0"/>
              </a:rPr>
              <a:t>Udgivet: maj 2024</a:t>
            </a:r>
            <a:endParaRPr lang="da-DK" dirty="0"/>
          </a:p>
        </p:txBody>
      </p:sp>
    </p:spTree>
    <p:extLst>
      <p:ext uri="{BB962C8B-B14F-4D97-AF65-F5344CB8AC3E}">
        <p14:creationId xmlns:p14="http://schemas.microsoft.com/office/powerpoint/2010/main" val="51824399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TotalTime>
  <Words>832</Words>
  <Application>Microsoft Office PowerPoint</Application>
  <PresentationFormat>Widescreen</PresentationFormat>
  <Paragraphs>53</Paragraphs>
  <Slides>6</Slides>
  <Notes>1</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6</vt:i4>
      </vt:variant>
    </vt:vector>
  </HeadingPairs>
  <TitlesOfParts>
    <vt:vector size="12" baseType="lpstr">
      <vt:lpstr>Aptos</vt:lpstr>
      <vt:lpstr>Arial</vt:lpstr>
      <vt:lpstr>Calisto MT</vt:lpstr>
      <vt:lpstr>Century Gothic</vt:lpstr>
      <vt:lpstr>Univers Condensed</vt:lpstr>
      <vt:lpstr>ChronicleVTI</vt:lpstr>
      <vt:lpstr>Bæredygtighed</vt:lpstr>
      <vt:lpstr>Fra menneske til planet</vt:lpstr>
      <vt:lpstr>Design og udvikling</vt:lpstr>
      <vt:lpstr>PowerPoint-præsentation</vt:lpstr>
      <vt:lpstr>PowerPoint-præsentation</vt:lpstr>
      <vt:lpstr>Kilde: </vt:lpstr>
    </vt:vector>
  </TitlesOfParts>
  <Company>IT-Center Syd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Camilla Arp</dc:creator>
  <cp:lastModifiedBy>Camilla Arp</cp:lastModifiedBy>
  <cp:revision>3</cp:revision>
  <dcterms:created xsi:type="dcterms:W3CDTF">2025-04-21T12:32:50Z</dcterms:created>
  <dcterms:modified xsi:type="dcterms:W3CDTF">2025-04-29T11:04:04Z</dcterms:modified>
</cp:coreProperties>
</file>