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C3791-0C5F-4B68-9A81-747274808D45}" v="2" dt="2024-11-14T07:42:24.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p:restoredTop sz="94641"/>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C817-1E00-22BB-0DE5-A8CC5A4F9A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3387295D-F0D5-02BD-F5C9-8C5FE4E6C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7B6E7919-AE59-5C25-FA9F-5477BA81582C}"/>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5" name="Footer Placeholder 4">
            <a:extLst>
              <a:ext uri="{FF2B5EF4-FFF2-40B4-BE49-F238E27FC236}">
                <a16:creationId xmlns:a16="http://schemas.microsoft.com/office/drawing/2014/main" id="{3554A2C3-BF78-3D4E-C178-975BB13B41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D5579A5-7FFC-107F-F52E-61ABCFEAD631}"/>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26039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2F6D-073C-F11D-F112-CC50E490A084}"/>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50F810D0-EACA-C0F9-289B-65F989D14A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B2E4CFAE-AD49-C03F-AF33-1D211F03D85D}"/>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5" name="Footer Placeholder 4">
            <a:extLst>
              <a:ext uri="{FF2B5EF4-FFF2-40B4-BE49-F238E27FC236}">
                <a16:creationId xmlns:a16="http://schemas.microsoft.com/office/drawing/2014/main" id="{7B121F93-5ADC-2B7E-F0D5-75886BFD4E9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F2FBCD0D-7733-23CF-CF74-074237A6E361}"/>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80178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9B78D-FB6E-9E51-18C7-254FE3DCD3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005CF2F6-C7F5-32F6-97DD-738C9AF073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B32C1547-504E-CDC0-4AF3-99398213EF11}"/>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5" name="Footer Placeholder 4">
            <a:extLst>
              <a:ext uri="{FF2B5EF4-FFF2-40B4-BE49-F238E27FC236}">
                <a16:creationId xmlns:a16="http://schemas.microsoft.com/office/drawing/2014/main" id="{F3E4F609-F319-E021-115C-D981C604420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1FAEEE4-7A3D-374A-2194-0FC20F8EF2C5}"/>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176991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6D2B-989B-36D1-90FB-9CF6F55AF17D}"/>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9C73D4A4-0A08-DC72-138C-4ACEB331C6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8F77D9A1-B990-4E67-2B48-EA12756DFA78}"/>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5" name="Footer Placeholder 4">
            <a:extLst>
              <a:ext uri="{FF2B5EF4-FFF2-40B4-BE49-F238E27FC236}">
                <a16:creationId xmlns:a16="http://schemas.microsoft.com/office/drawing/2014/main" id="{F0191152-A778-2B92-F2BD-E9C0E5899D0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1CEB792-BA4F-FE6F-6A94-F1625C66CAD3}"/>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37891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4681-4387-396C-BCA5-D0BDAAF24B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FA557340-00E5-7E08-5754-65BAB142BD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ED1AF9-F73E-0707-7FCA-824A9691CB35}"/>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5" name="Footer Placeholder 4">
            <a:extLst>
              <a:ext uri="{FF2B5EF4-FFF2-40B4-BE49-F238E27FC236}">
                <a16:creationId xmlns:a16="http://schemas.microsoft.com/office/drawing/2014/main" id="{2C9C5B62-3CE0-79EC-2247-6AED13D5B94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2D65DC9-F8E1-AF9C-5F69-8AEB0BB49110}"/>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7603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D602-D1E8-1C01-09C0-E4F2EAF484F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F2AB0347-0A0A-4DBA-F63D-0D5FDC6B61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E8C8008A-8FF5-1FAC-4AEA-4D9ED49832D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6639AE75-7258-31BA-F748-4CABBD2C1775}"/>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6" name="Footer Placeholder 5">
            <a:extLst>
              <a:ext uri="{FF2B5EF4-FFF2-40B4-BE49-F238E27FC236}">
                <a16:creationId xmlns:a16="http://schemas.microsoft.com/office/drawing/2014/main" id="{26B7D2DB-0013-E8E6-DAEC-1889B9FFF923}"/>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0C08824-355E-CDFA-ADBA-BF5BEC305049}"/>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63256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AFAD-86A0-0883-7F0F-F4A31CF38B23}"/>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7E6B7F78-5EA7-DD1D-C5B2-DA73861E7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8E3296-28BF-0432-7A08-B55F50793EC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1C0C87AD-7D80-314A-1B9C-EE0A69D15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B5E62AE-7E52-DC0C-B102-CB682509B90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11DE3544-D184-D4BE-03FF-00AF57938139}"/>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8" name="Footer Placeholder 7">
            <a:extLst>
              <a:ext uri="{FF2B5EF4-FFF2-40B4-BE49-F238E27FC236}">
                <a16:creationId xmlns:a16="http://schemas.microsoft.com/office/drawing/2014/main" id="{89998E51-15CE-8CE4-63E7-1118BE5C2C4B}"/>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77A16678-B8C0-5117-20DA-BC61C1CC81DB}"/>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48632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B0AB-8237-C761-7181-D55AF8017E87}"/>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23744056-0627-1B24-0228-3F3DF58F3AAA}"/>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4" name="Footer Placeholder 3">
            <a:extLst>
              <a:ext uri="{FF2B5EF4-FFF2-40B4-BE49-F238E27FC236}">
                <a16:creationId xmlns:a16="http://schemas.microsoft.com/office/drawing/2014/main" id="{E212FD70-1773-323B-1A11-6F74C455BCF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1D4C2E1A-C2EA-FA0D-42B3-4B9241661B1C}"/>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121493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2377B-B8F6-9930-53CF-3ACA978A6113}"/>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3" name="Footer Placeholder 2">
            <a:extLst>
              <a:ext uri="{FF2B5EF4-FFF2-40B4-BE49-F238E27FC236}">
                <a16:creationId xmlns:a16="http://schemas.microsoft.com/office/drawing/2014/main" id="{1A580F21-FFDF-74F0-4A8E-4A4657A74DD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295450F4-92CA-F21E-0CB5-041B24951271}"/>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33356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61BD-45C9-590C-1A14-6D570FD174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E487A595-2FE6-6D02-6BB9-2B518302D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0BAD0922-73C5-26DE-41F5-80E0A5374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CE266A-8D92-6329-0968-ED9C70A8043F}"/>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6" name="Footer Placeholder 5">
            <a:extLst>
              <a:ext uri="{FF2B5EF4-FFF2-40B4-BE49-F238E27FC236}">
                <a16:creationId xmlns:a16="http://schemas.microsoft.com/office/drawing/2014/main" id="{23F11420-67A3-ACD7-DB44-53B1FD648C9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1D9D40B-3F5A-48AE-FB92-0362CC0DE63A}"/>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84109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64D2-88AB-33DF-B0EC-9789BC468F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D6B16EB2-A2DF-DFAE-DB73-40C80EF39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1221489B-416C-D805-E26B-769207D07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68BEF5-E1E6-225B-5141-667AE422934B}"/>
              </a:ext>
            </a:extLst>
          </p:cNvPr>
          <p:cNvSpPr>
            <a:spLocks noGrp="1"/>
          </p:cNvSpPr>
          <p:nvPr>
            <p:ph type="dt" sz="half" idx="10"/>
          </p:nvPr>
        </p:nvSpPr>
        <p:spPr/>
        <p:txBody>
          <a:bodyPr/>
          <a:lstStyle/>
          <a:p>
            <a:fld id="{936D4B70-3F4C-CA4D-A791-A4D193DBA7C9}" type="datetimeFigureOut">
              <a:rPr lang="da-DK" smtClean="0"/>
              <a:t>18-11-2024</a:t>
            </a:fld>
            <a:endParaRPr lang="da-DK"/>
          </a:p>
        </p:txBody>
      </p:sp>
      <p:sp>
        <p:nvSpPr>
          <p:cNvPr id="6" name="Footer Placeholder 5">
            <a:extLst>
              <a:ext uri="{FF2B5EF4-FFF2-40B4-BE49-F238E27FC236}">
                <a16:creationId xmlns:a16="http://schemas.microsoft.com/office/drawing/2014/main" id="{7769377C-E50B-ABC7-D4DF-AE91DA86E313}"/>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CBFA4AB-4ECF-6151-3F62-C971FBD914D4}"/>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352486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A18AB-4DC8-5003-387B-AE0B6E13C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DE5ABD5-455F-8F05-55BF-4472B8184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901E046-8EE0-1223-6B0A-3F501F4AA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6D4B70-3F4C-CA4D-A791-A4D193DBA7C9}" type="datetimeFigureOut">
              <a:rPr lang="da-DK" smtClean="0"/>
              <a:t>18-11-2024</a:t>
            </a:fld>
            <a:endParaRPr lang="da-DK"/>
          </a:p>
        </p:txBody>
      </p:sp>
      <p:sp>
        <p:nvSpPr>
          <p:cNvPr id="5" name="Footer Placeholder 4">
            <a:extLst>
              <a:ext uri="{FF2B5EF4-FFF2-40B4-BE49-F238E27FC236}">
                <a16:creationId xmlns:a16="http://schemas.microsoft.com/office/drawing/2014/main" id="{1477610B-55E0-97EE-15AB-FEA54E1357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Slide Number Placeholder 5">
            <a:extLst>
              <a:ext uri="{FF2B5EF4-FFF2-40B4-BE49-F238E27FC236}">
                <a16:creationId xmlns:a16="http://schemas.microsoft.com/office/drawing/2014/main" id="{A4E54E56-9801-051D-A5C4-B8A5F321D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BABC8F-9E7B-8F43-A587-FD2334353986}" type="slidenum">
              <a:rPr lang="da-DK" smtClean="0"/>
              <a:t>‹nr.›</a:t>
            </a:fld>
            <a:endParaRPr lang="da-DK"/>
          </a:p>
        </p:txBody>
      </p:sp>
      <p:pic>
        <p:nvPicPr>
          <p:cNvPr id="7" name="Picture 6" descr="A blue and white flag with yellow stars&#10;&#10;Description automatically generated">
            <a:extLst>
              <a:ext uri="{FF2B5EF4-FFF2-40B4-BE49-F238E27FC236}">
                <a16:creationId xmlns:a16="http://schemas.microsoft.com/office/drawing/2014/main" id="{DEF0B005-E63E-134F-C419-F4D3AE6D0029}"/>
              </a:ext>
            </a:extLst>
          </p:cNvPr>
          <p:cNvPicPr>
            <a:picLocks noChangeAspect="1"/>
          </p:cNvPicPr>
          <p:nvPr userDrawn="1"/>
        </p:nvPicPr>
        <p:blipFill>
          <a:blip r:embed="rId13"/>
          <a:stretch>
            <a:fillRect/>
          </a:stretch>
        </p:blipFill>
        <p:spPr>
          <a:xfrm>
            <a:off x="8552429" y="6176964"/>
            <a:ext cx="2801372" cy="544512"/>
          </a:xfrm>
          <a:prstGeom prst="rect">
            <a:avLst/>
          </a:prstGeom>
        </p:spPr>
      </p:pic>
    </p:spTree>
    <p:extLst>
      <p:ext uri="{BB962C8B-B14F-4D97-AF65-F5344CB8AC3E}">
        <p14:creationId xmlns:p14="http://schemas.microsoft.com/office/powerpoint/2010/main" val="289546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retsinformation.dk/eli/lta/2023/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http://www.lca-center.dk/cms/webedit/images/cms__4/tlf%20p_1.bmp"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737A-EA7E-559E-BA94-B43E31BEF031}"/>
              </a:ext>
            </a:extLst>
          </p:cNvPr>
          <p:cNvSpPr>
            <a:spLocks noGrp="1"/>
          </p:cNvSpPr>
          <p:nvPr>
            <p:ph type="ctrTitle"/>
          </p:nvPr>
        </p:nvSpPr>
        <p:spPr>
          <a:xfrm>
            <a:off x="1959428" y="109991"/>
            <a:ext cx="9144000" cy="1751466"/>
          </a:xfrm>
        </p:spPr>
        <p:txBody>
          <a:bodyPr/>
          <a:lstStyle/>
          <a:p>
            <a:r>
              <a:rPr lang="da-DK" altLang="da-DK" b="1" dirty="0"/>
              <a:t>Introduktion til livscyklusvurdering</a:t>
            </a:r>
            <a:endParaRPr lang="da-DK" dirty="0"/>
          </a:p>
        </p:txBody>
      </p:sp>
      <p:pic>
        <p:nvPicPr>
          <p:cNvPr id="4" name="Billede 3">
            <a:extLst>
              <a:ext uri="{FF2B5EF4-FFF2-40B4-BE49-F238E27FC236}">
                <a16:creationId xmlns:a16="http://schemas.microsoft.com/office/drawing/2014/main" id="{CB8B53F9-75EE-CDE4-8D0D-801B3E76231C}"/>
              </a:ext>
            </a:extLst>
          </p:cNvPr>
          <p:cNvPicPr>
            <a:picLocks noChangeAspect="1"/>
          </p:cNvPicPr>
          <p:nvPr/>
        </p:nvPicPr>
        <p:blipFill>
          <a:blip r:embed="rId2"/>
          <a:stretch>
            <a:fillRect/>
          </a:stretch>
        </p:blipFill>
        <p:spPr>
          <a:xfrm>
            <a:off x="4201208" y="2293208"/>
            <a:ext cx="4464496" cy="2990531"/>
          </a:xfrm>
          <a:prstGeom prst="rect">
            <a:avLst/>
          </a:prstGeom>
        </p:spPr>
      </p:pic>
      <p:sp>
        <p:nvSpPr>
          <p:cNvPr id="5" name="Text Box 4">
            <a:extLst>
              <a:ext uri="{FF2B5EF4-FFF2-40B4-BE49-F238E27FC236}">
                <a16:creationId xmlns:a16="http://schemas.microsoft.com/office/drawing/2014/main" id="{7EBA6A7D-E2FF-7EDF-A220-9EEA59CE5315}"/>
              </a:ext>
            </a:extLst>
          </p:cNvPr>
          <p:cNvSpPr txBox="1">
            <a:spLocks noChangeArrowheads="1"/>
          </p:cNvSpPr>
          <p:nvPr/>
        </p:nvSpPr>
        <p:spPr bwMode="auto">
          <a:xfrm>
            <a:off x="139245" y="5998256"/>
            <a:ext cx="47157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1800" dirty="0"/>
              <a:t>På baggrund af kompendium af:</a:t>
            </a:r>
          </a:p>
          <a:p>
            <a:pPr algn="ctr" eaLnBrk="1" hangingPunct="1">
              <a:spcBef>
                <a:spcPct val="0"/>
              </a:spcBef>
              <a:buFontTx/>
              <a:buNone/>
            </a:pPr>
            <a:r>
              <a:rPr lang="da-DK" altLang="da-DK" sz="1800" dirty="0"/>
              <a:t>Jesper Nielsen og  Peter Skovgaard</a:t>
            </a:r>
          </a:p>
          <a:p>
            <a:pPr algn="ctr" eaLnBrk="1" hangingPunct="1">
              <a:spcBef>
                <a:spcPct val="0"/>
              </a:spcBef>
              <a:buFontTx/>
              <a:buNone/>
            </a:pPr>
            <a:r>
              <a:rPr lang="da-DK" altLang="da-DK" sz="1800" dirty="0"/>
              <a:t>Fredericia Maskinmesterskole</a:t>
            </a:r>
          </a:p>
        </p:txBody>
      </p:sp>
    </p:spTree>
    <p:extLst>
      <p:ext uri="{BB962C8B-B14F-4D97-AF65-F5344CB8AC3E}">
        <p14:creationId xmlns:p14="http://schemas.microsoft.com/office/powerpoint/2010/main" val="15155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C2B97DC-06DD-6181-95C5-63C742BA9E21}"/>
              </a:ext>
            </a:extLst>
          </p:cNvPr>
          <p:cNvSpPr>
            <a:spLocks noChangeArrowheads="1"/>
          </p:cNvSpPr>
          <p:nvPr/>
        </p:nvSpPr>
        <p:spPr bwMode="auto">
          <a:xfrm>
            <a:off x="1524000" y="202474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800"/>
          </a:p>
        </p:txBody>
      </p:sp>
      <p:grpSp>
        <p:nvGrpSpPr>
          <p:cNvPr id="3" name="Group 7">
            <a:extLst>
              <a:ext uri="{FF2B5EF4-FFF2-40B4-BE49-F238E27FC236}">
                <a16:creationId xmlns:a16="http://schemas.microsoft.com/office/drawing/2014/main" id="{011DF9AD-62DC-A02D-5817-2EB820F1C4EA}"/>
              </a:ext>
            </a:extLst>
          </p:cNvPr>
          <p:cNvGrpSpPr>
            <a:grpSpLocks noChangeAspect="1"/>
          </p:cNvGrpSpPr>
          <p:nvPr/>
        </p:nvGrpSpPr>
        <p:grpSpPr bwMode="auto">
          <a:xfrm>
            <a:off x="1524000" y="538843"/>
            <a:ext cx="9144000" cy="4968875"/>
            <a:chOff x="2274" y="10398"/>
            <a:chExt cx="7200" cy="2700"/>
          </a:xfrm>
        </p:grpSpPr>
        <p:sp>
          <p:nvSpPr>
            <p:cNvPr id="4" name="AutoShape 18">
              <a:extLst>
                <a:ext uri="{FF2B5EF4-FFF2-40B4-BE49-F238E27FC236}">
                  <a16:creationId xmlns:a16="http://schemas.microsoft.com/office/drawing/2014/main" id="{02FCC7C2-5F95-9C16-8459-39EF0A1C0F3A}"/>
                </a:ext>
              </a:extLst>
            </p:cNvPr>
            <p:cNvSpPr>
              <a:spLocks noChangeAspect="1" noChangeArrowheads="1" noTextEdit="1"/>
            </p:cNvSpPr>
            <p:nvPr/>
          </p:nvSpPr>
          <p:spPr bwMode="auto">
            <a:xfrm>
              <a:off x="2274" y="10398"/>
              <a:ext cx="720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grpSp>
          <p:nvGrpSpPr>
            <p:cNvPr id="5" name="Group 8">
              <a:extLst>
                <a:ext uri="{FF2B5EF4-FFF2-40B4-BE49-F238E27FC236}">
                  <a16:creationId xmlns:a16="http://schemas.microsoft.com/office/drawing/2014/main" id="{465CE92F-97AA-D85A-672A-C0708BA03ADB}"/>
                </a:ext>
              </a:extLst>
            </p:cNvPr>
            <p:cNvGrpSpPr>
              <a:grpSpLocks/>
            </p:cNvGrpSpPr>
            <p:nvPr/>
          </p:nvGrpSpPr>
          <p:grpSpPr bwMode="auto">
            <a:xfrm>
              <a:off x="2817" y="11073"/>
              <a:ext cx="6114" cy="1755"/>
              <a:chOff x="2817" y="11073"/>
              <a:chExt cx="6114" cy="1755"/>
            </a:xfrm>
          </p:grpSpPr>
          <p:sp>
            <p:nvSpPr>
              <p:cNvPr id="6" name="Text Box 17">
                <a:extLst>
                  <a:ext uri="{FF2B5EF4-FFF2-40B4-BE49-F238E27FC236}">
                    <a16:creationId xmlns:a16="http://schemas.microsoft.com/office/drawing/2014/main" id="{26D80261-CF53-DDD2-A8C6-F3A95ACA5294}"/>
                  </a:ext>
                </a:extLst>
              </p:cNvPr>
              <p:cNvSpPr txBox="1">
                <a:spLocks noChangeArrowheads="1"/>
              </p:cNvSpPr>
              <p:nvPr/>
            </p:nvSpPr>
            <p:spPr bwMode="auto">
              <a:xfrm>
                <a:off x="2817" y="11073"/>
                <a:ext cx="1631" cy="81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400">
                    <a:cs typeface="Times New Roman" panose="02020603050405020304" pitchFamily="18" charset="0"/>
                  </a:rPr>
                  <a:t>Formål og afgrænsning</a:t>
                </a:r>
                <a:endParaRPr lang="da-DK" altLang="da-DK" sz="2400"/>
              </a:p>
            </p:txBody>
          </p:sp>
          <p:sp>
            <p:nvSpPr>
              <p:cNvPr id="7" name="Text Box 16">
                <a:extLst>
                  <a:ext uri="{FF2B5EF4-FFF2-40B4-BE49-F238E27FC236}">
                    <a16:creationId xmlns:a16="http://schemas.microsoft.com/office/drawing/2014/main" id="{B0306C13-7739-704D-A7F5-DF52EAD69AB0}"/>
                  </a:ext>
                </a:extLst>
              </p:cNvPr>
              <p:cNvSpPr txBox="1">
                <a:spLocks noChangeArrowheads="1"/>
              </p:cNvSpPr>
              <p:nvPr/>
            </p:nvSpPr>
            <p:spPr bwMode="auto">
              <a:xfrm>
                <a:off x="4991" y="11073"/>
                <a:ext cx="1629" cy="81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400">
                    <a:cs typeface="Times New Roman" panose="02020603050405020304" pitchFamily="18" charset="0"/>
                  </a:rPr>
                  <a:t>Data-indsamling</a:t>
                </a:r>
                <a:endParaRPr lang="da-DK" altLang="da-DK" sz="2400"/>
              </a:p>
            </p:txBody>
          </p:sp>
          <p:sp>
            <p:nvSpPr>
              <p:cNvPr id="8" name="Text Box 15">
                <a:extLst>
                  <a:ext uri="{FF2B5EF4-FFF2-40B4-BE49-F238E27FC236}">
                    <a16:creationId xmlns:a16="http://schemas.microsoft.com/office/drawing/2014/main" id="{674CC231-F460-7FA4-A852-96B2D2518B67}"/>
                  </a:ext>
                </a:extLst>
              </p:cNvPr>
              <p:cNvSpPr txBox="1">
                <a:spLocks noChangeArrowheads="1"/>
              </p:cNvSpPr>
              <p:nvPr/>
            </p:nvSpPr>
            <p:spPr bwMode="auto">
              <a:xfrm>
                <a:off x="7165" y="11073"/>
                <a:ext cx="1766" cy="81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400">
                    <a:cs typeface="Times New Roman" panose="02020603050405020304" pitchFamily="18" charset="0"/>
                  </a:rPr>
                  <a:t>Opgørelse af miljø-påvirkninger</a:t>
                </a:r>
                <a:endParaRPr lang="da-DK" altLang="da-DK" sz="2400"/>
              </a:p>
            </p:txBody>
          </p:sp>
          <p:sp>
            <p:nvSpPr>
              <p:cNvPr id="9" name="Line 14">
                <a:extLst>
                  <a:ext uri="{FF2B5EF4-FFF2-40B4-BE49-F238E27FC236}">
                    <a16:creationId xmlns:a16="http://schemas.microsoft.com/office/drawing/2014/main" id="{57E6BB55-0FCC-E13B-9AC2-E9542FD5B3D8}"/>
                  </a:ext>
                </a:extLst>
              </p:cNvPr>
              <p:cNvSpPr>
                <a:spLocks noChangeShapeType="1"/>
              </p:cNvSpPr>
              <p:nvPr/>
            </p:nvSpPr>
            <p:spPr bwMode="auto">
              <a:xfrm>
                <a:off x="4448" y="11478"/>
                <a:ext cx="542"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0" name="Line 13">
                <a:extLst>
                  <a:ext uri="{FF2B5EF4-FFF2-40B4-BE49-F238E27FC236}">
                    <a16:creationId xmlns:a16="http://schemas.microsoft.com/office/drawing/2014/main" id="{822CE841-5119-9D27-6A1E-6C574311458C}"/>
                  </a:ext>
                </a:extLst>
              </p:cNvPr>
              <p:cNvSpPr>
                <a:spLocks noChangeShapeType="1"/>
              </p:cNvSpPr>
              <p:nvPr/>
            </p:nvSpPr>
            <p:spPr bwMode="auto">
              <a:xfrm>
                <a:off x="6621" y="11478"/>
                <a:ext cx="54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1" name="Text Box 12">
                <a:extLst>
                  <a:ext uri="{FF2B5EF4-FFF2-40B4-BE49-F238E27FC236}">
                    <a16:creationId xmlns:a16="http://schemas.microsoft.com/office/drawing/2014/main" id="{3C05AAEE-2F3C-1595-F8BE-EE5071A3C3BC}"/>
                  </a:ext>
                </a:extLst>
              </p:cNvPr>
              <p:cNvSpPr txBox="1">
                <a:spLocks noChangeArrowheads="1"/>
              </p:cNvSpPr>
              <p:nvPr/>
            </p:nvSpPr>
            <p:spPr bwMode="auto">
              <a:xfrm>
                <a:off x="3904" y="12423"/>
                <a:ext cx="3939" cy="405"/>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400">
                    <a:cs typeface="Times New Roman" panose="02020603050405020304" pitchFamily="18" charset="0"/>
                  </a:rPr>
                  <a:t>Fortolkning og vurdering af resultater</a:t>
                </a:r>
                <a:endParaRPr lang="da-DK" altLang="da-DK" sz="2400"/>
              </a:p>
            </p:txBody>
          </p:sp>
          <p:sp>
            <p:nvSpPr>
              <p:cNvPr id="12" name="Line 11">
                <a:extLst>
                  <a:ext uri="{FF2B5EF4-FFF2-40B4-BE49-F238E27FC236}">
                    <a16:creationId xmlns:a16="http://schemas.microsoft.com/office/drawing/2014/main" id="{2074587B-2964-DC9A-8C2A-015970067E40}"/>
                  </a:ext>
                </a:extLst>
              </p:cNvPr>
              <p:cNvSpPr>
                <a:spLocks noChangeShapeType="1"/>
              </p:cNvSpPr>
              <p:nvPr/>
            </p:nvSpPr>
            <p:spPr bwMode="auto">
              <a:xfrm>
                <a:off x="5806" y="11883"/>
                <a:ext cx="0"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3" name="Line 10">
                <a:extLst>
                  <a:ext uri="{FF2B5EF4-FFF2-40B4-BE49-F238E27FC236}">
                    <a16:creationId xmlns:a16="http://schemas.microsoft.com/office/drawing/2014/main" id="{81225879-A70E-FA47-726F-5A34904C0DAF}"/>
                  </a:ext>
                </a:extLst>
              </p:cNvPr>
              <p:cNvSpPr>
                <a:spLocks noChangeShapeType="1"/>
              </p:cNvSpPr>
              <p:nvPr/>
            </p:nvSpPr>
            <p:spPr bwMode="auto">
              <a:xfrm flipH="1">
                <a:off x="7029" y="11883"/>
                <a:ext cx="815"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4" name="Line 9">
                <a:extLst>
                  <a:ext uri="{FF2B5EF4-FFF2-40B4-BE49-F238E27FC236}">
                    <a16:creationId xmlns:a16="http://schemas.microsoft.com/office/drawing/2014/main" id="{ABB7DB27-E60C-67C9-C2DC-1749B2C0B205}"/>
                  </a:ext>
                </a:extLst>
              </p:cNvPr>
              <p:cNvSpPr>
                <a:spLocks noChangeShapeType="1"/>
              </p:cNvSpPr>
              <p:nvPr/>
            </p:nvSpPr>
            <p:spPr bwMode="auto">
              <a:xfrm>
                <a:off x="3904" y="11883"/>
                <a:ext cx="815"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grpSp>
      </p:grpSp>
      <p:sp>
        <p:nvSpPr>
          <p:cNvPr id="15" name="Rectangle 24">
            <a:extLst>
              <a:ext uri="{FF2B5EF4-FFF2-40B4-BE49-F238E27FC236}">
                <a16:creationId xmlns:a16="http://schemas.microsoft.com/office/drawing/2014/main" id="{40967C07-08CF-2841-7BC3-ABA835BD8520}"/>
              </a:ext>
            </a:extLst>
          </p:cNvPr>
          <p:cNvSpPr>
            <a:spLocks noChangeArrowheads="1"/>
          </p:cNvSpPr>
          <p:nvPr/>
        </p:nvSpPr>
        <p:spPr bwMode="auto">
          <a:xfrm>
            <a:off x="3580722" y="5431587"/>
            <a:ext cx="48543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a-DK" altLang="da-DK" sz="2000" i="1" dirty="0">
              <a:latin typeface="Times New Roman" panose="02020603050405020304" pitchFamily="18" charset="0"/>
              <a:cs typeface="Times New Roman" panose="02020603050405020304" pitchFamily="18" charset="0"/>
            </a:endParaRPr>
          </a:p>
          <a:p>
            <a:pPr algn="ctr">
              <a:spcBef>
                <a:spcPct val="0"/>
              </a:spcBef>
              <a:buFontTx/>
              <a:buNone/>
            </a:pPr>
            <a:r>
              <a:rPr lang="da-DK" altLang="da-DK" sz="2000" i="1" dirty="0">
                <a:latin typeface="Times New Roman" panose="02020603050405020304" pitchFamily="18" charset="0"/>
                <a:cs typeface="Times New Roman" panose="02020603050405020304" pitchFamily="18" charset="0"/>
              </a:rPr>
              <a:t>Fig. 1: LCA-processen </a:t>
            </a:r>
            <a:r>
              <a:rPr lang="da-DK" sz="2000" dirty="0">
                <a:latin typeface="Times New Roman" panose="02020603050405020304" pitchFamily="18" charset="0"/>
                <a:cs typeface="Times New Roman" panose="02020603050405020304" pitchFamily="18" charset="0"/>
              </a:rPr>
              <a:t>jf. DS/EN ISO 14040 </a:t>
            </a:r>
            <a:endParaRPr lang="da-DK" altLang="da-DK" sz="1200" dirty="0">
              <a:latin typeface="Times New Roman" panose="02020603050405020304" pitchFamily="18" charset="0"/>
              <a:cs typeface="Times New Roman" panose="02020603050405020304" pitchFamily="18" charset="0"/>
            </a:endParaRPr>
          </a:p>
        </p:txBody>
      </p:sp>
      <p:sp>
        <p:nvSpPr>
          <p:cNvPr id="16" name="Tekstfelt 15">
            <a:extLst>
              <a:ext uri="{FF2B5EF4-FFF2-40B4-BE49-F238E27FC236}">
                <a16:creationId xmlns:a16="http://schemas.microsoft.com/office/drawing/2014/main" id="{8BA229CE-D1D2-E130-C974-F49AE7D6229B}"/>
              </a:ext>
            </a:extLst>
          </p:cNvPr>
          <p:cNvSpPr txBox="1"/>
          <p:nvPr/>
        </p:nvSpPr>
        <p:spPr>
          <a:xfrm>
            <a:off x="1919536" y="227991"/>
            <a:ext cx="5040560" cy="523220"/>
          </a:xfrm>
          <a:prstGeom prst="rect">
            <a:avLst/>
          </a:prstGeom>
          <a:noFill/>
        </p:spPr>
        <p:txBody>
          <a:bodyPr wrap="square" rtlCol="0">
            <a:spAutoFit/>
          </a:bodyPr>
          <a:lstStyle/>
          <a:p>
            <a:r>
              <a:rPr lang="da-DK" sz="2800" i="1" dirty="0">
                <a:latin typeface="Calibri" panose="020F0502020204030204" pitchFamily="34" charset="0"/>
                <a:cs typeface="Calibri" panose="020F0502020204030204" pitchFamily="34" charset="0"/>
              </a:rPr>
              <a:t>Hvordan gennemføres en LCA?</a:t>
            </a:r>
          </a:p>
        </p:txBody>
      </p:sp>
    </p:spTree>
    <p:extLst>
      <p:ext uri="{BB962C8B-B14F-4D97-AF65-F5344CB8AC3E}">
        <p14:creationId xmlns:p14="http://schemas.microsoft.com/office/powerpoint/2010/main" val="214872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0591C7-D2B1-B13B-684A-FC680F4AE8BB}"/>
              </a:ext>
            </a:extLst>
          </p:cNvPr>
          <p:cNvSpPr txBox="1">
            <a:spLocks noChangeArrowheads="1"/>
          </p:cNvSpPr>
          <p:nvPr/>
        </p:nvSpPr>
        <p:spPr>
          <a:xfrm>
            <a:off x="2409145" y="456292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2000">
                <a:latin typeface="Times New Roman" panose="02020603050405020304" pitchFamily="18" charset="0"/>
              </a:rPr>
              <a:t>Fig. 2: </a:t>
            </a:r>
            <a:r>
              <a:rPr lang="da-DK" altLang="da-DK" sz="2000" i="1">
                <a:latin typeface="Times New Roman" panose="02020603050405020304" pitchFamily="18" charset="0"/>
              </a:rPr>
              <a:t>Produktets livsforløb, skematisk</a:t>
            </a:r>
            <a:r>
              <a:rPr lang="da-DK" altLang="da-DK"/>
              <a:t> </a:t>
            </a:r>
          </a:p>
        </p:txBody>
      </p:sp>
      <p:grpSp>
        <p:nvGrpSpPr>
          <p:cNvPr id="3" name="Group 5">
            <a:extLst>
              <a:ext uri="{FF2B5EF4-FFF2-40B4-BE49-F238E27FC236}">
                <a16:creationId xmlns:a16="http://schemas.microsoft.com/office/drawing/2014/main" id="{58CC0C72-943A-ACA7-3AE1-9CC001FE87EA}"/>
              </a:ext>
            </a:extLst>
          </p:cNvPr>
          <p:cNvGrpSpPr>
            <a:grpSpLocks/>
          </p:cNvGrpSpPr>
          <p:nvPr/>
        </p:nvGrpSpPr>
        <p:grpSpPr bwMode="auto">
          <a:xfrm>
            <a:off x="2625045" y="819603"/>
            <a:ext cx="7939087" cy="3778250"/>
            <a:chOff x="1136" y="11502"/>
            <a:chExt cx="9940" cy="3692"/>
          </a:xfrm>
        </p:grpSpPr>
        <p:grpSp>
          <p:nvGrpSpPr>
            <p:cNvPr id="4" name="Group 6">
              <a:extLst>
                <a:ext uri="{FF2B5EF4-FFF2-40B4-BE49-F238E27FC236}">
                  <a16:creationId xmlns:a16="http://schemas.microsoft.com/office/drawing/2014/main" id="{7EB6E885-8889-F7B3-F253-AF9911617FA8}"/>
                </a:ext>
              </a:extLst>
            </p:cNvPr>
            <p:cNvGrpSpPr>
              <a:grpSpLocks/>
            </p:cNvGrpSpPr>
            <p:nvPr/>
          </p:nvGrpSpPr>
          <p:grpSpPr bwMode="auto">
            <a:xfrm>
              <a:off x="1136" y="12614"/>
              <a:ext cx="9940" cy="1420"/>
              <a:chOff x="710" y="12070"/>
              <a:chExt cx="9940" cy="1420"/>
            </a:xfrm>
          </p:grpSpPr>
          <p:sp>
            <p:nvSpPr>
              <p:cNvPr id="21" name="Rectangle 7">
                <a:extLst>
                  <a:ext uri="{FF2B5EF4-FFF2-40B4-BE49-F238E27FC236}">
                    <a16:creationId xmlns:a16="http://schemas.microsoft.com/office/drawing/2014/main" id="{B978CC93-0493-2681-3E0F-1102CF609C6C}"/>
                  </a:ext>
                </a:extLst>
              </p:cNvPr>
              <p:cNvSpPr>
                <a:spLocks noChangeArrowheads="1"/>
              </p:cNvSpPr>
              <p:nvPr/>
            </p:nvSpPr>
            <p:spPr bwMode="auto">
              <a:xfrm>
                <a:off x="8804" y="12070"/>
                <a:ext cx="1846" cy="142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800"/>
              </a:p>
            </p:txBody>
          </p:sp>
          <p:sp>
            <p:nvSpPr>
              <p:cNvPr id="22" name="AutoShape 8">
                <a:extLst>
                  <a:ext uri="{FF2B5EF4-FFF2-40B4-BE49-F238E27FC236}">
                    <a16:creationId xmlns:a16="http://schemas.microsoft.com/office/drawing/2014/main" id="{107BC5E5-12AD-583F-1EA9-3A6BA01252F2}"/>
                  </a:ext>
                </a:extLst>
              </p:cNvPr>
              <p:cNvSpPr>
                <a:spLocks noChangeArrowheads="1"/>
              </p:cNvSpPr>
              <p:nvPr/>
            </p:nvSpPr>
            <p:spPr bwMode="auto">
              <a:xfrm>
                <a:off x="6106" y="12070"/>
                <a:ext cx="2698" cy="1420"/>
              </a:xfrm>
              <a:prstGeom prst="rightArrowCallout">
                <a:avLst>
                  <a:gd name="adj1" fmla="val 25000"/>
                  <a:gd name="adj2" fmla="val 25000"/>
                  <a:gd name="adj3" fmla="val 31667"/>
                  <a:gd name="adj4" fmla="val 66667"/>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800"/>
              </a:p>
            </p:txBody>
          </p:sp>
          <p:sp>
            <p:nvSpPr>
              <p:cNvPr id="23" name="AutoShape 9">
                <a:extLst>
                  <a:ext uri="{FF2B5EF4-FFF2-40B4-BE49-F238E27FC236}">
                    <a16:creationId xmlns:a16="http://schemas.microsoft.com/office/drawing/2014/main" id="{E41D01CE-E567-FDA2-3F3B-760FB9443DEB}"/>
                  </a:ext>
                </a:extLst>
              </p:cNvPr>
              <p:cNvSpPr>
                <a:spLocks noChangeArrowheads="1"/>
              </p:cNvSpPr>
              <p:nvPr/>
            </p:nvSpPr>
            <p:spPr bwMode="auto">
              <a:xfrm>
                <a:off x="710" y="12070"/>
                <a:ext cx="2698" cy="1420"/>
              </a:xfrm>
              <a:prstGeom prst="rightArrowCallout">
                <a:avLst>
                  <a:gd name="adj1" fmla="val 25000"/>
                  <a:gd name="adj2" fmla="val 25000"/>
                  <a:gd name="adj3" fmla="val 31667"/>
                  <a:gd name="adj4" fmla="val 66667"/>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800"/>
              </a:p>
            </p:txBody>
          </p:sp>
          <p:sp>
            <p:nvSpPr>
              <p:cNvPr id="24" name="AutoShape 10">
                <a:extLst>
                  <a:ext uri="{FF2B5EF4-FFF2-40B4-BE49-F238E27FC236}">
                    <a16:creationId xmlns:a16="http://schemas.microsoft.com/office/drawing/2014/main" id="{E064DF92-074A-D41E-81BC-4DA2286C769F}"/>
                  </a:ext>
                </a:extLst>
              </p:cNvPr>
              <p:cNvSpPr>
                <a:spLocks noChangeArrowheads="1"/>
              </p:cNvSpPr>
              <p:nvPr/>
            </p:nvSpPr>
            <p:spPr bwMode="auto">
              <a:xfrm>
                <a:off x="3408" y="12070"/>
                <a:ext cx="2698" cy="1420"/>
              </a:xfrm>
              <a:prstGeom prst="rightArrowCallout">
                <a:avLst>
                  <a:gd name="adj1" fmla="val 25000"/>
                  <a:gd name="adj2" fmla="val 25000"/>
                  <a:gd name="adj3" fmla="val 31667"/>
                  <a:gd name="adj4" fmla="val 66667"/>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800"/>
              </a:p>
            </p:txBody>
          </p:sp>
          <p:sp>
            <p:nvSpPr>
              <p:cNvPr id="25" name="Text Box 11">
                <a:extLst>
                  <a:ext uri="{FF2B5EF4-FFF2-40B4-BE49-F238E27FC236}">
                    <a16:creationId xmlns:a16="http://schemas.microsoft.com/office/drawing/2014/main" id="{94020C57-FD4F-F831-DDDA-5D3D1DB1DA70}"/>
                  </a:ext>
                </a:extLst>
              </p:cNvPr>
              <p:cNvSpPr txBox="1">
                <a:spLocks noChangeArrowheads="1"/>
              </p:cNvSpPr>
              <p:nvPr/>
            </p:nvSpPr>
            <p:spPr bwMode="auto">
              <a:xfrm>
                <a:off x="710" y="12070"/>
                <a:ext cx="1846"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600"/>
                  <a:t>Udvinding af materialer, bearbejdning og montage</a:t>
                </a:r>
              </a:p>
            </p:txBody>
          </p:sp>
          <p:sp>
            <p:nvSpPr>
              <p:cNvPr id="26" name="Text Box 12">
                <a:extLst>
                  <a:ext uri="{FF2B5EF4-FFF2-40B4-BE49-F238E27FC236}">
                    <a16:creationId xmlns:a16="http://schemas.microsoft.com/office/drawing/2014/main" id="{6A74BDDA-9AC8-FF7E-A5DB-125DFECFB6EB}"/>
                  </a:ext>
                </a:extLst>
              </p:cNvPr>
              <p:cNvSpPr txBox="1">
                <a:spLocks noChangeArrowheads="1"/>
              </p:cNvSpPr>
              <p:nvPr/>
            </p:nvSpPr>
            <p:spPr bwMode="auto">
              <a:xfrm>
                <a:off x="3692" y="12496"/>
                <a:ext cx="1278"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500"/>
                  <a:t>Transport</a:t>
                </a:r>
              </a:p>
            </p:txBody>
          </p:sp>
          <p:sp>
            <p:nvSpPr>
              <p:cNvPr id="27" name="Text Box 13">
                <a:extLst>
                  <a:ext uri="{FF2B5EF4-FFF2-40B4-BE49-F238E27FC236}">
                    <a16:creationId xmlns:a16="http://schemas.microsoft.com/office/drawing/2014/main" id="{D35BBBA6-80EF-3079-D611-0253B2EC8D58}"/>
                  </a:ext>
                </a:extLst>
              </p:cNvPr>
              <p:cNvSpPr txBox="1">
                <a:spLocks noChangeArrowheads="1"/>
              </p:cNvSpPr>
              <p:nvPr/>
            </p:nvSpPr>
            <p:spPr bwMode="auto">
              <a:xfrm>
                <a:off x="6532" y="12496"/>
                <a:ext cx="1136"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600"/>
                  <a:t>Brug</a:t>
                </a:r>
              </a:p>
            </p:txBody>
          </p:sp>
          <p:sp>
            <p:nvSpPr>
              <p:cNvPr id="28" name="Text Box 14">
                <a:extLst>
                  <a:ext uri="{FF2B5EF4-FFF2-40B4-BE49-F238E27FC236}">
                    <a16:creationId xmlns:a16="http://schemas.microsoft.com/office/drawing/2014/main" id="{F330E0AC-585B-2667-8E38-D968EDFF45E7}"/>
                  </a:ext>
                </a:extLst>
              </p:cNvPr>
              <p:cNvSpPr txBox="1">
                <a:spLocks noChangeArrowheads="1"/>
              </p:cNvSpPr>
              <p:nvPr/>
            </p:nvSpPr>
            <p:spPr bwMode="auto">
              <a:xfrm>
                <a:off x="8946" y="12496"/>
                <a:ext cx="1704"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600"/>
                  <a:t>Bortskaffelse</a:t>
                </a:r>
              </a:p>
            </p:txBody>
          </p:sp>
        </p:grpSp>
        <p:sp>
          <p:nvSpPr>
            <p:cNvPr id="5" name="Line 15">
              <a:extLst>
                <a:ext uri="{FF2B5EF4-FFF2-40B4-BE49-F238E27FC236}">
                  <a16:creationId xmlns:a16="http://schemas.microsoft.com/office/drawing/2014/main" id="{A921589C-67CA-7DAF-54C5-F31BEF62B164}"/>
                </a:ext>
              </a:extLst>
            </p:cNvPr>
            <p:cNvSpPr>
              <a:spLocks noChangeShapeType="1"/>
            </p:cNvSpPr>
            <p:nvPr/>
          </p:nvSpPr>
          <p:spPr bwMode="auto">
            <a:xfrm>
              <a:off x="1988" y="12188"/>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6" name="Line 16">
              <a:extLst>
                <a:ext uri="{FF2B5EF4-FFF2-40B4-BE49-F238E27FC236}">
                  <a16:creationId xmlns:a16="http://schemas.microsoft.com/office/drawing/2014/main" id="{91B8A337-A0E4-0DA9-3DFC-4FEAD589F573}"/>
                </a:ext>
              </a:extLst>
            </p:cNvPr>
            <p:cNvSpPr>
              <a:spLocks noChangeShapeType="1"/>
            </p:cNvSpPr>
            <p:nvPr/>
          </p:nvSpPr>
          <p:spPr bwMode="auto">
            <a:xfrm>
              <a:off x="10082" y="12188"/>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7" name="Line 17">
              <a:extLst>
                <a:ext uri="{FF2B5EF4-FFF2-40B4-BE49-F238E27FC236}">
                  <a16:creationId xmlns:a16="http://schemas.microsoft.com/office/drawing/2014/main" id="{5038B33A-1241-FEDA-74B6-F46F80C6464E}"/>
                </a:ext>
              </a:extLst>
            </p:cNvPr>
            <p:cNvSpPr>
              <a:spLocks noChangeShapeType="1"/>
            </p:cNvSpPr>
            <p:nvPr/>
          </p:nvSpPr>
          <p:spPr bwMode="auto">
            <a:xfrm>
              <a:off x="7384" y="12188"/>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8" name="Line 18">
              <a:extLst>
                <a:ext uri="{FF2B5EF4-FFF2-40B4-BE49-F238E27FC236}">
                  <a16:creationId xmlns:a16="http://schemas.microsoft.com/office/drawing/2014/main" id="{8BE0F197-E7DB-BA6B-1E19-BFC1005F6AE5}"/>
                </a:ext>
              </a:extLst>
            </p:cNvPr>
            <p:cNvSpPr>
              <a:spLocks noChangeShapeType="1"/>
            </p:cNvSpPr>
            <p:nvPr/>
          </p:nvSpPr>
          <p:spPr bwMode="auto">
            <a:xfrm>
              <a:off x="4686" y="12188"/>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9" name="Line 19">
              <a:extLst>
                <a:ext uri="{FF2B5EF4-FFF2-40B4-BE49-F238E27FC236}">
                  <a16:creationId xmlns:a16="http://schemas.microsoft.com/office/drawing/2014/main" id="{840F2A68-1A66-B83B-DD87-D92D5D047F2B}"/>
                </a:ext>
              </a:extLst>
            </p:cNvPr>
            <p:cNvSpPr>
              <a:spLocks noChangeShapeType="1"/>
            </p:cNvSpPr>
            <p:nvPr/>
          </p:nvSpPr>
          <p:spPr bwMode="auto">
            <a:xfrm>
              <a:off x="1988" y="14034"/>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0" name="Line 20">
              <a:extLst>
                <a:ext uri="{FF2B5EF4-FFF2-40B4-BE49-F238E27FC236}">
                  <a16:creationId xmlns:a16="http://schemas.microsoft.com/office/drawing/2014/main" id="{94B83967-7DCA-504E-3411-217AF7EC1925}"/>
                </a:ext>
              </a:extLst>
            </p:cNvPr>
            <p:cNvSpPr>
              <a:spLocks noChangeShapeType="1"/>
            </p:cNvSpPr>
            <p:nvPr/>
          </p:nvSpPr>
          <p:spPr bwMode="auto">
            <a:xfrm>
              <a:off x="10082" y="14058"/>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1" name="Line 21">
              <a:extLst>
                <a:ext uri="{FF2B5EF4-FFF2-40B4-BE49-F238E27FC236}">
                  <a16:creationId xmlns:a16="http://schemas.microsoft.com/office/drawing/2014/main" id="{5A8A4F39-E1C8-6BCC-B927-E049575C610F}"/>
                </a:ext>
              </a:extLst>
            </p:cNvPr>
            <p:cNvSpPr>
              <a:spLocks noChangeShapeType="1"/>
            </p:cNvSpPr>
            <p:nvPr/>
          </p:nvSpPr>
          <p:spPr bwMode="auto">
            <a:xfrm>
              <a:off x="7384" y="14034"/>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2" name="Line 22">
              <a:extLst>
                <a:ext uri="{FF2B5EF4-FFF2-40B4-BE49-F238E27FC236}">
                  <a16:creationId xmlns:a16="http://schemas.microsoft.com/office/drawing/2014/main" id="{9A1D1803-3C0E-BD9B-7BD1-7099702FA0E6}"/>
                </a:ext>
              </a:extLst>
            </p:cNvPr>
            <p:cNvSpPr>
              <a:spLocks noChangeShapeType="1"/>
            </p:cNvSpPr>
            <p:nvPr/>
          </p:nvSpPr>
          <p:spPr bwMode="auto">
            <a:xfrm>
              <a:off x="4686" y="14034"/>
              <a:ext cx="0"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3" name="Text Box 23">
              <a:extLst>
                <a:ext uri="{FF2B5EF4-FFF2-40B4-BE49-F238E27FC236}">
                  <a16:creationId xmlns:a16="http://schemas.microsoft.com/office/drawing/2014/main" id="{6B015AB1-14B9-4E77-FE71-AE656F18B29A}"/>
                </a:ext>
              </a:extLst>
            </p:cNvPr>
            <p:cNvSpPr txBox="1">
              <a:spLocks noChangeArrowheads="1"/>
            </p:cNvSpPr>
            <p:nvPr/>
          </p:nvSpPr>
          <p:spPr bwMode="auto">
            <a:xfrm>
              <a:off x="1136" y="11502"/>
              <a:ext cx="170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1600" i="1"/>
                <a:t>Råmaterialer</a:t>
              </a:r>
            </a:p>
            <a:p>
              <a:pPr algn="ctr" eaLnBrk="1" hangingPunct="1">
                <a:spcBef>
                  <a:spcPct val="0"/>
                </a:spcBef>
                <a:buFontTx/>
                <a:buNone/>
              </a:pPr>
              <a:r>
                <a:rPr lang="da-DK" altLang="da-DK" sz="1600" i="1"/>
                <a:t>Energi</a:t>
              </a:r>
            </a:p>
            <a:p>
              <a:pPr eaLnBrk="1" hangingPunct="1">
                <a:spcBef>
                  <a:spcPct val="0"/>
                </a:spcBef>
                <a:buFontTx/>
                <a:buNone/>
              </a:pPr>
              <a:endParaRPr lang="da-DK" altLang="da-DK" sz="2000"/>
            </a:p>
          </p:txBody>
        </p:sp>
        <p:sp>
          <p:nvSpPr>
            <p:cNvPr id="14" name="Text Box 24">
              <a:extLst>
                <a:ext uri="{FF2B5EF4-FFF2-40B4-BE49-F238E27FC236}">
                  <a16:creationId xmlns:a16="http://schemas.microsoft.com/office/drawing/2014/main" id="{A5E48CC8-9E72-6795-36A1-4A855944A261}"/>
                </a:ext>
              </a:extLst>
            </p:cNvPr>
            <p:cNvSpPr txBox="1">
              <a:spLocks noChangeArrowheads="1"/>
            </p:cNvSpPr>
            <p:nvPr/>
          </p:nvSpPr>
          <p:spPr bwMode="auto">
            <a:xfrm>
              <a:off x="3976" y="11502"/>
              <a:ext cx="1440"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a-DK" altLang="da-DK" sz="1200" i="1"/>
            </a:p>
            <a:p>
              <a:pPr algn="ctr" eaLnBrk="1" hangingPunct="1">
                <a:spcBef>
                  <a:spcPct val="0"/>
                </a:spcBef>
                <a:buFontTx/>
                <a:buNone/>
              </a:pPr>
              <a:r>
                <a:rPr lang="da-DK" altLang="da-DK" sz="1600" i="1"/>
                <a:t>Energi</a:t>
              </a:r>
            </a:p>
            <a:p>
              <a:pPr eaLnBrk="1" hangingPunct="1">
                <a:spcBef>
                  <a:spcPct val="0"/>
                </a:spcBef>
                <a:buFontTx/>
                <a:buNone/>
              </a:pPr>
              <a:endParaRPr lang="da-DK" altLang="da-DK" sz="1600"/>
            </a:p>
          </p:txBody>
        </p:sp>
        <p:sp>
          <p:nvSpPr>
            <p:cNvPr id="15" name="Text Box 25">
              <a:extLst>
                <a:ext uri="{FF2B5EF4-FFF2-40B4-BE49-F238E27FC236}">
                  <a16:creationId xmlns:a16="http://schemas.microsoft.com/office/drawing/2014/main" id="{6550730D-7DEF-1986-80F2-AEF39612F499}"/>
                </a:ext>
              </a:extLst>
            </p:cNvPr>
            <p:cNvSpPr txBox="1">
              <a:spLocks noChangeArrowheads="1"/>
            </p:cNvSpPr>
            <p:nvPr/>
          </p:nvSpPr>
          <p:spPr bwMode="auto">
            <a:xfrm>
              <a:off x="6674" y="11502"/>
              <a:ext cx="1440"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a-DK" altLang="da-DK" sz="1200" i="1"/>
            </a:p>
            <a:p>
              <a:pPr algn="ctr" eaLnBrk="1" hangingPunct="1">
                <a:spcBef>
                  <a:spcPct val="0"/>
                </a:spcBef>
                <a:buFontTx/>
                <a:buNone/>
              </a:pPr>
              <a:r>
                <a:rPr lang="da-DK" altLang="da-DK" sz="1600" i="1"/>
                <a:t>Energi</a:t>
              </a:r>
            </a:p>
            <a:p>
              <a:pPr eaLnBrk="1" hangingPunct="1">
                <a:spcBef>
                  <a:spcPct val="0"/>
                </a:spcBef>
                <a:buFontTx/>
                <a:buNone/>
              </a:pPr>
              <a:endParaRPr lang="da-DK" altLang="da-DK" sz="1600"/>
            </a:p>
          </p:txBody>
        </p:sp>
        <p:sp>
          <p:nvSpPr>
            <p:cNvPr id="16" name="Text Box 26">
              <a:extLst>
                <a:ext uri="{FF2B5EF4-FFF2-40B4-BE49-F238E27FC236}">
                  <a16:creationId xmlns:a16="http://schemas.microsoft.com/office/drawing/2014/main" id="{31C44B11-640E-BA20-D473-3544DB1D1DE0}"/>
                </a:ext>
              </a:extLst>
            </p:cNvPr>
            <p:cNvSpPr txBox="1">
              <a:spLocks noChangeArrowheads="1"/>
            </p:cNvSpPr>
            <p:nvPr/>
          </p:nvSpPr>
          <p:spPr bwMode="auto">
            <a:xfrm>
              <a:off x="9372" y="11502"/>
              <a:ext cx="1440"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a-DK" altLang="da-DK" sz="1200" i="1"/>
            </a:p>
            <a:p>
              <a:pPr algn="ctr" eaLnBrk="1" hangingPunct="1">
                <a:spcBef>
                  <a:spcPct val="0"/>
                </a:spcBef>
                <a:buFontTx/>
                <a:buNone/>
              </a:pPr>
              <a:r>
                <a:rPr lang="da-DK" altLang="da-DK" sz="1600" i="1"/>
                <a:t>Energi</a:t>
              </a:r>
            </a:p>
            <a:p>
              <a:pPr eaLnBrk="1" hangingPunct="1">
                <a:spcBef>
                  <a:spcPct val="0"/>
                </a:spcBef>
                <a:buFontTx/>
                <a:buNone/>
              </a:pPr>
              <a:endParaRPr lang="da-DK" altLang="da-DK" sz="1600"/>
            </a:p>
          </p:txBody>
        </p:sp>
        <p:sp>
          <p:nvSpPr>
            <p:cNvPr id="17" name="Text Box 27">
              <a:extLst>
                <a:ext uri="{FF2B5EF4-FFF2-40B4-BE49-F238E27FC236}">
                  <a16:creationId xmlns:a16="http://schemas.microsoft.com/office/drawing/2014/main" id="{651E5FBF-A7F4-7276-8AB1-C82BACD730CA}"/>
                </a:ext>
              </a:extLst>
            </p:cNvPr>
            <p:cNvSpPr txBox="1">
              <a:spLocks noChangeArrowheads="1"/>
            </p:cNvSpPr>
            <p:nvPr/>
          </p:nvSpPr>
          <p:spPr bwMode="auto">
            <a:xfrm>
              <a:off x="1278" y="14484"/>
              <a:ext cx="1440"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1400" b="1" i="1"/>
                <a:t>Emissioner</a:t>
              </a:r>
            </a:p>
            <a:p>
              <a:pPr algn="ctr" eaLnBrk="1" hangingPunct="1">
                <a:spcBef>
                  <a:spcPct val="0"/>
                </a:spcBef>
                <a:buFontTx/>
                <a:buNone/>
              </a:pPr>
              <a:r>
                <a:rPr lang="da-DK" altLang="da-DK" sz="1400" i="1"/>
                <a:t>Affald</a:t>
              </a:r>
              <a:endParaRPr lang="da-DK" altLang="da-DK" sz="1400"/>
            </a:p>
          </p:txBody>
        </p:sp>
        <p:sp>
          <p:nvSpPr>
            <p:cNvPr id="18" name="Text Box 28">
              <a:extLst>
                <a:ext uri="{FF2B5EF4-FFF2-40B4-BE49-F238E27FC236}">
                  <a16:creationId xmlns:a16="http://schemas.microsoft.com/office/drawing/2014/main" id="{0FC3C2DF-2FA1-37D3-CD27-4B5B38AE2485}"/>
                </a:ext>
              </a:extLst>
            </p:cNvPr>
            <p:cNvSpPr txBox="1">
              <a:spLocks noChangeArrowheads="1"/>
            </p:cNvSpPr>
            <p:nvPr/>
          </p:nvSpPr>
          <p:spPr bwMode="auto">
            <a:xfrm>
              <a:off x="3976" y="14484"/>
              <a:ext cx="1440"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1400" b="1" i="1"/>
                <a:t>Emissioner</a:t>
              </a:r>
              <a:endParaRPr lang="da-DK" altLang="da-DK" sz="1400"/>
            </a:p>
          </p:txBody>
        </p:sp>
        <p:sp>
          <p:nvSpPr>
            <p:cNvPr id="19" name="Text Box 29">
              <a:extLst>
                <a:ext uri="{FF2B5EF4-FFF2-40B4-BE49-F238E27FC236}">
                  <a16:creationId xmlns:a16="http://schemas.microsoft.com/office/drawing/2014/main" id="{AA865655-EFF2-2C3E-E23D-759EC0B1F976}"/>
                </a:ext>
              </a:extLst>
            </p:cNvPr>
            <p:cNvSpPr txBox="1">
              <a:spLocks noChangeArrowheads="1"/>
            </p:cNvSpPr>
            <p:nvPr/>
          </p:nvSpPr>
          <p:spPr bwMode="auto">
            <a:xfrm>
              <a:off x="6674" y="14484"/>
              <a:ext cx="1440"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1400" b="1" i="1"/>
                <a:t>Emissioner</a:t>
              </a:r>
              <a:endParaRPr lang="da-DK" altLang="da-DK" sz="1400"/>
            </a:p>
          </p:txBody>
        </p:sp>
        <p:sp>
          <p:nvSpPr>
            <p:cNvPr id="20" name="Text Box 30">
              <a:extLst>
                <a:ext uri="{FF2B5EF4-FFF2-40B4-BE49-F238E27FC236}">
                  <a16:creationId xmlns:a16="http://schemas.microsoft.com/office/drawing/2014/main" id="{89E3752B-E884-21CD-9DA6-B6ACC026A604}"/>
                </a:ext>
              </a:extLst>
            </p:cNvPr>
            <p:cNvSpPr txBox="1">
              <a:spLocks noChangeArrowheads="1"/>
            </p:cNvSpPr>
            <p:nvPr/>
          </p:nvSpPr>
          <p:spPr bwMode="auto">
            <a:xfrm>
              <a:off x="9352" y="14484"/>
              <a:ext cx="1440"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1400" b="1" i="1"/>
                <a:t>Emissioner</a:t>
              </a:r>
            </a:p>
            <a:p>
              <a:pPr algn="ctr" eaLnBrk="1" hangingPunct="1">
                <a:spcBef>
                  <a:spcPct val="0"/>
                </a:spcBef>
                <a:buFontTx/>
                <a:buNone/>
              </a:pPr>
              <a:r>
                <a:rPr lang="da-DK" altLang="da-DK" sz="1400" b="1" i="1"/>
                <a:t>Affald</a:t>
              </a:r>
              <a:endParaRPr lang="da-DK" altLang="da-DK" sz="1400"/>
            </a:p>
          </p:txBody>
        </p:sp>
      </p:grpSp>
    </p:spTree>
    <p:extLst>
      <p:ext uri="{BB962C8B-B14F-4D97-AF65-F5344CB8AC3E}">
        <p14:creationId xmlns:p14="http://schemas.microsoft.com/office/powerpoint/2010/main" val="251848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a:extLst>
              <a:ext uri="{FF2B5EF4-FFF2-40B4-BE49-F238E27FC236}">
                <a16:creationId xmlns:a16="http://schemas.microsoft.com/office/drawing/2014/main" id="{EC790F6D-99F8-5B9E-206B-DB546AAD9F4E}"/>
              </a:ext>
            </a:extLst>
          </p:cNvPr>
          <p:cNvGraphicFramePr>
            <a:graphicFrameLocks noChangeAspect="1"/>
          </p:cNvGraphicFramePr>
          <p:nvPr>
            <p:extLst>
              <p:ext uri="{D42A27DB-BD31-4B8C-83A1-F6EECF244321}">
                <p14:modId xmlns:p14="http://schemas.microsoft.com/office/powerpoint/2010/main" val="639690061"/>
              </p:ext>
            </p:extLst>
          </p:nvPr>
        </p:nvGraphicFramePr>
        <p:xfrm>
          <a:off x="2510065" y="378279"/>
          <a:ext cx="8424863" cy="4467225"/>
        </p:xfrm>
        <a:graphic>
          <a:graphicData uri="http://schemas.openxmlformats.org/presentationml/2006/ole">
            <mc:AlternateContent xmlns:mc="http://schemas.openxmlformats.org/markup-compatibility/2006">
              <mc:Choice xmlns:v="urn:schemas-microsoft-com:vml" Requires="v">
                <p:oleObj name="Microsoft-tegning" r:id="rId2" imgW="5876925" imgH="3113088" progId="MSDraw">
                  <p:embed/>
                </p:oleObj>
              </mc:Choice>
              <mc:Fallback>
                <p:oleObj name="Microsoft-tegning" r:id="rId2" imgW="5876925" imgH="3113088" progId="MSDraw">
                  <p:embed/>
                  <p:pic>
                    <p:nvPicPr>
                      <p:cNvPr id="1536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065" y="378279"/>
                        <a:ext cx="842486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6">
            <a:extLst>
              <a:ext uri="{FF2B5EF4-FFF2-40B4-BE49-F238E27FC236}">
                <a16:creationId xmlns:a16="http://schemas.microsoft.com/office/drawing/2014/main" id="{E248B7F5-31B3-4AF3-9B64-B672A4500665}"/>
              </a:ext>
            </a:extLst>
          </p:cNvPr>
          <p:cNvSpPr>
            <a:spLocks noChangeArrowheads="1"/>
          </p:cNvSpPr>
          <p:nvPr/>
        </p:nvSpPr>
        <p:spPr bwMode="auto">
          <a:xfrm>
            <a:off x="1929040" y="5939292"/>
            <a:ext cx="581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dirty="0">
                <a:latin typeface="Times New Roman" panose="02020603050405020304" pitchFamily="18" charset="0"/>
                <a:cs typeface="Times New Roman" panose="02020603050405020304" pitchFamily="18" charset="0"/>
              </a:rPr>
              <a:t>Fig. 3: Oversigt over stoffer og skadevirkninger (</a:t>
            </a:r>
            <a:r>
              <a:rPr lang="da-DK" altLang="da-DK" sz="2000" i="1" dirty="0" err="1">
                <a:latin typeface="Times New Roman" panose="02020603050405020304" pitchFamily="18" charset="0"/>
                <a:cs typeface="Times New Roman" panose="02020603050405020304" pitchFamily="18" charset="0"/>
              </a:rPr>
              <a:t>litt</a:t>
            </a:r>
            <a:r>
              <a:rPr lang="da-DK" altLang="da-DK" sz="2000" i="1" dirty="0">
                <a:latin typeface="Times New Roman" panose="02020603050405020304" pitchFamily="18" charset="0"/>
                <a:cs typeface="Times New Roman" panose="02020603050405020304" pitchFamily="18" charset="0"/>
              </a:rPr>
              <a:t>. 4)</a:t>
            </a:r>
            <a:endParaRPr lang="da-DK" altLang="da-DK" sz="2000" dirty="0">
              <a:latin typeface="Times New Roman" panose="02020603050405020304" pitchFamily="18" charset="0"/>
            </a:endParaRPr>
          </a:p>
        </p:txBody>
      </p:sp>
    </p:spTree>
    <p:extLst>
      <p:ext uri="{BB962C8B-B14F-4D97-AF65-F5344CB8AC3E}">
        <p14:creationId xmlns:p14="http://schemas.microsoft.com/office/powerpoint/2010/main" val="224878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9">
            <a:extLst>
              <a:ext uri="{FF2B5EF4-FFF2-40B4-BE49-F238E27FC236}">
                <a16:creationId xmlns:a16="http://schemas.microsoft.com/office/drawing/2014/main" id="{BDBCA58A-1B9C-1849-53C5-BA921E8B152A}"/>
              </a:ext>
            </a:extLst>
          </p:cNvPr>
          <p:cNvGraphicFramePr>
            <a:graphicFrameLocks noGrp="1"/>
          </p:cNvGraphicFramePr>
          <p:nvPr>
            <p:extLst>
              <p:ext uri="{D42A27DB-BD31-4B8C-83A1-F6EECF244321}">
                <p14:modId xmlns:p14="http://schemas.microsoft.com/office/powerpoint/2010/main" val="3789079832"/>
              </p:ext>
            </p:extLst>
          </p:nvPr>
        </p:nvGraphicFramePr>
        <p:xfrm>
          <a:off x="3917270" y="609827"/>
          <a:ext cx="4824412" cy="4821246"/>
        </p:xfrm>
        <a:graphic>
          <a:graphicData uri="http://schemas.openxmlformats.org/drawingml/2006/table">
            <a:tbl>
              <a:tblPr/>
              <a:tblGrid>
                <a:gridCol w="2555875">
                  <a:extLst>
                    <a:ext uri="{9D8B030D-6E8A-4147-A177-3AD203B41FA5}">
                      <a16:colId xmlns:a16="http://schemas.microsoft.com/office/drawing/2014/main" val="20000"/>
                    </a:ext>
                  </a:extLst>
                </a:gridCol>
                <a:gridCol w="2268537">
                  <a:extLst>
                    <a:ext uri="{9D8B030D-6E8A-4147-A177-3AD203B41FA5}">
                      <a16:colId xmlns:a16="http://schemas.microsoft.com/office/drawing/2014/main" val="20001"/>
                    </a:ext>
                  </a:extLst>
                </a:gridCol>
              </a:tblGrid>
              <a:tr h="434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a:ln>
                            <a:noFill/>
                          </a:ln>
                          <a:solidFill>
                            <a:schemeClr val="tx1"/>
                          </a:solidFill>
                          <a:effectLst/>
                          <a:latin typeface="Times New Roman" pitchFamily="18" charset="0"/>
                          <a:cs typeface="Times New Roman" pitchFamily="18" charset="0"/>
                        </a:rPr>
                        <a:t>Miljøpåvirkning</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a:ln>
                            <a:noFill/>
                          </a:ln>
                          <a:solidFill>
                            <a:schemeClr val="tx1"/>
                          </a:solidFill>
                          <a:effectLst/>
                          <a:latin typeface="Times New Roman" pitchFamily="18" charset="0"/>
                          <a:cs typeface="Times New Roman" pitchFamily="18" charset="0"/>
                        </a:rPr>
                        <a:t>Referencestof</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0"/>
                  </a:ext>
                </a:extLst>
              </a:tr>
              <a:tr h="396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Global opvarmning</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CO</a:t>
                      </a:r>
                      <a:r>
                        <a:rPr kumimoji="0" lang="da-DK" sz="2000" b="0" i="0" u="none" strike="noStrike" cap="none" normalizeH="0" baseline="-30000">
                          <a:ln>
                            <a:noFill/>
                          </a:ln>
                          <a:solidFill>
                            <a:schemeClr val="tx1"/>
                          </a:solidFill>
                          <a:effectLst/>
                          <a:latin typeface="Times New Roman" pitchFamily="18" charset="0"/>
                          <a:cs typeface="Times New Roman" pitchFamily="18" charset="0"/>
                        </a:rPr>
                        <a:t>2</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3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Ozonlagsnedbrydning</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CFC 11</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Forsuring</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SO</a:t>
                      </a:r>
                      <a:r>
                        <a:rPr kumimoji="0" lang="da-DK" sz="2000" b="0" i="0" u="none" strike="noStrike" cap="none" normalizeH="0" baseline="-30000">
                          <a:ln>
                            <a:noFill/>
                          </a:ln>
                          <a:solidFill>
                            <a:schemeClr val="tx1"/>
                          </a:solidFill>
                          <a:effectLst/>
                          <a:latin typeface="Times New Roman" pitchFamily="18" charset="0"/>
                          <a:cs typeface="Times New Roman" pitchFamily="18" charset="0"/>
                        </a:rPr>
                        <a:t>2</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3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Næringssaltforurening</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phosphat</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Tungmetaller</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Pb</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Pesticider</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aktivt stof</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0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Kræftfremkaldende stoffer</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PAH</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Vinter smog</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SO</a:t>
                      </a:r>
                      <a:r>
                        <a:rPr kumimoji="0" lang="da-DK" sz="2000" b="0" i="0" u="none" strike="noStrike" cap="none" normalizeH="0" baseline="-30000">
                          <a:ln>
                            <a:noFill/>
                          </a:ln>
                          <a:solidFill>
                            <a:schemeClr val="tx1"/>
                          </a:solidFill>
                          <a:effectLst/>
                          <a:latin typeface="Times New Roman" pitchFamily="18" charset="0"/>
                          <a:cs typeface="Times New Roman" pitchFamily="18" charset="0"/>
                        </a:rPr>
                        <a:t>2</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Sommer smog</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chemeClr val="tx1"/>
                          </a:solidFill>
                          <a:effectLst/>
                          <a:latin typeface="Times New Roman" pitchFamily="18" charset="0"/>
                          <a:cs typeface="Times New Roman" pitchFamily="18" charset="0"/>
                        </a:rPr>
                        <a:t>kg ethylen</a:t>
                      </a:r>
                      <a:endParaRPr kumimoji="0" lang="da-DK" sz="20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 name="Rectangle 128">
            <a:extLst>
              <a:ext uri="{FF2B5EF4-FFF2-40B4-BE49-F238E27FC236}">
                <a16:creationId xmlns:a16="http://schemas.microsoft.com/office/drawing/2014/main" id="{54C3CFBC-1067-4240-06C4-1441A3046C33}"/>
              </a:ext>
            </a:extLst>
          </p:cNvPr>
          <p:cNvSpPr>
            <a:spLocks noChangeArrowheads="1"/>
          </p:cNvSpPr>
          <p:nvPr/>
        </p:nvSpPr>
        <p:spPr bwMode="auto">
          <a:xfrm>
            <a:off x="2702832" y="5518377"/>
            <a:ext cx="762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828675" algn="r"/>
                <a:tab pos="3060700" algn="ctr"/>
                <a:tab pos="6119813" algn="r"/>
              </a:tabLst>
              <a:defRPr sz="3200">
                <a:solidFill>
                  <a:schemeClr val="tx1"/>
                </a:solidFill>
                <a:latin typeface="Arial" panose="020B0604020202020204" pitchFamily="34" charset="0"/>
              </a:defRPr>
            </a:lvl1pPr>
            <a:lvl2pPr marL="742950" indent="-285750">
              <a:spcBef>
                <a:spcPct val="20000"/>
              </a:spcBef>
              <a:buChar char="–"/>
              <a:tabLst>
                <a:tab pos="828675" algn="r"/>
                <a:tab pos="3060700" algn="ctr"/>
                <a:tab pos="6119813" algn="r"/>
              </a:tabLst>
              <a:defRPr sz="2800">
                <a:solidFill>
                  <a:schemeClr val="tx1"/>
                </a:solidFill>
                <a:latin typeface="Arial" panose="020B0604020202020204" pitchFamily="34" charset="0"/>
              </a:defRPr>
            </a:lvl2pPr>
            <a:lvl3pPr marL="1143000" indent="-228600">
              <a:spcBef>
                <a:spcPct val="20000"/>
              </a:spcBef>
              <a:buChar char="•"/>
              <a:tabLst>
                <a:tab pos="828675" algn="r"/>
                <a:tab pos="3060700" algn="ctr"/>
                <a:tab pos="6119813" algn="r"/>
              </a:tabLst>
              <a:defRPr sz="2400">
                <a:solidFill>
                  <a:schemeClr val="tx1"/>
                </a:solidFill>
                <a:latin typeface="Arial" panose="020B0604020202020204" pitchFamily="34" charset="0"/>
              </a:defRPr>
            </a:lvl3pPr>
            <a:lvl4pPr marL="1600200" indent="-228600">
              <a:spcBef>
                <a:spcPct val="20000"/>
              </a:spcBef>
              <a:buChar char="–"/>
              <a:tabLst>
                <a:tab pos="828675" algn="r"/>
                <a:tab pos="3060700" algn="ctr"/>
                <a:tab pos="6119813" algn="r"/>
              </a:tabLst>
              <a:defRPr sz="2000">
                <a:solidFill>
                  <a:schemeClr val="tx1"/>
                </a:solidFill>
                <a:latin typeface="Arial" panose="020B0604020202020204" pitchFamily="34" charset="0"/>
              </a:defRPr>
            </a:lvl4pPr>
            <a:lvl5pPr marL="2057400" indent="-228600">
              <a:spcBef>
                <a:spcPct val="20000"/>
              </a:spcBef>
              <a:buChar char="»"/>
              <a:tabLst>
                <a:tab pos="828675" algn="r"/>
                <a:tab pos="3060700" algn="ctr"/>
                <a:tab pos="6119813" algn="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28675" algn="r"/>
                <a:tab pos="3060700" algn="ctr"/>
                <a:tab pos="6119813" algn="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28675" algn="r"/>
                <a:tab pos="3060700" algn="ctr"/>
                <a:tab pos="6119813" algn="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28675" algn="r"/>
                <a:tab pos="3060700" algn="ctr"/>
                <a:tab pos="6119813" algn="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28675" algn="r"/>
                <a:tab pos="3060700" algn="ctr"/>
                <a:tab pos="6119813" algn="r"/>
              </a:tabLst>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a:latin typeface="Times New Roman" panose="02020603050405020304" pitchFamily="18" charset="0"/>
                <a:cs typeface="Times New Roman" panose="02020603050405020304" pitchFamily="18" charset="0"/>
              </a:rPr>
              <a:t>Tabel 1: Referencestofferne for de væsentligste miljøpåvirkninger (litt. 4)</a:t>
            </a:r>
            <a:endParaRPr lang="da-DK" altLang="da-DK" sz="2000">
              <a:latin typeface="Times New Roman" panose="02020603050405020304" pitchFamily="18" charset="0"/>
            </a:endParaRPr>
          </a:p>
        </p:txBody>
      </p:sp>
    </p:spTree>
    <p:extLst>
      <p:ext uri="{BB962C8B-B14F-4D97-AF65-F5344CB8AC3E}">
        <p14:creationId xmlns:p14="http://schemas.microsoft.com/office/powerpoint/2010/main" val="368420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
            <a:extLst>
              <a:ext uri="{FF2B5EF4-FFF2-40B4-BE49-F238E27FC236}">
                <a16:creationId xmlns:a16="http://schemas.microsoft.com/office/drawing/2014/main" id="{B982A11B-EEB9-17E4-548E-48A05FE72EDF}"/>
              </a:ext>
            </a:extLst>
          </p:cNvPr>
          <p:cNvGraphicFramePr>
            <a:graphicFrameLocks noGrp="1"/>
          </p:cNvGraphicFramePr>
          <p:nvPr>
            <p:extLst>
              <p:ext uri="{D42A27DB-BD31-4B8C-83A1-F6EECF244321}">
                <p14:modId xmlns:p14="http://schemas.microsoft.com/office/powerpoint/2010/main" val="3079848340"/>
              </p:ext>
            </p:extLst>
          </p:nvPr>
        </p:nvGraphicFramePr>
        <p:xfrm>
          <a:off x="2316162" y="457428"/>
          <a:ext cx="7559675" cy="4840819"/>
        </p:xfrm>
        <a:graphic>
          <a:graphicData uri="http://schemas.openxmlformats.org/drawingml/2006/table">
            <a:tbl>
              <a:tblPr/>
              <a:tblGrid>
                <a:gridCol w="7559675">
                  <a:extLst>
                    <a:ext uri="{9D8B030D-6E8A-4147-A177-3AD203B41FA5}">
                      <a16:colId xmlns:a16="http://schemas.microsoft.com/office/drawing/2014/main" val="20000"/>
                    </a:ext>
                  </a:extLst>
                </a:gridCol>
              </a:tblGrid>
              <a:tr h="73895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a:ln>
                            <a:noFill/>
                          </a:ln>
                          <a:solidFill>
                            <a:srgbClr val="FFFFFF"/>
                          </a:solidFill>
                          <a:effectLst/>
                          <a:latin typeface="Arial" charset="0"/>
                          <a:ea typeface="Times New Roman" pitchFamily="18" charset="0"/>
                          <a:cs typeface="Arial" charset="0"/>
                        </a:rPr>
                        <a:t>Eksempel 3.1: Beregning af miljøpåvirkning, drivhuseffekt</a:t>
                      </a:r>
                      <a:endParaRPr kumimoji="0" lang="da-DK" sz="2400" b="0" i="0" u="none" strike="noStrike" cap="none" normalizeH="0" baseline="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401787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Ved fremstilling af et produkt er bl.a. beregnet et udslip til atmosfæren på 0,1 kg metan og 1 kg CO</a:t>
                      </a:r>
                      <a:r>
                        <a:rPr kumimoji="0" lang="da-DK" sz="2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Begge disse stoffer er drivhusgasser, der bevirker global opvarmning. Referencestoffet for global opvarmning er CO</a:t>
                      </a:r>
                      <a:r>
                        <a:rPr kumimoji="0" lang="da-DK" sz="2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der derfor har GWP = 1 (Global Warming Potential). </a:t>
                      </a: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Metan har GWP = 25 svarende til at 1 kg metan har samme virkning som 25 kg  CO</a:t>
                      </a:r>
                      <a:r>
                        <a:rPr kumimoji="0" lang="da-DK" sz="2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Den samlede drivhuseffekt ved fremstilling af produktet bliver så:</a:t>
                      </a: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(0,1 </a:t>
                      </a:r>
                      <a:r>
                        <a:rPr kumimoji="0" lang="da-DK" sz="2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25) + (1 </a:t>
                      </a:r>
                      <a:r>
                        <a:rPr kumimoji="0" lang="da-DK" sz="2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1)</a:t>
                      </a:r>
                      <a:r>
                        <a:rPr kumimoji="0" lang="da-DK" sz="2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  =  3,5 kg CO</a:t>
                      </a:r>
                      <a:r>
                        <a:rPr kumimoji="0" lang="da-DK" sz="2400" b="0" i="0" u="none" strike="noStrike" cap="none" normalizeH="0" baseline="-30000" dirty="0">
                          <a:ln>
                            <a:noFill/>
                          </a:ln>
                          <a:solidFill>
                            <a:schemeClr val="tx1"/>
                          </a:solidFill>
                          <a:effectLst/>
                          <a:latin typeface="Times New Roman" pitchFamily="18" charset="0"/>
                          <a:cs typeface="Times New Roman" pitchFamily="18" charset="0"/>
                          <a:sym typeface="Symbol" pitchFamily="18" charset="2"/>
                        </a:rPr>
                        <a:t>2</a:t>
                      </a:r>
                      <a:r>
                        <a:rPr kumimoji="0" lang="da-DK" sz="2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-ækvivalenter</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622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1">
            <a:extLst>
              <a:ext uri="{FF2B5EF4-FFF2-40B4-BE49-F238E27FC236}">
                <a16:creationId xmlns:a16="http://schemas.microsoft.com/office/drawing/2014/main" id="{2C25FF5B-59C1-654A-05D1-0C80DB432940}"/>
              </a:ext>
            </a:extLst>
          </p:cNvPr>
          <p:cNvGraphicFramePr>
            <a:graphicFrameLocks noGrp="1"/>
          </p:cNvGraphicFramePr>
          <p:nvPr>
            <p:extLst>
              <p:ext uri="{D42A27DB-BD31-4B8C-83A1-F6EECF244321}">
                <p14:modId xmlns:p14="http://schemas.microsoft.com/office/powerpoint/2010/main" val="1582301249"/>
              </p:ext>
            </p:extLst>
          </p:nvPr>
        </p:nvGraphicFramePr>
        <p:xfrm>
          <a:off x="3392261" y="884465"/>
          <a:ext cx="6048375" cy="4206875"/>
        </p:xfrm>
        <a:graphic>
          <a:graphicData uri="http://schemas.openxmlformats.org/drawingml/2006/table">
            <a:tbl>
              <a:tblPr/>
              <a:tblGrid>
                <a:gridCol w="6048375">
                  <a:extLst>
                    <a:ext uri="{9D8B030D-6E8A-4147-A177-3AD203B41FA5}">
                      <a16:colId xmlns:a16="http://schemas.microsoft.com/office/drawing/2014/main" val="20000"/>
                    </a:ext>
                  </a:extLst>
                </a:gridCol>
              </a:tblGrid>
              <a:tr h="8230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a:ln>
                            <a:noFill/>
                          </a:ln>
                          <a:solidFill>
                            <a:srgbClr val="FFFFFF"/>
                          </a:solidFill>
                          <a:effectLst/>
                          <a:latin typeface="Arial" charset="0"/>
                          <a:ea typeface="Times New Roman" pitchFamily="18" charset="0"/>
                          <a:cs typeface="Arial" charset="0"/>
                        </a:rPr>
                        <a:t>Eksempel 3.2: Beregning af miljøpåvirkning, sommer smog</a:t>
                      </a:r>
                      <a:endParaRPr kumimoji="0" lang="da-DK" sz="2400" b="0" i="0" u="none" strike="noStrike" cap="none" normalizeH="0" baseline="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338379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De 0,1 kg metan medvirker også til smogdannelse. Her er referencestoffet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rPr>
                        <a:t>ethylen</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med potentialet POCP = 1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rPr>
                        <a:t>Photochemical</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rPr>
                        <a:t>Ozone</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Creation Potential), og metan har POCP = 0,007 svarende til at 1 kg metan har samme virkning som 0,007 kg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rPr>
                        <a:t>ethylen</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Smogdannelsen ved fremstilling af produktet bliver:</a:t>
                      </a: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0,1 </a:t>
                      </a:r>
                      <a:r>
                        <a:rPr kumimoji="0" lang="da-DK" sz="2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0,007 =</a:t>
                      </a:r>
                      <a:r>
                        <a:rPr kumimoji="0" lang="da-DK" sz="2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  0,0007 kg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sym typeface="Symbol" pitchFamily="18" charset="2"/>
                        </a:rPr>
                        <a:t>ethylen</a:t>
                      </a:r>
                      <a:r>
                        <a:rPr kumimoji="0" lang="da-DK" sz="24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-ækvivalenter</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676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5">
            <a:extLst>
              <a:ext uri="{FF2B5EF4-FFF2-40B4-BE49-F238E27FC236}">
                <a16:creationId xmlns:a16="http://schemas.microsoft.com/office/drawing/2014/main" id="{75D6FEAE-7E42-A983-3A6B-7E3D86DDEB7A}"/>
              </a:ext>
            </a:extLst>
          </p:cNvPr>
          <p:cNvGraphicFramePr>
            <a:graphicFrameLocks noGrp="1"/>
          </p:cNvGraphicFramePr>
          <p:nvPr>
            <p:extLst>
              <p:ext uri="{D42A27DB-BD31-4B8C-83A1-F6EECF244321}">
                <p14:modId xmlns:p14="http://schemas.microsoft.com/office/powerpoint/2010/main" val="669352161"/>
              </p:ext>
            </p:extLst>
          </p:nvPr>
        </p:nvGraphicFramePr>
        <p:xfrm>
          <a:off x="2137002" y="853395"/>
          <a:ext cx="8208962" cy="4622800"/>
        </p:xfrm>
        <a:graphic>
          <a:graphicData uri="http://schemas.openxmlformats.org/drawingml/2006/table">
            <a:tbl>
              <a:tblPr/>
              <a:tblGrid>
                <a:gridCol w="8208962">
                  <a:extLst>
                    <a:ext uri="{9D8B030D-6E8A-4147-A177-3AD203B41FA5}">
                      <a16:colId xmlns:a16="http://schemas.microsoft.com/office/drawing/2014/main" val="20000"/>
                    </a:ext>
                  </a:extLst>
                </a:gridCol>
              </a:tblGrid>
              <a:tr h="801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a:ln>
                            <a:noFill/>
                          </a:ln>
                          <a:solidFill>
                            <a:schemeClr val="bg1"/>
                          </a:solidFill>
                          <a:effectLst/>
                          <a:latin typeface="Arial" charset="0"/>
                        </a:rPr>
                        <a:t>Eksempel 3.3: Normalisering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382111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Arial" charset="0"/>
                        </a:rPr>
                        <a:t>Den beregnede værdi på 3,5 kg CO</a:t>
                      </a:r>
                      <a:r>
                        <a:rPr kumimoji="0" lang="da-DK" sz="2400" b="0" i="0" u="none" strike="noStrike" cap="none" normalizeH="0" baseline="-25000" dirty="0">
                          <a:ln>
                            <a:noFill/>
                          </a:ln>
                          <a:solidFill>
                            <a:schemeClr val="tx1"/>
                          </a:solidFill>
                          <a:effectLst/>
                          <a:latin typeface="Arial" charset="0"/>
                        </a:rPr>
                        <a:t>2</a:t>
                      </a:r>
                      <a:r>
                        <a:rPr kumimoji="0" lang="da-DK" sz="2400" b="0" i="0" u="none" strike="noStrike" cap="none" normalizeH="0" baseline="0" dirty="0">
                          <a:ln>
                            <a:noFill/>
                          </a:ln>
                          <a:solidFill>
                            <a:schemeClr val="tx1"/>
                          </a:solidFill>
                          <a:effectLst/>
                          <a:latin typeface="Arial" charset="0"/>
                        </a:rPr>
                        <a:t>-ækv. sættes i forhold til den årlige belastning pr. person:</a:t>
                      </a: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Arial" charset="0"/>
                        </a:rPr>
                        <a:t>(3,5/8700) x 1000 = 0,402 </a:t>
                      </a:r>
                      <a:r>
                        <a:rPr kumimoji="0" lang="da-DK" sz="2400" b="0" i="0" u="none" strike="noStrike" cap="none" normalizeH="0" baseline="0" dirty="0" err="1">
                          <a:ln>
                            <a:noFill/>
                          </a:ln>
                          <a:solidFill>
                            <a:schemeClr val="tx1"/>
                          </a:solidFill>
                          <a:effectLst/>
                          <a:latin typeface="Arial" charset="0"/>
                        </a:rPr>
                        <a:t>mPE</a:t>
                      </a:r>
                      <a:r>
                        <a:rPr kumimoji="0" lang="da-DK" sz="2400" b="0" i="0" u="none" strike="noStrike" cap="none" normalizeH="0" baseline="0" dirty="0">
                          <a:ln>
                            <a:noFill/>
                          </a:ln>
                          <a:solidFill>
                            <a:schemeClr val="tx1"/>
                          </a:solidFill>
                          <a:effectLst/>
                          <a:latin typeface="Arial" charset="0"/>
                        </a:rPr>
                        <a:t> (</a:t>
                      </a:r>
                      <a:r>
                        <a:rPr kumimoji="0" lang="da-DK" sz="2400" b="0" i="0" u="none" strike="noStrike" cap="none" normalizeH="0" baseline="0" dirty="0" err="1">
                          <a:ln>
                            <a:noFill/>
                          </a:ln>
                          <a:solidFill>
                            <a:schemeClr val="tx1"/>
                          </a:solidFill>
                          <a:effectLst/>
                          <a:latin typeface="Arial" charset="0"/>
                        </a:rPr>
                        <a:t>milliPersonÆkvivalenter</a:t>
                      </a:r>
                      <a:r>
                        <a:rPr kumimoji="0" lang="da-DK" sz="2400" b="0"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endParaRPr kumimoji="0" lang="da-DK" sz="2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Arial" charset="0"/>
                        </a:rPr>
                        <a:t>På samme måde normaliseres værdien for smogdannelse:</a:t>
                      </a: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endParaRPr kumimoji="0" lang="da-DK" sz="2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Arial" charset="0"/>
                        </a:rPr>
                        <a:t> (0,0007/20) x 1000 = 0,035 </a:t>
                      </a:r>
                      <a:r>
                        <a:rPr kumimoji="0" lang="da-DK" sz="2400" b="0" i="0" u="none" strike="noStrike" cap="none" normalizeH="0" baseline="0" dirty="0" err="1">
                          <a:ln>
                            <a:noFill/>
                          </a:ln>
                          <a:solidFill>
                            <a:schemeClr val="tx1"/>
                          </a:solidFill>
                          <a:effectLst/>
                          <a:latin typeface="Arial" charset="0"/>
                        </a:rPr>
                        <a:t>mPE</a:t>
                      </a:r>
                      <a:endParaRPr kumimoji="0" lang="da-DK"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754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3">
            <a:extLst>
              <a:ext uri="{FF2B5EF4-FFF2-40B4-BE49-F238E27FC236}">
                <a16:creationId xmlns:a16="http://schemas.microsoft.com/office/drawing/2014/main" id="{BBCC47A1-5FB2-2EA4-53A9-E3D032391C85}"/>
              </a:ext>
            </a:extLst>
          </p:cNvPr>
          <p:cNvGraphicFramePr>
            <a:graphicFrameLocks noGrp="1"/>
          </p:cNvGraphicFramePr>
          <p:nvPr>
            <p:extLst>
              <p:ext uri="{D42A27DB-BD31-4B8C-83A1-F6EECF244321}">
                <p14:modId xmlns:p14="http://schemas.microsoft.com/office/powerpoint/2010/main" val="3616969334"/>
              </p:ext>
            </p:extLst>
          </p:nvPr>
        </p:nvGraphicFramePr>
        <p:xfrm>
          <a:off x="2169659" y="0"/>
          <a:ext cx="8351837" cy="5900057"/>
        </p:xfrm>
        <a:graphic>
          <a:graphicData uri="http://schemas.openxmlformats.org/drawingml/2006/table">
            <a:tbl>
              <a:tblPr/>
              <a:tblGrid>
                <a:gridCol w="8351837">
                  <a:extLst>
                    <a:ext uri="{9D8B030D-6E8A-4147-A177-3AD203B41FA5}">
                      <a16:colId xmlns:a16="http://schemas.microsoft.com/office/drawing/2014/main" val="20000"/>
                    </a:ext>
                  </a:extLst>
                </a:gridCol>
              </a:tblGrid>
              <a:tr h="7382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a:ln>
                            <a:noFill/>
                          </a:ln>
                          <a:solidFill>
                            <a:srgbClr val="FFFFFF"/>
                          </a:solidFill>
                          <a:effectLst/>
                          <a:latin typeface="Arial" charset="0"/>
                          <a:ea typeface="Times New Roman" pitchFamily="18" charset="0"/>
                          <a:cs typeface="Arial" charset="0"/>
                        </a:rPr>
                        <a:t>Eksempel 3.4: Vægtning</a:t>
                      </a:r>
                      <a:endParaRPr kumimoji="0" lang="da-DK"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516179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000" b="0" i="0" u="none" strike="noStrike" cap="none" normalizeH="0" baseline="0" dirty="0">
                          <a:ln>
                            <a:noFill/>
                          </a:ln>
                          <a:solidFill>
                            <a:schemeClr val="tx1"/>
                          </a:solidFill>
                          <a:effectLst/>
                          <a:latin typeface="Times New Roman" pitchFamily="18" charset="0"/>
                        </a:rPr>
                        <a:t>Den faktiske udledning af drivhusgasser var i 1990 4,59</a:t>
                      </a:r>
                      <a:r>
                        <a:rPr kumimoji="0" lang="da-DK" sz="2000" b="0" i="0" u="none" strike="noStrike" cap="none" normalizeH="0" baseline="0" dirty="0">
                          <a:ln>
                            <a:noFill/>
                          </a:ln>
                          <a:solidFill>
                            <a:schemeClr val="tx1"/>
                          </a:solidFill>
                          <a:effectLst/>
                          <a:latin typeface="Times New Roman" pitchFamily="18" charset="0"/>
                          <a:sym typeface="Symbol" pitchFamily="18" charset="2"/>
                        </a:rPr>
                        <a:t></a:t>
                      </a:r>
                      <a:r>
                        <a:rPr kumimoji="0" lang="da-DK" sz="2000" b="0" i="0" u="none" strike="noStrike" cap="none" normalizeH="0" baseline="0" dirty="0">
                          <a:ln>
                            <a:noFill/>
                          </a:ln>
                          <a:solidFill>
                            <a:schemeClr val="tx1"/>
                          </a:solidFill>
                          <a:effectLst/>
                          <a:latin typeface="Times New Roman" pitchFamily="18" charset="0"/>
                        </a:rPr>
                        <a:t>10</a:t>
                      </a:r>
                      <a:r>
                        <a:rPr kumimoji="0" lang="da-DK" sz="2000" b="0" i="0" u="none" strike="noStrike" cap="none" normalizeH="0" baseline="30000" dirty="0">
                          <a:ln>
                            <a:noFill/>
                          </a:ln>
                          <a:solidFill>
                            <a:schemeClr val="tx1"/>
                          </a:solidFill>
                          <a:effectLst/>
                          <a:latin typeface="Times New Roman" pitchFamily="18" charset="0"/>
                          <a:sym typeface="Symbol" pitchFamily="18" charset="2"/>
                        </a:rPr>
                        <a:t>10</a:t>
                      </a:r>
                      <a:r>
                        <a:rPr kumimoji="0" lang="da-DK" sz="2000" b="0" i="0" u="none" strike="noStrike" cap="none" normalizeH="0" baseline="0" dirty="0">
                          <a:ln>
                            <a:noFill/>
                          </a:ln>
                          <a:solidFill>
                            <a:schemeClr val="tx1"/>
                          </a:solidFill>
                          <a:effectLst/>
                          <a:latin typeface="Times New Roman" pitchFamily="18" charset="0"/>
                          <a:sym typeface="Symbol" pitchFamily="18" charset="2"/>
                        </a:rPr>
                        <a:t> ton CO</a:t>
                      </a:r>
                      <a:r>
                        <a:rPr kumimoji="0" lang="da-DK" sz="2000" b="0" i="0" u="none" strike="noStrike" cap="none" normalizeH="0" baseline="-25000" dirty="0">
                          <a:ln>
                            <a:noFill/>
                          </a:ln>
                          <a:solidFill>
                            <a:schemeClr val="tx1"/>
                          </a:solidFill>
                          <a:effectLst/>
                          <a:latin typeface="Times New Roman" pitchFamily="18" charset="0"/>
                          <a:sym typeface="Symbol" pitchFamily="18" charset="2"/>
                        </a:rPr>
                        <a:t>2</a:t>
                      </a:r>
                      <a:r>
                        <a:rPr kumimoji="0" lang="da-DK" sz="2000" b="0" i="0" u="none" strike="noStrike" cap="none" normalizeH="0" baseline="0" dirty="0">
                          <a:ln>
                            <a:noFill/>
                          </a:ln>
                          <a:solidFill>
                            <a:schemeClr val="tx1"/>
                          </a:solidFill>
                          <a:effectLst/>
                          <a:latin typeface="Times New Roman" pitchFamily="18" charset="0"/>
                          <a:sym typeface="Symbol" pitchFamily="18" charset="2"/>
                        </a:rPr>
                        <a:t>-ækvivalenter og det blev i løbet af 1990’erne besluttet på internationale miljøkonferencer at nedsætte dette til 3,69</a:t>
                      </a:r>
                      <a:r>
                        <a:rPr kumimoji="0" lang="da-DK" sz="2000" b="0" i="0" u="none" strike="noStrike" cap="none" normalizeH="0" baseline="0" dirty="0">
                          <a:ln>
                            <a:noFill/>
                          </a:ln>
                          <a:solidFill>
                            <a:schemeClr val="tx1"/>
                          </a:solidFill>
                          <a:effectLst/>
                          <a:latin typeface="Times New Roman" pitchFamily="18" charset="0"/>
                        </a:rPr>
                        <a:t>10</a:t>
                      </a:r>
                      <a:r>
                        <a:rPr kumimoji="0" lang="da-DK" sz="2000" b="0" i="0" u="none" strike="noStrike" cap="none" normalizeH="0" baseline="30000" dirty="0">
                          <a:ln>
                            <a:noFill/>
                          </a:ln>
                          <a:solidFill>
                            <a:schemeClr val="tx1"/>
                          </a:solidFill>
                          <a:effectLst/>
                          <a:latin typeface="Times New Roman" pitchFamily="18" charset="0"/>
                          <a:sym typeface="Symbol" pitchFamily="18" charset="2"/>
                        </a:rPr>
                        <a:t>10</a:t>
                      </a:r>
                      <a:r>
                        <a:rPr kumimoji="0" lang="da-DK" sz="2000" b="0" i="0" u="none" strike="noStrike" cap="none" normalizeH="0" baseline="0" dirty="0">
                          <a:ln>
                            <a:noFill/>
                          </a:ln>
                          <a:solidFill>
                            <a:schemeClr val="tx1"/>
                          </a:solidFill>
                          <a:effectLst/>
                          <a:latin typeface="Times New Roman" pitchFamily="18" charset="0"/>
                          <a:sym typeface="Symbol" pitchFamily="18" charset="2"/>
                        </a:rPr>
                        <a:t> ton i 2000. Disse værdier har bl.a. været brugt til beregning af vægtningsfaktoren</a:t>
                      </a:r>
                      <a:endParaRPr kumimoji="0" lang="da-DK"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endParaRPr kumimoji="0" lang="da-DK"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000" b="0" i="0" u="none" strike="noStrike" cap="none" normalizeH="0" baseline="0" dirty="0">
                          <a:ln>
                            <a:noFill/>
                          </a:ln>
                          <a:solidFill>
                            <a:schemeClr val="tx1"/>
                          </a:solidFill>
                          <a:effectLst/>
                          <a:latin typeface="Times New Roman" pitchFamily="18" charset="0"/>
                          <a:cs typeface="Times New Roman" pitchFamily="18" charset="0"/>
                        </a:rPr>
                        <a:t>VF = (4,59/3,69) = 1,3</a:t>
                      </a: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endParaRPr kumimoji="0" lang="da-DK"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000" b="0" i="0" u="none" strike="noStrike" cap="none" normalizeH="0" baseline="0" dirty="0">
                          <a:ln>
                            <a:noFill/>
                          </a:ln>
                          <a:solidFill>
                            <a:schemeClr val="tx1"/>
                          </a:solidFill>
                          <a:effectLst/>
                          <a:latin typeface="Times New Roman" pitchFamily="18" charset="0"/>
                          <a:cs typeface="Times New Roman" pitchFamily="18" charset="0"/>
                        </a:rPr>
                        <a:t>For smogdannelsen er vægtningsfaktoren beregnet på samme måde 1,2.</a:t>
                      </a: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000" b="0" i="0" u="none" strike="noStrike" cap="none" normalizeH="0" baseline="0" dirty="0">
                          <a:ln>
                            <a:noFill/>
                          </a:ln>
                          <a:solidFill>
                            <a:schemeClr val="tx1"/>
                          </a:solidFill>
                          <a:effectLst/>
                          <a:latin typeface="Times New Roman" pitchFamily="18" charset="0"/>
                          <a:cs typeface="Times New Roman" pitchFamily="18" charset="0"/>
                        </a:rPr>
                        <a:t>De endelige værdier for miljøpåvirkningerne bliver så:</a:t>
                      </a: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000" b="0" i="0" u="none" strike="noStrike" cap="none" normalizeH="0" baseline="0" dirty="0">
                          <a:ln>
                            <a:noFill/>
                          </a:ln>
                          <a:solidFill>
                            <a:schemeClr val="tx1"/>
                          </a:solidFill>
                          <a:effectLst/>
                          <a:latin typeface="Times New Roman" pitchFamily="18" charset="0"/>
                          <a:cs typeface="Times New Roman" pitchFamily="18" charset="0"/>
                        </a:rPr>
                        <a:t>Drivhusvirkning:  0,402 </a:t>
                      </a:r>
                      <a:r>
                        <a:rPr kumimoji="0" lang="da-DK"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da-DK" sz="2000" b="0" i="0" u="none" strike="noStrike" cap="none" normalizeH="0" baseline="0" dirty="0">
                          <a:ln>
                            <a:noFill/>
                          </a:ln>
                          <a:solidFill>
                            <a:schemeClr val="tx1"/>
                          </a:solidFill>
                          <a:effectLst/>
                          <a:latin typeface="Times New Roman" pitchFamily="18" charset="0"/>
                          <a:cs typeface="Times New Roman" pitchFamily="18" charset="0"/>
                        </a:rPr>
                        <a:t> 1,3</a:t>
                      </a:r>
                      <a:r>
                        <a:rPr kumimoji="0" lang="da-DK"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  =   0,523 </a:t>
                      </a:r>
                      <a:r>
                        <a:rPr kumimoji="0" lang="da-DK" sz="2000" b="0" i="0" u="none" strike="noStrike" cap="none" normalizeH="0" baseline="0" dirty="0" err="1">
                          <a:ln>
                            <a:noFill/>
                          </a:ln>
                          <a:solidFill>
                            <a:schemeClr val="tx1"/>
                          </a:solidFill>
                          <a:effectLst/>
                          <a:latin typeface="Times New Roman" pitchFamily="18" charset="0"/>
                          <a:cs typeface="Times New Roman" pitchFamily="18" charset="0"/>
                          <a:sym typeface="Symbol" pitchFamily="18" charset="2"/>
                        </a:rPr>
                        <a:t>mPE</a:t>
                      </a:r>
                      <a:endParaRPr kumimoji="0" lang="da-DK"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000" b="0" i="0" u="sng" strike="noStrike" cap="none" normalizeH="0" baseline="0" dirty="0">
                          <a:ln>
                            <a:noFill/>
                          </a:ln>
                          <a:solidFill>
                            <a:schemeClr val="tx1"/>
                          </a:solidFill>
                          <a:effectLst/>
                          <a:latin typeface="Times New Roman" pitchFamily="18" charset="0"/>
                          <a:cs typeface="Times New Roman" pitchFamily="18" charset="0"/>
                          <a:sym typeface="Symbol" pitchFamily="18" charset="2"/>
                        </a:rPr>
                        <a:t>Smogdannelse:     0,035 </a:t>
                      </a:r>
                      <a:r>
                        <a:rPr kumimoji="0" lang="da-DK" sz="2000" b="0" i="0" u="sng" strike="noStrike" cap="none" normalizeH="0" baseline="0" dirty="0">
                          <a:ln>
                            <a:noFill/>
                          </a:ln>
                          <a:solidFill>
                            <a:schemeClr val="tx1"/>
                          </a:solidFill>
                          <a:effectLst/>
                          <a:latin typeface="Times New Roman" pitchFamily="18" charset="0"/>
                          <a:cs typeface="Times New Roman" pitchFamily="18" charset="0"/>
                        </a:rPr>
                        <a:t> 1,2</a:t>
                      </a:r>
                      <a:r>
                        <a:rPr kumimoji="0" lang="da-DK" sz="2000" b="0" i="0" u="sng" strike="noStrike" cap="none" normalizeH="0" baseline="0" dirty="0">
                          <a:ln>
                            <a:noFill/>
                          </a:ln>
                          <a:solidFill>
                            <a:schemeClr val="tx1"/>
                          </a:solidFill>
                          <a:effectLst/>
                          <a:latin typeface="Times New Roman" pitchFamily="18" charset="0"/>
                          <a:cs typeface="Times New Roman" pitchFamily="18" charset="0"/>
                          <a:sym typeface="Symbol" pitchFamily="18" charset="2"/>
                        </a:rPr>
                        <a:t>  =   0,042 </a:t>
                      </a:r>
                      <a:r>
                        <a:rPr kumimoji="0" lang="da-DK" sz="2000" b="0" i="0" u="sng" strike="noStrike" cap="none" normalizeH="0" baseline="0" dirty="0" err="1">
                          <a:ln>
                            <a:noFill/>
                          </a:ln>
                          <a:solidFill>
                            <a:schemeClr val="tx1"/>
                          </a:solidFill>
                          <a:effectLst/>
                          <a:latin typeface="Times New Roman" pitchFamily="18" charset="0"/>
                          <a:cs typeface="Times New Roman" pitchFamily="18" charset="0"/>
                          <a:sym typeface="Symbol" pitchFamily="18" charset="2"/>
                        </a:rPr>
                        <a:t>mPE</a:t>
                      </a:r>
                      <a:endParaRPr kumimoji="0" lang="da-DK"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000" b="0" i="0" u="sng" strike="noStrike" cap="none" normalizeH="0" baseline="0" dirty="0">
                          <a:ln>
                            <a:noFill/>
                          </a:ln>
                          <a:solidFill>
                            <a:schemeClr val="tx1"/>
                          </a:solidFill>
                          <a:effectLst/>
                          <a:latin typeface="Times New Roman" pitchFamily="18" charset="0"/>
                          <a:cs typeface="Times New Roman" pitchFamily="18" charset="0"/>
                          <a:sym typeface="Symbol" pitchFamily="18" charset="2"/>
                        </a:rPr>
                        <a:t>I alt                                               0,565 </a:t>
                      </a:r>
                      <a:r>
                        <a:rPr kumimoji="0" lang="da-DK" sz="2000" b="0" i="0" u="sng" strike="noStrike" cap="none" normalizeH="0" baseline="0" dirty="0" err="1">
                          <a:ln>
                            <a:noFill/>
                          </a:ln>
                          <a:solidFill>
                            <a:schemeClr val="tx1"/>
                          </a:solidFill>
                          <a:effectLst/>
                          <a:latin typeface="Times New Roman" pitchFamily="18" charset="0"/>
                          <a:cs typeface="Times New Roman" pitchFamily="18" charset="0"/>
                          <a:sym typeface="Symbol" pitchFamily="18" charset="2"/>
                        </a:rPr>
                        <a:t>mPE</a:t>
                      </a:r>
                      <a:endParaRPr kumimoji="0" lang="da-DK" sz="2000" b="0" i="0" u="sng" strike="noStrike" cap="none" normalizeH="0" baseline="0" dirty="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endParaRPr kumimoji="0" lang="da-DK"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Afhængig af formålet med </a:t>
                      </a:r>
                      <a:r>
                        <a:rPr kumimoji="0" lang="da-DK" sz="2000" b="0" i="0" u="none" strike="noStrike" cap="none" normalizeH="0" baseline="0" dirty="0" err="1">
                          <a:ln>
                            <a:noFill/>
                          </a:ln>
                          <a:solidFill>
                            <a:schemeClr val="tx1"/>
                          </a:solidFill>
                          <a:effectLst/>
                          <a:latin typeface="Times New Roman" pitchFamily="18" charset="0"/>
                          <a:cs typeface="Times New Roman" pitchFamily="18" charset="0"/>
                          <a:sym typeface="Symbol" pitchFamily="18" charset="2"/>
                        </a:rPr>
                        <a:t>LCA’en</a:t>
                      </a:r>
                      <a:r>
                        <a:rPr kumimoji="0" lang="da-DK"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 kan dette tal søges nedbragt ved at vælge andre materialer eller processer med mindre udledning af f.eks. metan, eller det kan sammenlignes med værdien for et andet produkt, beregnet på samme måde.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910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1E7C525-A055-8242-B721-DA0D13F78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847" y="395968"/>
            <a:ext cx="7015163"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C68AB852-5A8E-3921-5B67-69E425CADDB9}"/>
              </a:ext>
            </a:extLst>
          </p:cNvPr>
          <p:cNvSpPr>
            <a:spLocks noChangeArrowheads="1"/>
          </p:cNvSpPr>
          <p:nvPr/>
        </p:nvSpPr>
        <p:spPr bwMode="auto">
          <a:xfrm>
            <a:off x="1927924" y="175054"/>
            <a:ext cx="373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dirty="0">
                <a:latin typeface="Times New Roman" panose="02020603050405020304" pitchFamily="18" charset="0"/>
              </a:rPr>
              <a:t>Fig. 4: </a:t>
            </a:r>
            <a:r>
              <a:rPr lang="da-DK" altLang="da-DK" sz="2000" i="1" dirty="0" err="1">
                <a:latin typeface="Times New Roman" panose="02020603050405020304" pitchFamily="18" charset="0"/>
              </a:rPr>
              <a:t>Speck</a:t>
            </a:r>
            <a:r>
              <a:rPr lang="da-DK" altLang="da-DK" sz="2000" i="1" dirty="0">
                <a:latin typeface="Times New Roman" panose="02020603050405020304" pitchFamily="18" charset="0"/>
              </a:rPr>
              <a:t> PM10 stempelpumpe</a:t>
            </a:r>
          </a:p>
        </p:txBody>
      </p:sp>
      <p:sp>
        <p:nvSpPr>
          <p:cNvPr id="4" name="Rektangel 3">
            <a:extLst>
              <a:ext uri="{FF2B5EF4-FFF2-40B4-BE49-F238E27FC236}">
                <a16:creationId xmlns:a16="http://schemas.microsoft.com/office/drawing/2014/main" id="{4EB7F349-2698-2799-E054-997D3ABC5337}"/>
              </a:ext>
            </a:extLst>
          </p:cNvPr>
          <p:cNvSpPr/>
          <p:nvPr/>
        </p:nvSpPr>
        <p:spPr>
          <a:xfrm>
            <a:off x="336037" y="5685518"/>
            <a:ext cx="7776864" cy="646331"/>
          </a:xfrm>
          <a:prstGeom prst="rect">
            <a:avLst/>
          </a:prstGeom>
        </p:spPr>
        <p:txBody>
          <a:bodyPr wrap="square">
            <a:spAutoFit/>
          </a:bodyPr>
          <a:lstStyle/>
          <a:p>
            <a:r>
              <a:rPr lang="da-DK" i="1" dirty="0">
                <a:solidFill>
                  <a:srgbClr val="000000"/>
                </a:solidFill>
                <a:latin typeface="Times New Roman" panose="02020603050405020304" pitchFamily="18" charset="0"/>
              </a:rPr>
              <a:t>Bestem miljøpåvirkningen ved fremstilling, transport, brug og bortskaffelse, for derefter at undersøge mulighederne for at nedbringe denne. </a:t>
            </a:r>
            <a:endParaRPr lang="da-DK" dirty="0"/>
          </a:p>
        </p:txBody>
      </p:sp>
    </p:spTree>
    <p:extLst>
      <p:ext uri="{BB962C8B-B14F-4D97-AF65-F5344CB8AC3E}">
        <p14:creationId xmlns:p14="http://schemas.microsoft.com/office/powerpoint/2010/main" val="198052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eck PM10 expl">
            <a:extLst>
              <a:ext uri="{FF2B5EF4-FFF2-40B4-BE49-F238E27FC236}">
                <a16:creationId xmlns:a16="http://schemas.microsoft.com/office/drawing/2014/main" id="{E1E5FCC0-916F-62BA-1DFE-9D8B5A328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45"/>
          <a:stretch>
            <a:fillRect/>
          </a:stretch>
        </p:blipFill>
        <p:spPr bwMode="auto">
          <a:xfrm>
            <a:off x="2125436" y="2017305"/>
            <a:ext cx="8572500" cy="396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B3A0C9DB-02CE-EC92-F265-1B47DA6F388B}"/>
              </a:ext>
            </a:extLst>
          </p:cNvPr>
          <p:cNvSpPr>
            <a:spLocks noChangeArrowheads="1"/>
          </p:cNvSpPr>
          <p:nvPr/>
        </p:nvSpPr>
        <p:spPr bwMode="auto">
          <a:xfrm>
            <a:off x="4595586" y="6108020"/>
            <a:ext cx="3122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a:latin typeface="Times New Roman" panose="02020603050405020304" pitchFamily="18" charset="0"/>
              </a:rPr>
              <a:t>Fig. 5: Styktegning af pumpe</a:t>
            </a:r>
          </a:p>
        </p:txBody>
      </p:sp>
      <p:sp>
        <p:nvSpPr>
          <p:cNvPr id="4" name="Rektangel 3">
            <a:extLst>
              <a:ext uri="{FF2B5EF4-FFF2-40B4-BE49-F238E27FC236}">
                <a16:creationId xmlns:a16="http://schemas.microsoft.com/office/drawing/2014/main" id="{DB346F43-93BB-FB5A-8A49-0F2C58AC1A74}"/>
              </a:ext>
            </a:extLst>
          </p:cNvPr>
          <p:cNvSpPr/>
          <p:nvPr/>
        </p:nvSpPr>
        <p:spPr>
          <a:xfrm>
            <a:off x="2125436" y="205836"/>
            <a:ext cx="8572500" cy="1477328"/>
          </a:xfrm>
          <a:prstGeom prst="rect">
            <a:avLst/>
          </a:prstGeom>
        </p:spPr>
        <p:txBody>
          <a:bodyPr wrap="square">
            <a:spAutoFit/>
          </a:bodyPr>
          <a:lstStyle/>
          <a:p>
            <a:r>
              <a:rPr lang="da-DK" dirty="0">
                <a:solidFill>
                  <a:srgbClr val="000000"/>
                </a:solidFill>
                <a:latin typeface="Times New Roman" panose="02020603050405020304" pitchFamily="18" charset="0"/>
              </a:rPr>
              <a:t>Desuden foretages </a:t>
            </a:r>
            <a:r>
              <a:rPr lang="da-DK" i="1" dirty="0">
                <a:solidFill>
                  <a:srgbClr val="000000"/>
                </a:solidFill>
                <a:latin typeface="Times New Roman" panose="02020603050405020304" pitchFamily="18" charset="0"/>
              </a:rPr>
              <a:t>afgrænsningen</a:t>
            </a:r>
            <a:r>
              <a:rPr lang="da-DK" dirty="0">
                <a:solidFill>
                  <a:srgbClr val="000000"/>
                </a:solidFill>
                <a:latin typeface="Times New Roman" panose="02020603050405020304" pitchFamily="18" charset="0"/>
              </a:rPr>
              <a:t>. Der er valgt kun at se på pumpen, og kun på fremstilling, transport fra fremstillingssted til opsætningssted, brug af pumpen i 10 år og bortskaffelse med størst mulig genanvendelse af materialer. </a:t>
            </a:r>
          </a:p>
          <a:p>
            <a:r>
              <a:rPr lang="da-DK" dirty="0">
                <a:solidFill>
                  <a:srgbClr val="000000"/>
                </a:solidFill>
                <a:latin typeface="Times New Roman" panose="02020603050405020304" pitchFamily="18" charset="0"/>
              </a:rPr>
              <a:t>Der ses altså bort fra f.eks. elmotor, transmission, opstilling og reparation under brug for ikke at gøre </a:t>
            </a:r>
            <a:r>
              <a:rPr lang="da-DK" dirty="0" err="1">
                <a:solidFill>
                  <a:srgbClr val="000000"/>
                </a:solidFill>
                <a:latin typeface="Times New Roman" panose="02020603050405020304" pitchFamily="18" charset="0"/>
              </a:rPr>
              <a:t>LCA’en</a:t>
            </a:r>
            <a:r>
              <a:rPr lang="da-DK" dirty="0">
                <a:solidFill>
                  <a:srgbClr val="000000"/>
                </a:solidFill>
                <a:latin typeface="Times New Roman" panose="02020603050405020304" pitchFamily="18" charset="0"/>
              </a:rPr>
              <a:t> for stor og uoverskuelig i første omgang. </a:t>
            </a:r>
            <a:endParaRPr lang="da-DK" dirty="0"/>
          </a:p>
        </p:txBody>
      </p:sp>
    </p:spTree>
    <p:extLst>
      <p:ext uri="{BB962C8B-B14F-4D97-AF65-F5344CB8AC3E}">
        <p14:creationId xmlns:p14="http://schemas.microsoft.com/office/powerpoint/2010/main" val="30743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D5FBCE56-6BCB-2FD5-93AA-B54EBD0B6301}"/>
              </a:ext>
            </a:extLst>
          </p:cNvPr>
          <p:cNvSpPr txBox="1">
            <a:spLocks noChangeArrowheads="1"/>
          </p:cNvSpPr>
          <p:nvPr/>
        </p:nvSpPr>
        <p:spPr bwMode="auto">
          <a:xfrm>
            <a:off x="2030083" y="483795"/>
            <a:ext cx="4104456" cy="289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lnSpc>
                <a:spcPct val="150000"/>
              </a:lnSpc>
              <a:spcBef>
                <a:spcPct val="0"/>
              </a:spcBef>
            </a:pPr>
            <a:r>
              <a:rPr lang="da-DK" altLang="da-DK" sz="2000" dirty="0"/>
              <a:t>Læs kompendie</a:t>
            </a:r>
          </a:p>
          <a:p>
            <a:pPr marL="285750" indent="-285750" eaLnBrk="1" hangingPunct="1">
              <a:lnSpc>
                <a:spcPct val="150000"/>
              </a:lnSpc>
              <a:spcBef>
                <a:spcPct val="0"/>
              </a:spcBef>
            </a:pPr>
            <a:r>
              <a:rPr lang="da-DK" altLang="da-DK" sz="2000" dirty="0"/>
              <a:t>Diskussion på klassen</a:t>
            </a:r>
          </a:p>
          <a:p>
            <a:pPr lvl="1" eaLnBrk="1" hangingPunct="1">
              <a:lnSpc>
                <a:spcPct val="150000"/>
              </a:lnSpc>
              <a:spcBef>
                <a:spcPct val="0"/>
              </a:spcBef>
              <a:buNone/>
            </a:pPr>
            <a:r>
              <a:rPr lang="da-DK" altLang="da-DK" sz="1600" dirty="0"/>
              <a:t>Hvad har du hæfte dig ved?</a:t>
            </a:r>
          </a:p>
          <a:p>
            <a:pPr lvl="1" eaLnBrk="1" hangingPunct="1">
              <a:lnSpc>
                <a:spcPct val="150000"/>
              </a:lnSpc>
              <a:spcBef>
                <a:spcPct val="0"/>
              </a:spcBef>
              <a:buNone/>
            </a:pPr>
            <a:r>
              <a:rPr lang="da-DK" altLang="da-DK" sz="1600" dirty="0"/>
              <a:t>Hvad undre dig?</a:t>
            </a:r>
          </a:p>
          <a:p>
            <a:pPr lvl="1" eaLnBrk="1" hangingPunct="1">
              <a:lnSpc>
                <a:spcPct val="150000"/>
              </a:lnSpc>
              <a:spcBef>
                <a:spcPct val="0"/>
              </a:spcBef>
              <a:buNone/>
            </a:pPr>
            <a:r>
              <a:rPr lang="da-DK" altLang="da-DK" sz="1600" dirty="0"/>
              <a:t>Hvad lærte du?</a:t>
            </a:r>
          </a:p>
          <a:p>
            <a:pPr lvl="1" eaLnBrk="1" hangingPunct="1">
              <a:lnSpc>
                <a:spcPct val="150000"/>
              </a:lnSpc>
              <a:spcBef>
                <a:spcPct val="0"/>
              </a:spcBef>
              <a:buNone/>
            </a:pPr>
            <a:r>
              <a:rPr lang="da-DK" altLang="da-DK" sz="1600" dirty="0"/>
              <a:t>Hvad har du taget med i din </a:t>
            </a:r>
            <a:r>
              <a:rPr lang="da-DK" altLang="da-DK" sz="1600" dirty="0" err="1"/>
              <a:t>portfolio</a:t>
            </a:r>
            <a:endParaRPr lang="da-DK" altLang="da-DK" sz="1600" dirty="0"/>
          </a:p>
          <a:p>
            <a:pPr marL="285750" indent="-285750" eaLnBrk="1" hangingPunct="1">
              <a:lnSpc>
                <a:spcPct val="150000"/>
              </a:lnSpc>
              <a:spcBef>
                <a:spcPct val="0"/>
              </a:spcBef>
            </a:pPr>
            <a:endParaRPr lang="da-DK" altLang="da-DK" sz="2000" dirty="0"/>
          </a:p>
        </p:txBody>
      </p:sp>
      <p:pic>
        <p:nvPicPr>
          <p:cNvPr id="3" name="Billede 2">
            <a:extLst>
              <a:ext uri="{FF2B5EF4-FFF2-40B4-BE49-F238E27FC236}">
                <a16:creationId xmlns:a16="http://schemas.microsoft.com/office/drawing/2014/main" id="{92123FCC-8131-B229-52B5-9A3D4AEB4347}"/>
              </a:ext>
            </a:extLst>
          </p:cNvPr>
          <p:cNvPicPr>
            <a:picLocks noChangeAspect="1"/>
          </p:cNvPicPr>
          <p:nvPr/>
        </p:nvPicPr>
        <p:blipFill>
          <a:blip r:embed="rId2"/>
          <a:stretch>
            <a:fillRect/>
          </a:stretch>
        </p:blipFill>
        <p:spPr>
          <a:xfrm>
            <a:off x="6422571" y="958957"/>
            <a:ext cx="4182817" cy="4556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23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5">
            <a:extLst>
              <a:ext uri="{FF2B5EF4-FFF2-40B4-BE49-F238E27FC236}">
                <a16:creationId xmlns:a16="http://schemas.microsoft.com/office/drawing/2014/main" id="{73295F30-C23B-5E90-6C09-D9EF5FFD0C8C}"/>
              </a:ext>
            </a:extLst>
          </p:cNvPr>
          <p:cNvGraphicFramePr>
            <a:graphicFrameLocks noGrp="1"/>
          </p:cNvGraphicFramePr>
          <p:nvPr>
            <p:extLst>
              <p:ext uri="{D42A27DB-BD31-4B8C-83A1-F6EECF244321}">
                <p14:modId xmlns:p14="http://schemas.microsoft.com/office/powerpoint/2010/main" val="2828474144"/>
              </p:ext>
            </p:extLst>
          </p:nvPr>
        </p:nvGraphicFramePr>
        <p:xfrm>
          <a:off x="2387662" y="1297226"/>
          <a:ext cx="7632700" cy="4475163"/>
        </p:xfrm>
        <a:graphic>
          <a:graphicData uri="http://schemas.openxmlformats.org/drawingml/2006/table">
            <a:tbl>
              <a:tblPr/>
              <a:tblGrid>
                <a:gridCol w="2089150">
                  <a:extLst>
                    <a:ext uri="{9D8B030D-6E8A-4147-A177-3AD203B41FA5}">
                      <a16:colId xmlns:a16="http://schemas.microsoft.com/office/drawing/2014/main" val="20000"/>
                    </a:ext>
                  </a:extLst>
                </a:gridCol>
                <a:gridCol w="1158875">
                  <a:extLst>
                    <a:ext uri="{9D8B030D-6E8A-4147-A177-3AD203B41FA5}">
                      <a16:colId xmlns:a16="http://schemas.microsoft.com/office/drawing/2014/main" val="20001"/>
                    </a:ext>
                  </a:extLst>
                </a:gridCol>
                <a:gridCol w="1096963">
                  <a:extLst>
                    <a:ext uri="{9D8B030D-6E8A-4147-A177-3AD203B41FA5}">
                      <a16:colId xmlns:a16="http://schemas.microsoft.com/office/drawing/2014/main" val="20002"/>
                    </a:ext>
                  </a:extLst>
                </a:gridCol>
                <a:gridCol w="1095375">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gridCol w="1095375">
                  <a:extLst>
                    <a:ext uri="{9D8B030D-6E8A-4147-A177-3AD203B41FA5}">
                      <a16:colId xmlns:a16="http://schemas.microsoft.com/office/drawing/2014/main" val="20005"/>
                    </a:ext>
                  </a:extLst>
                </a:gridCol>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a:ln>
                            <a:noFill/>
                          </a:ln>
                          <a:solidFill>
                            <a:srgbClr val="000000"/>
                          </a:solidFill>
                          <a:effectLst/>
                          <a:latin typeface="Times New Roman" pitchFamily="18" charset="0"/>
                          <a:cs typeface="Times New Roman" pitchFamily="18" charset="0"/>
                        </a:rPr>
                        <a:t>Støbejern</a:t>
                      </a: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Stål</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Rustfr.stål</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Messing</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Gummi</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200" b="0" i="1" u="none" strike="noStrike" cap="none" normalizeH="0" baseline="0" dirty="0">
                          <a:ln>
                            <a:noFill/>
                          </a:ln>
                          <a:solidFill>
                            <a:srgbClr val="000000"/>
                          </a:solidFill>
                          <a:effectLst/>
                          <a:latin typeface="Times New Roman" pitchFamily="18" charset="0"/>
                          <a:cs typeface="Times New Roman" pitchFamily="18" charset="0"/>
                        </a:rPr>
                        <a:t>[g]</a:t>
                      </a:r>
                      <a:endParaRPr kumimoji="0" lang="da-DK" sz="12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200" b="0" i="1" u="none" strike="noStrike" cap="none" normalizeH="0" baseline="0">
                          <a:ln>
                            <a:noFill/>
                          </a:ln>
                          <a:solidFill>
                            <a:srgbClr val="000000"/>
                          </a:solidFill>
                          <a:effectLst/>
                          <a:latin typeface="Times New Roman" pitchFamily="18" charset="0"/>
                          <a:cs typeface="Times New Roman" pitchFamily="18" charset="0"/>
                        </a:rPr>
                        <a:t>[g]</a:t>
                      </a:r>
                      <a:endParaRPr kumimoji="0" lang="da-DK" sz="12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200" b="0" i="1" u="none" strike="noStrike" cap="none" normalizeH="0" baseline="0">
                          <a:ln>
                            <a:noFill/>
                          </a:ln>
                          <a:solidFill>
                            <a:srgbClr val="000000"/>
                          </a:solidFill>
                          <a:effectLst/>
                          <a:latin typeface="Times New Roman" pitchFamily="18" charset="0"/>
                          <a:cs typeface="Times New Roman" pitchFamily="18" charset="0"/>
                        </a:rPr>
                        <a:t>[g]</a:t>
                      </a:r>
                      <a:endParaRPr kumimoji="0" lang="da-DK" sz="12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200" b="0" i="1" u="none" strike="noStrike" cap="none" normalizeH="0" baseline="0">
                          <a:ln>
                            <a:noFill/>
                          </a:ln>
                          <a:solidFill>
                            <a:srgbClr val="000000"/>
                          </a:solidFill>
                          <a:effectLst/>
                          <a:latin typeface="Times New Roman" pitchFamily="18" charset="0"/>
                          <a:cs typeface="Times New Roman" pitchFamily="18" charset="0"/>
                        </a:rPr>
                        <a:t>[g]</a:t>
                      </a:r>
                      <a:endParaRPr kumimoji="0" lang="da-DK" sz="12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200" b="0" i="1" u="none" strike="noStrike" cap="none" normalizeH="0" baseline="0">
                          <a:ln>
                            <a:noFill/>
                          </a:ln>
                          <a:solidFill>
                            <a:srgbClr val="000000"/>
                          </a:solidFill>
                          <a:effectLst/>
                          <a:latin typeface="Times New Roman" pitchFamily="18" charset="0"/>
                          <a:cs typeface="Times New Roman" pitchFamily="18" charset="0"/>
                        </a:rPr>
                        <a:t>[g]</a:t>
                      </a:r>
                      <a:endParaRPr kumimoji="0" lang="da-DK" sz="12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Pumpehus, underpart</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5.955</a:t>
                      </a: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Pinbolte i pumpehus</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75</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Ventilenheder</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368</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20</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Ventilåg</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480</a:t>
                      </a: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Dæksel til pumpehus</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120</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Bolte ialt</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16</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91</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Pakninger</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49</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Stempelstang</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75</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Flange</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450</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Pumpehus, overpart</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4.000</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Vindkedel</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2.800</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Div. møtrikker og bolte</a:t>
                      </a: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100</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63</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9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a:ln>
                            <a:noFill/>
                          </a:ln>
                          <a:solidFill>
                            <a:srgbClr val="000000"/>
                          </a:solidFill>
                          <a:effectLst/>
                          <a:latin typeface="Times New Roman" pitchFamily="18" charset="0"/>
                          <a:cs typeface="Times New Roman" pitchFamily="18" charset="0"/>
                        </a:rPr>
                        <a:t>I alt</a:t>
                      </a: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11.005</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2.991</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75</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522</a:t>
                      </a:r>
                      <a:endParaRPr kumimoji="0" lang="da-DK" sz="1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a:ln>
                            <a:noFill/>
                          </a:ln>
                          <a:solidFill>
                            <a:srgbClr val="000000"/>
                          </a:solidFill>
                          <a:effectLst/>
                          <a:latin typeface="Times New Roman" pitchFamily="18" charset="0"/>
                          <a:cs typeface="Times New Roman" pitchFamily="18" charset="0"/>
                        </a:rPr>
                        <a:t>69</a:t>
                      </a:r>
                      <a:endParaRPr kumimoji="0" lang="da-DK" sz="1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3" name="Rectangle 606">
            <a:extLst>
              <a:ext uri="{FF2B5EF4-FFF2-40B4-BE49-F238E27FC236}">
                <a16:creationId xmlns:a16="http://schemas.microsoft.com/office/drawing/2014/main" id="{9BDE2459-842A-373F-180F-E7A78E35BAD0}"/>
              </a:ext>
            </a:extLst>
          </p:cNvPr>
          <p:cNvSpPr>
            <a:spLocks noChangeArrowheads="1"/>
          </p:cNvSpPr>
          <p:nvPr/>
        </p:nvSpPr>
        <p:spPr bwMode="auto">
          <a:xfrm>
            <a:off x="2799279" y="6180977"/>
            <a:ext cx="4652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dirty="0">
                <a:latin typeface="Times New Roman" panose="02020603050405020304" pitchFamily="18" charset="0"/>
              </a:rPr>
              <a:t>Tabel 2: Opgørelse over materialemængder</a:t>
            </a:r>
          </a:p>
        </p:txBody>
      </p:sp>
      <p:sp>
        <p:nvSpPr>
          <p:cNvPr id="4" name="Rektangel 3">
            <a:extLst>
              <a:ext uri="{FF2B5EF4-FFF2-40B4-BE49-F238E27FC236}">
                <a16:creationId xmlns:a16="http://schemas.microsoft.com/office/drawing/2014/main" id="{9AF5CC5A-85D4-15D3-2E0E-461FFCF1DFC5}"/>
              </a:ext>
            </a:extLst>
          </p:cNvPr>
          <p:cNvSpPr/>
          <p:nvPr/>
        </p:nvSpPr>
        <p:spPr>
          <a:xfrm>
            <a:off x="2027548" y="280148"/>
            <a:ext cx="8136904" cy="646331"/>
          </a:xfrm>
          <a:prstGeom prst="rect">
            <a:avLst/>
          </a:prstGeom>
        </p:spPr>
        <p:txBody>
          <a:bodyPr wrap="square">
            <a:spAutoFit/>
          </a:bodyPr>
          <a:lstStyle/>
          <a:p>
            <a:r>
              <a:rPr lang="da-DK" dirty="0">
                <a:solidFill>
                  <a:srgbClr val="000000"/>
                </a:solidFill>
                <a:latin typeface="Times New Roman" panose="02020603050405020304" pitchFamily="18" charset="0"/>
              </a:rPr>
              <a:t>Så skal der laves en </a:t>
            </a:r>
            <a:r>
              <a:rPr lang="da-DK" i="1" dirty="0">
                <a:solidFill>
                  <a:srgbClr val="000000"/>
                </a:solidFill>
                <a:latin typeface="Times New Roman" panose="02020603050405020304" pitchFamily="18" charset="0"/>
              </a:rPr>
              <a:t>opgørelse </a:t>
            </a:r>
            <a:r>
              <a:rPr lang="da-DK" dirty="0">
                <a:solidFill>
                  <a:srgbClr val="000000"/>
                </a:solidFill>
                <a:latin typeface="Times New Roman" panose="02020603050405020304" pitchFamily="18" charset="0"/>
              </a:rPr>
              <a:t>over materialer og mængder: pumpen adskilles (</a:t>
            </a:r>
            <a:r>
              <a:rPr lang="da-DK" i="1" dirty="0">
                <a:solidFill>
                  <a:srgbClr val="000000"/>
                </a:solidFill>
                <a:latin typeface="Times New Roman" panose="02020603050405020304" pitchFamily="18" charset="0"/>
              </a:rPr>
              <a:t>Fig. 5</a:t>
            </a:r>
            <a:r>
              <a:rPr lang="da-DK" dirty="0">
                <a:solidFill>
                  <a:srgbClr val="000000"/>
                </a:solidFill>
                <a:latin typeface="Times New Roman" panose="02020603050405020304" pitchFamily="18" charset="0"/>
              </a:rPr>
              <a:t>), materialerne sorteres efter typer og vejes. Resultatet af opgørelsen er vist i </a:t>
            </a:r>
            <a:r>
              <a:rPr lang="da-DK" i="1" dirty="0">
                <a:solidFill>
                  <a:srgbClr val="000000"/>
                </a:solidFill>
                <a:latin typeface="Times New Roman" panose="02020603050405020304" pitchFamily="18" charset="0"/>
              </a:rPr>
              <a:t>Tabel 2</a:t>
            </a:r>
            <a:r>
              <a:rPr lang="da-DK" dirty="0">
                <a:solidFill>
                  <a:srgbClr val="000000"/>
                </a:solidFill>
                <a:latin typeface="Times New Roman" panose="02020603050405020304" pitchFamily="18" charset="0"/>
              </a:rPr>
              <a:t>. </a:t>
            </a:r>
            <a:endParaRPr lang="da-DK" dirty="0"/>
          </a:p>
        </p:txBody>
      </p:sp>
    </p:spTree>
    <p:extLst>
      <p:ext uri="{BB962C8B-B14F-4D97-AF65-F5344CB8AC3E}">
        <p14:creationId xmlns:p14="http://schemas.microsoft.com/office/powerpoint/2010/main" val="4039430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CEB6369-4EA1-208C-0BEE-4E73976EA721}"/>
              </a:ext>
            </a:extLst>
          </p:cNvPr>
          <p:cNvGrpSpPr>
            <a:grpSpLocks/>
          </p:cNvGrpSpPr>
          <p:nvPr/>
        </p:nvGrpSpPr>
        <p:grpSpPr bwMode="auto">
          <a:xfrm>
            <a:off x="2451554" y="1256740"/>
            <a:ext cx="7739063" cy="4587875"/>
            <a:chOff x="994" y="2982"/>
            <a:chExt cx="9656" cy="5822"/>
          </a:xfrm>
        </p:grpSpPr>
        <p:sp>
          <p:nvSpPr>
            <p:cNvPr id="3" name="Text Box 5">
              <a:extLst>
                <a:ext uri="{FF2B5EF4-FFF2-40B4-BE49-F238E27FC236}">
                  <a16:creationId xmlns:a16="http://schemas.microsoft.com/office/drawing/2014/main" id="{5C6C6745-6CFE-EC3A-DCB7-210594EA9FC5}"/>
                </a:ext>
              </a:extLst>
            </p:cNvPr>
            <p:cNvSpPr txBox="1">
              <a:spLocks noChangeArrowheads="1"/>
            </p:cNvSpPr>
            <p:nvPr/>
          </p:nvSpPr>
          <p:spPr bwMode="auto">
            <a:xfrm>
              <a:off x="3124" y="2982"/>
              <a:ext cx="1136" cy="568"/>
            </a:xfrm>
            <a:prstGeom prst="rect">
              <a:avLst/>
            </a:prstGeom>
            <a:solidFill>
              <a:srgbClr val="FF99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Messing</a:t>
              </a:r>
              <a:endParaRPr lang="da-DK" altLang="da-DK" sz="1800"/>
            </a:p>
          </p:txBody>
        </p:sp>
        <p:sp>
          <p:nvSpPr>
            <p:cNvPr id="4" name="Text Box 6">
              <a:extLst>
                <a:ext uri="{FF2B5EF4-FFF2-40B4-BE49-F238E27FC236}">
                  <a16:creationId xmlns:a16="http://schemas.microsoft.com/office/drawing/2014/main" id="{43BC3D6C-EAF3-CAC7-1D39-3CCF111E9F6B}"/>
                </a:ext>
              </a:extLst>
            </p:cNvPr>
            <p:cNvSpPr txBox="1">
              <a:spLocks noChangeArrowheads="1"/>
            </p:cNvSpPr>
            <p:nvPr/>
          </p:nvSpPr>
          <p:spPr bwMode="auto">
            <a:xfrm>
              <a:off x="3124" y="4260"/>
              <a:ext cx="1278" cy="568"/>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Støbning</a:t>
              </a:r>
              <a:endParaRPr lang="da-DK" altLang="da-DK" sz="1800"/>
            </a:p>
          </p:txBody>
        </p:sp>
        <p:sp>
          <p:nvSpPr>
            <p:cNvPr id="5" name="Text Box 7">
              <a:extLst>
                <a:ext uri="{FF2B5EF4-FFF2-40B4-BE49-F238E27FC236}">
                  <a16:creationId xmlns:a16="http://schemas.microsoft.com/office/drawing/2014/main" id="{7AAF5D35-4DBA-AD21-EA7E-EC3727061662}"/>
                </a:ext>
              </a:extLst>
            </p:cNvPr>
            <p:cNvSpPr txBox="1">
              <a:spLocks noChangeArrowheads="1"/>
            </p:cNvSpPr>
            <p:nvPr/>
          </p:nvSpPr>
          <p:spPr bwMode="auto">
            <a:xfrm>
              <a:off x="3124" y="5396"/>
              <a:ext cx="1278" cy="568"/>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Drejning</a:t>
              </a:r>
              <a:endParaRPr lang="da-DK" altLang="da-DK" sz="1800"/>
            </a:p>
          </p:txBody>
        </p:sp>
        <p:sp>
          <p:nvSpPr>
            <p:cNvPr id="6" name="Text Box 8">
              <a:extLst>
                <a:ext uri="{FF2B5EF4-FFF2-40B4-BE49-F238E27FC236}">
                  <a16:creationId xmlns:a16="http://schemas.microsoft.com/office/drawing/2014/main" id="{CCC5B60D-E9E8-8DF5-D7F4-7E6E72289071}"/>
                </a:ext>
              </a:extLst>
            </p:cNvPr>
            <p:cNvSpPr txBox="1">
              <a:spLocks noChangeArrowheads="1"/>
            </p:cNvSpPr>
            <p:nvPr/>
          </p:nvSpPr>
          <p:spPr bwMode="auto">
            <a:xfrm>
              <a:off x="3408" y="8236"/>
              <a:ext cx="5822" cy="568"/>
            </a:xfrm>
            <a:prstGeom prst="rect">
              <a:avLst/>
            </a:prstGeom>
            <a:solidFill>
              <a:srgbClr val="CCFFCC"/>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   	                 Montage</a:t>
              </a:r>
              <a:endParaRPr lang="da-DK" altLang="da-DK" sz="1800"/>
            </a:p>
          </p:txBody>
        </p:sp>
        <p:sp>
          <p:nvSpPr>
            <p:cNvPr id="7" name="Line 9">
              <a:extLst>
                <a:ext uri="{FF2B5EF4-FFF2-40B4-BE49-F238E27FC236}">
                  <a16:creationId xmlns:a16="http://schemas.microsoft.com/office/drawing/2014/main" id="{04F5DCE8-9ACC-F349-12C1-B369F0EBB009}"/>
                </a:ext>
              </a:extLst>
            </p:cNvPr>
            <p:cNvSpPr>
              <a:spLocks noChangeShapeType="1"/>
            </p:cNvSpPr>
            <p:nvPr/>
          </p:nvSpPr>
          <p:spPr bwMode="auto">
            <a:xfrm>
              <a:off x="3692" y="3550"/>
              <a:ext cx="0" cy="7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8" name="Line 10">
              <a:extLst>
                <a:ext uri="{FF2B5EF4-FFF2-40B4-BE49-F238E27FC236}">
                  <a16:creationId xmlns:a16="http://schemas.microsoft.com/office/drawing/2014/main" id="{A59B1973-CF49-8B48-8E91-B5A0EF817037}"/>
                </a:ext>
              </a:extLst>
            </p:cNvPr>
            <p:cNvSpPr>
              <a:spLocks noChangeShapeType="1"/>
            </p:cNvSpPr>
            <p:nvPr/>
          </p:nvSpPr>
          <p:spPr bwMode="auto">
            <a:xfrm>
              <a:off x="3692" y="4828"/>
              <a:ext cx="0"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9" name="Line 11">
              <a:extLst>
                <a:ext uri="{FF2B5EF4-FFF2-40B4-BE49-F238E27FC236}">
                  <a16:creationId xmlns:a16="http://schemas.microsoft.com/office/drawing/2014/main" id="{060C7DC8-1638-C386-77CE-6C0E8F1D8C3F}"/>
                </a:ext>
              </a:extLst>
            </p:cNvPr>
            <p:cNvSpPr>
              <a:spLocks noChangeShapeType="1"/>
            </p:cNvSpPr>
            <p:nvPr/>
          </p:nvSpPr>
          <p:spPr bwMode="auto">
            <a:xfrm>
              <a:off x="3692" y="5964"/>
              <a:ext cx="994" cy="22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0" name="Text Box 12">
              <a:extLst>
                <a:ext uri="{FF2B5EF4-FFF2-40B4-BE49-F238E27FC236}">
                  <a16:creationId xmlns:a16="http://schemas.microsoft.com/office/drawing/2014/main" id="{69D3CEDD-0E13-B1DD-430A-1C8B9059EAFA}"/>
                </a:ext>
              </a:extLst>
            </p:cNvPr>
            <p:cNvSpPr txBox="1">
              <a:spLocks noChangeArrowheads="1"/>
            </p:cNvSpPr>
            <p:nvPr/>
          </p:nvSpPr>
          <p:spPr bwMode="auto">
            <a:xfrm>
              <a:off x="5112" y="2982"/>
              <a:ext cx="1278" cy="568"/>
            </a:xfrm>
            <a:prstGeom prst="rect">
              <a:avLst/>
            </a:prstGeom>
            <a:solidFill>
              <a:srgbClr val="FF99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Støbejern</a:t>
              </a:r>
              <a:endParaRPr lang="da-DK" altLang="da-DK" sz="1800"/>
            </a:p>
          </p:txBody>
        </p:sp>
        <p:sp>
          <p:nvSpPr>
            <p:cNvPr id="11" name="Text Box 13">
              <a:extLst>
                <a:ext uri="{FF2B5EF4-FFF2-40B4-BE49-F238E27FC236}">
                  <a16:creationId xmlns:a16="http://schemas.microsoft.com/office/drawing/2014/main" id="{4B3753B4-8236-B1B9-1C3F-18A154507701}"/>
                </a:ext>
              </a:extLst>
            </p:cNvPr>
            <p:cNvSpPr txBox="1">
              <a:spLocks noChangeArrowheads="1"/>
            </p:cNvSpPr>
            <p:nvPr/>
          </p:nvSpPr>
          <p:spPr bwMode="auto">
            <a:xfrm>
              <a:off x="5112" y="4260"/>
              <a:ext cx="1278" cy="568"/>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Støbning</a:t>
              </a:r>
              <a:endParaRPr lang="da-DK" altLang="da-DK" sz="1800"/>
            </a:p>
          </p:txBody>
        </p:sp>
        <p:sp>
          <p:nvSpPr>
            <p:cNvPr id="12" name="Text Box 14">
              <a:extLst>
                <a:ext uri="{FF2B5EF4-FFF2-40B4-BE49-F238E27FC236}">
                  <a16:creationId xmlns:a16="http://schemas.microsoft.com/office/drawing/2014/main" id="{7CE6DAA9-A0D9-1258-B4D4-ED4E55C8D920}"/>
                </a:ext>
              </a:extLst>
            </p:cNvPr>
            <p:cNvSpPr txBox="1">
              <a:spLocks noChangeArrowheads="1"/>
            </p:cNvSpPr>
            <p:nvPr/>
          </p:nvSpPr>
          <p:spPr bwMode="auto">
            <a:xfrm>
              <a:off x="4686" y="5396"/>
              <a:ext cx="2130" cy="568"/>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Fræsning/drejning</a:t>
              </a:r>
              <a:endParaRPr lang="da-DK" altLang="da-DK" sz="1800"/>
            </a:p>
          </p:txBody>
        </p:sp>
        <p:sp>
          <p:nvSpPr>
            <p:cNvPr id="13" name="Text Box 15">
              <a:extLst>
                <a:ext uri="{FF2B5EF4-FFF2-40B4-BE49-F238E27FC236}">
                  <a16:creationId xmlns:a16="http://schemas.microsoft.com/office/drawing/2014/main" id="{673AA4B2-100B-7DB0-B970-14DF5D968611}"/>
                </a:ext>
              </a:extLst>
            </p:cNvPr>
            <p:cNvSpPr txBox="1">
              <a:spLocks noChangeArrowheads="1"/>
            </p:cNvSpPr>
            <p:nvPr/>
          </p:nvSpPr>
          <p:spPr bwMode="auto">
            <a:xfrm>
              <a:off x="5254" y="6532"/>
              <a:ext cx="1278" cy="568"/>
            </a:xfrm>
            <a:prstGeom prst="rect">
              <a:avLst/>
            </a:prstGeom>
            <a:solidFill>
              <a:srgbClr val="33CCCC"/>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Maling</a:t>
              </a:r>
              <a:endParaRPr lang="da-DK" altLang="da-DK" sz="1800"/>
            </a:p>
          </p:txBody>
        </p:sp>
        <p:sp>
          <p:nvSpPr>
            <p:cNvPr id="14" name="Line 16">
              <a:extLst>
                <a:ext uri="{FF2B5EF4-FFF2-40B4-BE49-F238E27FC236}">
                  <a16:creationId xmlns:a16="http://schemas.microsoft.com/office/drawing/2014/main" id="{66101443-88DD-9041-58F4-0EAA3A5333FE}"/>
                </a:ext>
              </a:extLst>
            </p:cNvPr>
            <p:cNvSpPr>
              <a:spLocks noChangeShapeType="1"/>
            </p:cNvSpPr>
            <p:nvPr/>
          </p:nvSpPr>
          <p:spPr bwMode="auto">
            <a:xfrm>
              <a:off x="5822" y="3550"/>
              <a:ext cx="0" cy="7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5" name="Line 17">
              <a:extLst>
                <a:ext uri="{FF2B5EF4-FFF2-40B4-BE49-F238E27FC236}">
                  <a16:creationId xmlns:a16="http://schemas.microsoft.com/office/drawing/2014/main" id="{9C32C2B7-4CD4-34C8-8F64-7431C6BDEB23}"/>
                </a:ext>
              </a:extLst>
            </p:cNvPr>
            <p:cNvSpPr>
              <a:spLocks noChangeShapeType="1"/>
            </p:cNvSpPr>
            <p:nvPr/>
          </p:nvSpPr>
          <p:spPr bwMode="auto">
            <a:xfrm>
              <a:off x="5822" y="4828"/>
              <a:ext cx="0"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6" name="Line 18">
              <a:extLst>
                <a:ext uri="{FF2B5EF4-FFF2-40B4-BE49-F238E27FC236}">
                  <a16:creationId xmlns:a16="http://schemas.microsoft.com/office/drawing/2014/main" id="{7B660616-FAD2-0AA1-229D-9F67E924AEA4}"/>
                </a:ext>
              </a:extLst>
            </p:cNvPr>
            <p:cNvSpPr>
              <a:spLocks noChangeShapeType="1"/>
            </p:cNvSpPr>
            <p:nvPr/>
          </p:nvSpPr>
          <p:spPr bwMode="auto">
            <a:xfrm>
              <a:off x="5822" y="5964"/>
              <a:ext cx="0"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7" name="Text Box 19">
              <a:extLst>
                <a:ext uri="{FF2B5EF4-FFF2-40B4-BE49-F238E27FC236}">
                  <a16:creationId xmlns:a16="http://schemas.microsoft.com/office/drawing/2014/main" id="{649CCD59-4C0D-CFFB-BC7F-BF560D1A7BB5}"/>
                </a:ext>
              </a:extLst>
            </p:cNvPr>
            <p:cNvSpPr txBox="1">
              <a:spLocks noChangeArrowheads="1"/>
            </p:cNvSpPr>
            <p:nvPr/>
          </p:nvSpPr>
          <p:spPr bwMode="auto">
            <a:xfrm>
              <a:off x="7100" y="2982"/>
              <a:ext cx="852" cy="568"/>
            </a:xfrm>
            <a:prstGeom prst="rect">
              <a:avLst/>
            </a:prstGeom>
            <a:solidFill>
              <a:srgbClr val="FF99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Stål</a:t>
              </a:r>
              <a:endParaRPr lang="da-DK" altLang="da-DK" sz="1800"/>
            </a:p>
          </p:txBody>
        </p:sp>
        <p:sp>
          <p:nvSpPr>
            <p:cNvPr id="18" name="Text Box 20">
              <a:extLst>
                <a:ext uri="{FF2B5EF4-FFF2-40B4-BE49-F238E27FC236}">
                  <a16:creationId xmlns:a16="http://schemas.microsoft.com/office/drawing/2014/main" id="{41BE7117-B85F-A1BB-192E-D5E6C6A0B656}"/>
                </a:ext>
              </a:extLst>
            </p:cNvPr>
            <p:cNvSpPr txBox="1">
              <a:spLocks noChangeArrowheads="1"/>
            </p:cNvSpPr>
            <p:nvPr/>
          </p:nvSpPr>
          <p:spPr bwMode="auto">
            <a:xfrm>
              <a:off x="6816" y="4260"/>
              <a:ext cx="1704" cy="852"/>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Udstansning og trækning</a:t>
              </a:r>
              <a:endParaRPr lang="da-DK" altLang="da-DK" sz="1800"/>
            </a:p>
          </p:txBody>
        </p:sp>
        <p:sp>
          <p:nvSpPr>
            <p:cNvPr id="19" name="Text Box 21">
              <a:extLst>
                <a:ext uri="{FF2B5EF4-FFF2-40B4-BE49-F238E27FC236}">
                  <a16:creationId xmlns:a16="http://schemas.microsoft.com/office/drawing/2014/main" id="{49233068-ACEF-54B9-11F9-BB61AE837C6D}"/>
                </a:ext>
              </a:extLst>
            </p:cNvPr>
            <p:cNvSpPr txBox="1">
              <a:spLocks noChangeArrowheads="1"/>
            </p:cNvSpPr>
            <p:nvPr/>
          </p:nvSpPr>
          <p:spPr bwMode="auto">
            <a:xfrm>
              <a:off x="6958" y="5396"/>
              <a:ext cx="1420" cy="568"/>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Svejsning</a:t>
              </a:r>
              <a:endParaRPr lang="da-DK" altLang="da-DK" sz="1800"/>
            </a:p>
          </p:txBody>
        </p:sp>
        <p:sp>
          <p:nvSpPr>
            <p:cNvPr id="20" name="Text Box 22">
              <a:extLst>
                <a:ext uri="{FF2B5EF4-FFF2-40B4-BE49-F238E27FC236}">
                  <a16:creationId xmlns:a16="http://schemas.microsoft.com/office/drawing/2014/main" id="{C64ADCDD-1498-7131-09D5-77F07AFA9496}"/>
                </a:ext>
              </a:extLst>
            </p:cNvPr>
            <p:cNvSpPr txBox="1">
              <a:spLocks noChangeArrowheads="1"/>
            </p:cNvSpPr>
            <p:nvPr/>
          </p:nvSpPr>
          <p:spPr bwMode="auto">
            <a:xfrm>
              <a:off x="7100" y="6532"/>
              <a:ext cx="1278" cy="568"/>
            </a:xfrm>
            <a:prstGeom prst="rect">
              <a:avLst/>
            </a:prstGeom>
            <a:solidFill>
              <a:srgbClr val="33CCCC"/>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latin typeface="Times" panose="02020603050405020304" pitchFamily="18" charset="0"/>
                </a:rPr>
                <a:t>Maling</a:t>
              </a:r>
              <a:endParaRPr lang="da-DK" altLang="da-DK" sz="1800"/>
            </a:p>
          </p:txBody>
        </p:sp>
        <p:sp>
          <p:nvSpPr>
            <p:cNvPr id="21" name="Line 23">
              <a:extLst>
                <a:ext uri="{FF2B5EF4-FFF2-40B4-BE49-F238E27FC236}">
                  <a16:creationId xmlns:a16="http://schemas.microsoft.com/office/drawing/2014/main" id="{6F0F9AC0-375A-8B68-0538-3ADD4FD8E46C}"/>
                </a:ext>
              </a:extLst>
            </p:cNvPr>
            <p:cNvSpPr>
              <a:spLocks noChangeShapeType="1"/>
            </p:cNvSpPr>
            <p:nvPr/>
          </p:nvSpPr>
          <p:spPr bwMode="auto">
            <a:xfrm>
              <a:off x="7526" y="3550"/>
              <a:ext cx="0" cy="7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2" name="Line 24">
              <a:extLst>
                <a:ext uri="{FF2B5EF4-FFF2-40B4-BE49-F238E27FC236}">
                  <a16:creationId xmlns:a16="http://schemas.microsoft.com/office/drawing/2014/main" id="{D8F97A91-A268-4ACC-5FD1-7235C2E867E9}"/>
                </a:ext>
              </a:extLst>
            </p:cNvPr>
            <p:cNvSpPr>
              <a:spLocks noChangeShapeType="1"/>
            </p:cNvSpPr>
            <p:nvPr/>
          </p:nvSpPr>
          <p:spPr bwMode="auto">
            <a:xfrm>
              <a:off x="7668" y="5112"/>
              <a:ext cx="0" cy="2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3" name="Line 25">
              <a:extLst>
                <a:ext uri="{FF2B5EF4-FFF2-40B4-BE49-F238E27FC236}">
                  <a16:creationId xmlns:a16="http://schemas.microsoft.com/office/drawing/2014/main" id="{58AD1DE2-90A6-27D1-88FB-79ADB7FA3AF5}"/>
                </a:ext>
              </a:extLst>
            </p:cNvPr>
            <p:cNvSpPr>
              <a:spLocks noChangeShapeType="1"/>
            </p:cNvSpPr>
            <p:nvPr/>
          </p:nvSpPr>
          <p:spPr bwMode="auto">
            <a:xfrm>
              <a:off x="7668" y="5964"/>
              <a:ext cx="0"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4" name="Line 26">
              <a:extLst>
                <a:ext uri="{FF2B5EF4-FFF2-40B4-BE49-F238E27FC236}">
                  <a16:creationId xmlns:a16="http://schemas.microsoft.com/office/drawing/2014/main" id="{268A51E5-39C8-9E18-B6C7-433996479E3C}"/>
                </a:ext>
              </a:extLst>
            </p:cNvPr>
            <p:cNvSpPr>
              <a:spLocks noChangeShapeType="1"/>
            </p:cNvSpPr>
            <p:nvPr/>
          </p:nvSpPr>
          <p:spPr bwMode="auto">
            <a:xfrm flipH="1">
              <a:off x="5822" y="7100"/>
              <a:ext cx="0" cy="11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5" name="Line 27">
              <a:extLst>
                <a:ext uri="{FF2B5EF4-FFF2-40B4-BE49-F238E27FC236}">
                  <a16:creationId xmlns:a16="http://schemas.microsoft.com/office/drawing/2014/main" id="{8E623082-B52E-DEDF-D324-0B60C8B36784}"/>
                </a:ext>
              </a:extLst>
            </p:cNvPr>
            <p:cNvSpPr>
              <a:spLocks noChangeShapeType="1"/>
            </p:cNvSpPr>
            <p:nvPr/>
          </p:nvSpPr>
          <p:spPr bwMode="auto">
            <a:xfrm flipH="1">
              <a:off x="7668" y="7100"/>
              <a:ext cx="0" cy="11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6" name="Text Box 28">
              <a:extLst>
                <a:ext uri="{FF2B5EF4-FFF2-40B4-BE49-F238E27FC236}">
                  <a16:creationId xmlns:a16="http://schemas.microsoft.com/office/drawing/2014/main" id="{6281D5C9-1128-5DB5-B3EC-6918C2F894B6}"/>
                </a:ext>
              </a:extLst>
            </p:cNvPr>
            <p:cNvSpPr txBox="1">
              <a:spLocks noChangeArrowheads="1"/>
            </p:cNvSpPr>
            <p:nvPr/>
          </p:nvSpPr>
          <p:spPr bwMode="auto">
            <a:xfrm>
              <a:off x="994" y="2982"/>
              <a:ext cx="1420" cy="568"/>
            </a:xfrm>
            <a:prstGeom prst="rect">
              <a:avLst/>
            </a:prstGeom>
            <a:solidFill>
              <a:srgbClr val="FF99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Gummi </a:t>
              </a:r>
              <a:endParaRPr lang="da-DK" altLang="da-DK" sz="1800"/>
            </a:p>
          </p:txBody>
        </p:sp>
        <p:sp>
          <p:nvSpPr>
            <p:cNvPr id="27" name="Text Box 29">
              <a:extLst>
                <a:ext uri="{FF2B5EF4-FFF2-40B4-BE49-F238E27FC236}">
                  <a16:creationId xmlns:a16="http://schemas.microsoft.com/office/drawing/2014/main" id="{939619FE-8CC2-2307-C2F8-34BBB63A15F2}"/>
                </a:ext>
              </a:extLst>
            </p:cNvPr>
            <p:cNvSpPr txBox="1">
              <a:spLocks noChangeArrowheads="1"/>
            </p:cNvSpPr>
            <p:nvPr/>
          </p:nvSpPr>
          <p:spPr bwMode="auto">
            <a:xfrm>
              <a:off x="994" y="5396"/>
              <a:ext cx="1420" cy="568"/>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Støbning</a:t>
              </a:r>
              <a:endParaRPr lang="da-DK" altLang="da-DK" sz="1800"/>
            </a:p>
          </p:txBody>
        </p:sp>
        <p:sp>
          <p:nvSpPr>
            <p:cNvPr id="28" name="Line 30">
              <a:extLst>
                <a:ext uri="{FF2B5EF4-FFF2-40B4-BE49-F238E27FC236}">
                  <a16:creationId xmlns:a16="http://schemas.microsoft.com/office/drawing/2014/main" id="{CA0DA551-E3B9-CBD1-AFED-3B6051A3DD75}"/>
                </a:ext>
              </a:extLst>
            </p:cNvPr>
            <p:cNvSpPr>
              <a:spLocks noChangeShapeType="1"/>
            </p:cNvSpPr>
            <p:nvPr/>
          </p:nvSpPr>
          <p:spPr bwMode="auto">
            <a:xfrm>
              <a:off x="1704" y="3550"/>
              <a:ext cx="0" cy="184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9" name="Line 31">
              <a:extLst>
                <a:ext uri="{FF2B5EF4-FFF2-40B4-BE49-F238E27FC236}">
                  <a16:creationId xmlns:a16="http://schemas.microsoft.com/office/drawing/2014/main" id="{B0C3AD65-78AE-0349-0B43-47E5D3D8DD5C}"/>
                </a:ext>
              </a:extLst>
            </p:cNvPr>
            <p:cNvSpPr>
              <a:spLocks noChangeShapeType="1"/>
            </p:cNvSpPr>
            <p:nvPr/>
          </p:nvSpPr>
          <p:spPr bwMode="auto">
            <a:xfrm flipH="1">
              <a:off x="2414" y="5680"/>
              <a:ext cx="7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30" name="Line 32">
              <a:extLst>
                <a:ext uri="{FF2B5EF4-FFF2-40B4-BE49-F238E27FC236}">
                  <a16:creationId xmlns:a16="http://schemas.microsoft.com/office/drawing/2014/main" id="{168A4195-2A75-3F25-2DD1-B161964C367C}"/>
                </a:ext>
              </a:extLst>
            </p:cNvPr>
            <p:cNvSpPr>
              <a:spLocks noChangeShapeType="1"/>
            </p:cNvSpPr>
            <p:nvPr/>
          </p:nvSpPr>
          <p:spPr bwMode="auto">
            <a:xfrm>
              <a:off x="1846" y="5964"/>
              <a:ext cx="2130" cy="22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31" name="Text Box 33">
              <a:extLst>
                <a:ext uri="{FF2B5EF4-FFF2-40B4-BE49-F238E27FC236}">
                  <a16:creationId xmlns:a16="http://schemas.microsoft.com/office/drawing/2014/main" id="{0795855E-1D90-2117-6BCA-71764CEE58C2}"/>
                </a:ext>
              </a:extLst>
            </p:cNvPr>
            <p:cNvSpPr txBox="1">
              <a:spLocks noChangeArrowheads="1"/>
            </p:cNvSpPr>
            <p:nvPr/>
          </p:nvSpPr>
          <p:spPr bwMode="auto">
            <a:xfrm>
              <a:off x="8662" y="2982"/>
              <a:ext cx="1704" cy="568"/>
            </a:xfrm>
            <a:prstGeom prst="rect">
              <a:avLst/>
            </a:prstGeom>
            <a:solidFill>
              <a:srgbClr val="FF99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Rustfrit stål</a:t>
              </a:r>
              <a:endParaRPr lang="da-DK" altLang="da-DK" sz="1800"/>
            </a:p>
          </p:txBody>
        </p:sp>
        <p:sp>
          <p:nvSpPr>
            <p:cNvPr id="32" name="Text Box 34">
              <a:extLst>
                <a:ext uri="{FF2B5EF4-FFF2-40B4-BE49-F238E27FC236}">
                  <a16:creationId xmlns:a16="http://schemas.microsoft.com/office/drawing/2014/main" id="{389C2060-8A9B-803D-223B-2AEF96895789}"/>
                </a:ext>
              </a:extLst>
            </p:cNvPr>
            <p:cNvSpPr txBox="1">
              <a:spLocks noChangeArrowheads="1"/>
            </p:cNvSpPr>
            <p:nvPr/>
          </p:nvSpPr>
          <p:spPr bwMode="auto">
            <a:xfrm>
              <a:off x="8804" y="4260"/>
              <a:ext cx="1846" cy="852"/>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Drejning og gevindskæring</a:t>
              </a:r>
              <a:endParaRPr lang="da-DK" altLang="da-DK" sz="1800"/>
            </a:p>
          </p:txBody>
        </p:sp>
        <p:sp>
          <p:nvSpPr>
            <p:cNvPr id="33" name="Text Box 35">
              <a:extLst>
                <a:ext uri="{FF2B5EF4-FFF2-40B4-BE49-F238E27FC236}">
                  <a16:creationId xmlns:a16="http://schemas.microsoft.com/office/drawing/2014/main" id="{B91AC3DA-4893-3758-2D24-08689E3D8B5C}"/>
                </a:ext>
              </a:extLst>
            </p:cNvPr>
            <p:cNvSpPr txBox="1">
              <a:spLocks noChangeArrowheads="1"/>
            </p:cNvSpPr>
            <p:nvPr/>
          </p:nvSpPr>
          <p:spPr bwMode="auto">
            <a:xfrm>
              <a:off x="8946" y="5396"/>
              <a:ext cx="1420" cy="568"/>
            </a:xfrm>
            <a:prstGeom prst="rect">
              <a:avLst/>
            </a:prstGeom>
            <a:solidFill>
              <a:srgbClr val="FFFF99"/>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200"/>
                <a:t>Polering</a:t>
              </a:r>
              <a:endParaRPr lang="da-DK" altLang="da-DK" sz="1800"/>
            </a:p>
          </p:txBody>
        </p:sp>
        <p:sp>
          <p:nvSpPr>
            <p:cNvPr id="34" name="Line 36">
              <a:extLst>
                <a:ext uri="{FF2B5EF4-FFF2-40B4-BE49-F238E27FC236}">
                  <a16:creationId xmlns:a16="http://schemas.microsoft.com/office/drawing/2014/main" id="{32A016C3-04DB-58B4-D03B-71C6351F95AC}"/>
                </a:ext>
              </a:extLst>
            </p:cNvPr>
            <p:cNvSpPr>
              <a:spLocks noChangeShapeType="1"/>
            </p:cNvSpPr>
            <p:nvPr/>
          </p:nvSpPr>
          <p:spPr bwMode="auto">
            <a:xfrm>
              <a:off x="9514" y="3550"/>
              <a:ext cx="0" cy="7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35" name="Line 37">
              <a:extLst>
                <a:ext uri="{FF2B5EF4-FFF2-40B4-BE49-F238E27FC236}">
                  <a16:creationId xmlns:a16="http://schemas.microsoft.com/office/drawing/2014/main" id="{01446B0C-F076-2640-19B1-54CDE9FB9FDA}"/>
                </a:ext>
              </a:extLst>
            </p:cNvPr>
            <p:cNvSpPr>
              <a:spLocks noChangeShapeType="1"/>
            </p:cNvSpPr>
            <p:nvPr/>
          </p:nvSpPr>
          <p:spPr bwMode="auto">
            <a:xfrm>
              <a:off x="9514" y="5112"/>
              <a:ext cx="0" cy="2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36" name="Line 38">
              <a:extLst>
                <a:ext uri="{FF2B5EF4-FFF2-40B4-BE49-F238E27FC236}">
                  <a16:creationId xmlns:a16="http://schemas.microsoft.com/office/drawing/2014/main" id="{73CA2B60-D88B-EF38-7D7F-454D6F8C78C4}"/>
                </a:ext>
              </a:extLst>
            </p:cNvPr>
            <p:cNvSpPr>
              <a:spLocks noChangeShapeType="1"/>
            </p:cNvSpPr>
            <p:nvPr/>
          </p:nvSpPr>
          <p:spPr bwMode="auto">
            <a:xfrm flipH="1">
              <a:off x="9088" y="5964"/>
              <a:ext cx="426" cy="22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grpSp>
      <p:sp>
        <p:nvSpPr>
          <p:cNvPr id="37" name="Rectangle 39">
            <a:extLst>
              <a:ext uri="{FF2B5EF4-FFF2-40B4-BE49-F238E27FC236}">
                <a16:creationId xmlns:a16="http://schemas.microsoft.com/office/drawing/2014/main" id="{50C5DE24-AD30-D7BB-53F8-6B0A467130A6}"/>
              </a:ext>
            </a:extLst>
          </p:cNvPr>
          <p:cNvSpPr>
            <a:spLocks noChangeArrowheads="1"/>
          </p:cNvSpPr>
          <p:nvPr/>
        </p:nvSpPr>
        <p:spPr bwMode="auto">
          <a:xfrm>
            <a:off x="4372429" y="6095812"/>
            <a:ext cx="3402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dirty="0">
                <a:latin typeface="Times New Roman" panose="02020603050405020304" pitchFamily="18" charset="0"/>
              </a:rPr>
              <a:t>Fig. 4: Materialer og processer</a:t>
            </a:r>
          </a:p>
        </p:txBody>
      </p:sp>
      <p:sp>
        <p:nvSpPr>
          <p:cNvPr id="38" name="Rektangel 37">
            <a:extLst>
              <a:ext uri="{FF2B5EF4-FFF2-40B4-BE49-F238E27FC236}">
                <a16:creationId xmlns:a16="http://schemas.microsoft.com/office/drawing/2014/main" id="{D9293DD4-F2FF-7459-A657-A79D191EF857}"/>
              </a:ext>
            </a:extLst>
          </p:cNvPr>
          <p:cNvSpPr/>
          <p:nvPr/>
        </p:nvSpPr>
        <p:spPr>
          <a:xfrm>
            <a:off x="2451554" y="85716"/>
            <a:ext cx="7511444" cy="646331"/>
          </a:xfrm>
          <a:prstGeom prst="rect">
            <a:avLst/>
          </a:prstGeom>
        </p:spPr>
        <p:txBody>
          <a:bodyPr wrap="square">
            <a:spAutoFit/>
          </a:bodyPr>
          <a:lstStyle/>
          <a:p>
            <a:r>
              <a:rPr lang="da-DK" dirty="0">
                <a:solidFill>
                  <a:srgbClr val="000000"/>
                </a:solidFill>
                <a:latin typeface="Times New Roman" panose="02020603050405020304" pitchFamily="18" charset="0"/>
              </a:rPr>
              <a:t>Desuden opgøres hvilke processer de forskellige materialer har gennemgået (støbning, fræsning, svejsning </a:t>
            </a:r>
            <a:r>
              <a:rPr lang="da-DK" dirty="0" err="1">
                <a:solidFill>
                  <a:srgbClr val="000000"/>
                </a:solidFill>
                <a:latin typeface="Times New Roman" panose="02020603050405020304" pitchFamily="18" charset="0"/>
              </a:rPr>
              <a:t>osv</a:t>
            </a:r>
            <a:r>
              <a:rPr lang="da-DK" dirty="0">
                <a:solidFill>
                  <a:srgbClr val="000000"/>
                </a:solidFill>
                <a:latin typeface="Times New Roman" panose="02020603050405020304" pitchFamily="18" charset="0"/>
              </a:rPr>
              <a:t>). </a:t>
            </a:r>
            <a:endParaRPr lang="da-DK" dirty="0"/>
          </a:p>
        </p:txBody>
      </p:sp>
    </p:spTree>
    <p:extLst>
      <p:ext uri="{BB962C8B-B14F-4D97-AF65-F5344CB8AC3E}">
        <p14:creationId xmlns:p14="http://schemas.microsoft.com/office/powerpoint/2010/main" val="175891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85">
            <a:extLst>
              <a:ext uri="{FF2B5EF4-FFF2-40B4-BE49-F238E27FC236}">
                <a16:creationId xmlns:a16="http://schemas.microsoft.com/office/drawing/2014/main" id="{3047DF01-42CA-B045-7147-3C8ABB33718E}"/>
              </a:ext>
            </a:extLst>
          </p:cNvPr>
          <p:cNvGraphicFramePr>
            <a:graphicFrameLocks noGrp="1"/>
          </p:cNvGraphicFramePr>
          <p:nvPr>
            <p:extLst>
              <p:ext uri="{D42A27DB-BD31-4B8C-83A1-F6EECF244321}">
                <p14:modId xmlns:p14="http://schemas.microsoft.com/office/powerpoint/2010/main" val="1643202005"/>
              </p:ext>
            </p:extLst>
          </p:nvPr>
        </p:nvGraphicFramePr>
        <p:xfrm>
          <a:off x="2025196" y="661456"/>
          <a:ext cx="8642350" cy="5486400"/>
        </p:xfrm>
        <a:graphic>
          <a:graphicData uri="http://schemas.openxmlformats.org/drawingml/2006/table">
            <a:tbl>
              <a:tblPr/>
              <a:tblGrid>
                <a:gridCol w="126047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582613">
                  <a:extLst>
                    <a:ext uri="{9D8B030D-6E8A-4147-A177-3AD203B41FA5}">
                      <a16:colId xmlns:a16="http://schemas.microsoft.com/office/drawing/2014/main" val="20002"/>
                    </a:ext>
                  </a:extLst>
                </a:gridCol>
                <a:gridCol w="1073150">
                  <a:extLst>
                    <a:ext uri="{9D8B030D-6E8A-4147-A177-3AD203B41FA5}">
                      <a16:colId xmlns:a16="http://schemas.microsoft.com/office/drawing/2014/main" val="20003"/>
                    </a:ext>
                  </a:extLst>
                </a:gridCol>
                <a:gridCol w="936625">
                  <a:extLst>
                    <a:ext uri="{9D8B030D-6E8A-4147-A177-3AD203B41FA5}">
                      <a16:colId xmlns:a16="http://schemas.microsoft.com/office/drawing/2014/main" val="20004"/>
                    </a:ext>
                  </a:extLst>
                </a:gridCol>
                <a:gridCol w="3529012">
                  <a:extLst>
                    <a:ext uri="{9D8B030D-6E8A-4147-A177-3AD203B41FA5}">
                      <a16:colId xmlns:a16="http://schemas.microsoft.com/office/drawing/2014/main" val="20005"/>
                    </a:ext>
                  </a:extLst>
                </a:gridCol>
              </a:tblGrid>
              <a:tr h="3417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a:ln>
                            <a:noFill/>
                          </a:ln>
                          <a:solidFill>
                            <a:srgbClr val="000000"/>
                          </a:solidFill>
                          <a:effectLst/>
                          <a:latin typeface="Times New Roman" pitchFamily="18" charset="0"/>
                          <a:cs typeface="Times New Roman" pitchFamily="18" charset="0"/>
                        </a:rPr>
                        <a:t>Materiale</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Proces</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Kg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mPt/kg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err="1">
                          <a:ln>
                            <a:noFill/>
                          </a:ln>
                          <a:solidFill>
                            <a:srgbClr val="000000"/>
                          </a:solidFill>
                          <a:effectLst/>
                          <a:latin typeface="Times New Roman" pitchFamily="18" charset="0"/>
                          <a:cs typeface="Times New Roman" pitchFamily="18" charset="0"/>
                        </a:rPr>
                        <a:t>mPt</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Bemærkninger</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Støbejern</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Udvinding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13</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2</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26,00</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Anslået værdi</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7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Fræsning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0,42</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0,42</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8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EPDM-gummi</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Ekstrusion</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0,069</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4,1</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0,28</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Stål</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Udvinding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3</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4,3</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12,90</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17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Trækning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3</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0,58</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1,74</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8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Svejsning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500</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0,0074</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3,70</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Svejsesøm regnet lig 500 punktsvejsninger</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1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Rustfrit stål</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Udvinding</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0,1</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17</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1,70</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98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Drejning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0,025</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0,42</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a:ln>
                            <a:noFill/>
                          </a:ln>
                          <a:solidFill>
                            <a:srgbClr val="000000"/>
                          </a:solidFill>
                          <a:effectLst/>
                          <a:latin typeface="Times New Roman" pitchFamily="18" charset="0"/>
                          <a:cs typeface="Times New Roman" pitchFamily="18" charset="0"/>
                        </a:rPr>
                        <a:t>0,01</a:t>
                      </a: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1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Messing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Udvinding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0,6</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125</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75,00</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Anslået værdi</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98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Drejning</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0,078</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0,12</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0,01</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a:ln>
                            <a:noFill/>
                          </a:ln>
                          <a:solidFill>
                            <a:srgbClr val="000000"/>
                          </a:solidFill>
                          <a:effectLst/>
                          <a:latin typeface="Times New Roman" pitchFamily="18" charset="0"/>
                          <a:cs typeface="Times New Roman" pitchFamily="18" charset="0"/>
                        </a:rPr>
                        <a:t>Værdi for aluminium er brugt</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I alt</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a:ln>
                            <a:noFill/>
                          </a:ln>
                          <a:solidFill>
                            <a:srgbClr val="000000"/>
                          </a:solidFill>
                          <a:effectLst/>
                          <a:latin typeface="Times New Roman" pitchFamily="18" charset="0"/>
                          <a:cs typeface="Times New Roman" pitchFamily="18" charset="0"/>
                        </a:rPr>
                        <a:t>15</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800" b="1" i="0" u="sng" strike="noStrike" cap="none" normalizeH="0" baseline="0">
                          <a:ln>
                            <a:noFill/>
                          </a:ln>
                          <a:solidFill>
                            <a:srgbClr val="000000"/>
                          </a:solidFill>
                          <a:effectLst/>
                          <a:latin typeface="Times New Roman" pitchFamily="18" charset="0"/>
                          <a:cs typeface="Times New Roman" pitchFamily="18" charset="0"/>
                        </a:rPr>
                        <a:t>121,76</a:t>
                      </a:r>
                      <a:endParaRPr kumimoji="0" lang="da-DK"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Rectangle 486">
            <a:extLst>
              <a:ext uri="{FF2B5EF4-FFF2-40B4-BE49-F238E27FC236}">
                <a16:creationId xmlns:a16="http://schemas.microsoft.com/office/drawing/2014/main" id="{7AB82C42-57EC-FB46-FF79-C648D86AEE5F}"/>
              </a:ext>
            </a:extLst>
          </p:cNvPr>
          <p:cNvSpPr>
            <a:spLocks noChangeArrowheads="1"/>
          </p:cNvSpPr>
          <p:nvPr/>
        </p:nvSpPr>
        <p:spPr bwMode="auto">
          <a:xfrm>
            <a:off x="0" y="6413359"/>
            <a:ext cx="687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dirty="0">
                <a:latin typeface="Times New Roman" panose="02020603050405020304" pitchFamily="18" charset="0"/>
              </a:rPr>
              <a:t>Tabel 3: Opgørelse af miljøpåvirkning ved fremstilling af pumpen</a:t>
            </a:r>
          </a:p>
        </p:txBody>
      </p:sp>
      <p:sp>
        <p:nvSpPr>
          <p:cNvPr id="4" name="Rektangel 3">
            <a:extLst>
              <a:ext uri="{FF2B5EF4-FFF2-40B4-BE49-F238E27FC236}">
                <a16:creationId xmlns:a16="http://schemas.microsoft.com/office/drawing/2014/main" id="{E21029E9-B249-2AB2-4680-19CEC7205C81}"/>
              </a:ext>
            </a:extLst>
          </p:cNvPr>
          <p:cNvSpPr/>
          <p:nvPr/>
        </p:nvSpPr>
        <p:spPr>
          <a:xfrm>
            <a:off x="2025195" y="-10886"/>
            <a:ext cx="8642349" cy="646331"/>
          </a:xfrm>
          <a:prstGeom prst="rect">
            <a:avLst/>
          </a:prstGeom>
        </p:spPr>
        <p:txBody>
          <a:bodyPr wrap="square">
            <a:spAutoFit/>
          </a:bodyPr>
          <a:lstStyle/>
          <a:p>
            <a:r>
              <a:rPr lang="da-DK" dirty="0">
                <a:solidFill>
                  <a:srgbClr val="000000"/>
                </a:solidFill>
                <a:latin typeface="Times New Roman" panose="02020603050405020304" pitchFamily="18" charset="0"/>
              </a:rPr>
              <a:t>Nu kan miljøpåvirkningen findes ved opslag i tabeller eller ved hjælp af det nævnte software.</a:t>
            </a:r>
            <a:endParaRPr lang="da-DK" dirty="0"/>
          </a:p>
        </p:txBody>
      </p:sp>
    </p:spTree>
    <p:extLst>
      <p:ext uri="{BB962C8B-B14F-4D97-AF65-F5344CB8AC3E}">
        <p14:creationId xmlns:p14="http://schemas.microsoft.com/office/powerpoint/2010/main" val="368293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9E58C1D-6A3F-0D8F-0826-C471F8B19CEB}"/>
              </a:ext>
            </a:extLst>
          </p:cNvPr>
          <p:cNvSpPr/>
          <p:nvPr/>
        </p:nvSpPr>
        <p:spPr>
          <a:xfrm>
            <a:off x="1989887" y="557875"/>
            <a:ext cx="8712968" cy="4893647"/>
          </a:xfrm>
          <a:prstGeom prst="rect">
            <a:avLst/>
          </a:prstGeom>
        </p:spPr>
        <p:txBody>
          <a:bodyPr wrap="square">
            <a:spAutoFit/>
          </a:bodyPr>
          <a:lstStyle/>
          <a:p>
            <a:r>
              <a:rPr lang="da-DK" sz="2400" dirty="0">
                <a:solidFill>
                  <a:srgbClr val="000000"/>
                </a:solidFill>
                <a:latin typeface="Times New Roman" panose="02020603050405020304" pitchFamily="18" charset="0"/>
              </a:rPr>
              <a:t>Fragt fra produktionsstedet i Tyskland til et skib i Danmark</a:t>
            </a:r>
          </a:p>
          <a:p>
            <a:r>
              <a:rPr lang="da-DK" dirty="0">
                <a:solidFill>
                  <a:srgbClr val="000000"/>
                </a:solidFill>
                <a:latin typeface="Times New Roman" panose="02020603050405020304" pitchFamily="18" charset="0"/>
              </a:rPr>
              <a:t>Næste fase i pumpens livsforløb er transport fra fremstillingssted til opsætningssted. </a:t>
            </a:r>
          </a:p>
          <a:p>
            <a:r>
              <a:rPr lang="da-DK" dirty="0">
                <a:solidFill>
                  <a:srgbClr val="000000"/>
                </a:solidFill>
                <a:latin typeface="Times New Roman" panose="02020603050405020304" pitchFamily="18" charset="0"/>
              </a:rPr>
              <a:t>Pumpen fremstilles i Sydtyskland og skal monteres i et skib i Danmark, så der regnes med lastbiltransport. </a:t>
            </a:r>
          </a:p>
          <a:p>
            <a:r>
              <a:rPr lang="da-DK" dirty="0">
                <a:solidFill>
                  <a:srgbClr val="000000"/>
                </a:solidFill>
                <a:latin typeface="Times New Roman" panose="02020603050405020304" pitchFamily="18" charset="0"/>
              </a:rPr>
              <a:t>Den færdige pumpe vejer 15 kg og skal transporteres 1200 km, svarende til 0,015 x</a:t>
            </a:r>
            <a:r>
              <a:rPr lang="da-DK" sz="2400" dirty="0">
                <a:solidFill>
                  <a:srgbClr val="000000"/>
                </a:solidFill>
                <a:latin typeface="Times New Roman" panose="02020603050405020304" pitchFamily="18" charset="0"/>
              </a:rPr>
              <a:t> </a:t>
            </a:r>
            <a:r>
              <a:rPr lang="da-DK" dirty="0">
                <a:solidFill>
                  <a:srgbClr val="000000"/>
                </a:solidFill>
                <a:latin typeface="Times New Roman" panose="02020603050405020304" pitchFamily="18" charset="0"/>
              </a:rPr>
              <a:t>1200 = 18 </a:t>
            </a:r>
            <a:r>
              <a:rPr lang="da-DK" dirty="0" err="1">
                <a:solidFill>
                  <a:srgbClr val="000000"/>
                </a:solidFill>
                <a:latin typeface="Times New Roman" panose="02020603050405020304" pitchFamily="18" charset="0"/>
              </a:rPr>
              <a:t>ton·km</a:t>
            </a:r>
            <a:r>
              <a:rPr lang="da-DK" dirty="0">
                <a:solidFill>
                  <a:srgbClr val="000000"/>
                </a:solidFill>
                <a:latin typeface="Times New Roman" panose="02020603050405020304" pitchFamily="18" charset="0"/>
              </a:rPr>
              <a:t>. </a:t>
            </a:r>
          </a:p>
          <a:p>
            <a:r>
              <a:rPr lang="da-DK" dirty="0">
                <a:solidFill>
                  <a:srgbClr val="000000"/>
                </a:solidFill>
                <a:latin typeface="Times New Roman" panose="02020603050405020304" pitchFamily="18" charset="0"/>
              </a:rPr>
              <a:t>Ifølge </a:t>
            </a:r>
            <a:r>
              <a:rPr lang="da-DK" dirty="0" err="1">
                <a:solidFill>
                  <a:srgbClr val="000000"/>
                </a:solidFill>
                <a:latin typeface="Times New Roman" panose="02020603050405020304" pitchFamily="18" charset="0"/>
              </a:rPr>
              <a:t>Ecoscan</a:t>
            </a:r>
            <a:r>
              <a:rPr lang="da-DK" dirty="0">
                <a:solidFill>
                  <a:srgbClr val="000000"/>
                </a:solidFill>
                <a:latin typeface="Times New Roman" panose="02020603050405020304" pitchFamily="18" charset="0"/>
              </a:rPr>
              <a:t> er miljøpåvirkningen ved lastbiltransport 0,34 </a:t>
            </a:r>
            <a:r>
              <a:rPr lang="da-DK" dirty="0" err="1">
                <a:solidFill>
                  <a:srgbClr val="000000"/>
                </a:solidFill>
                <a:latin typeface="Times New Roman" panose="02020603050405020304" pitchFamily="18" charset="0"/>
              </a:rPr>
              <a:t>mPt</a:t>
            </a:r>
            <a:r>
              <a:rPr lang="da-DK" dirty="0">
                <a:solidFill>
                  <a:srgbClr val="000000"/>
                </a:solidFill>
                <a:latin typeface="Times New Roman" panose="02020603050405020304" pitchFamily="18" charset="0"/>
              </a:rPr>
              <a:t>/(</a:t>
            </a:r>
            <a:r>
              <a:rPr lang="da-DK" dirty="0" err="1">
                <a:solidFill>
                  <a:srgbClr val="000000"/>
                </a:solidFill>
                <a:latin typeface="Times New Roman" panose="02020603050405020304" pitchFamily="18" charset="0"/>
              </a:rPr>
              <a:t>ton·km</a:t>
            </a:r>
            <a:r>
              <a:rPr lang="da-DK" dirty="0">
                <a:solidFill>
                  <a:srgbClr val="000000"/>
                </a:solidFill>
                <a:latin typeface="Times New Roman" panose="02020603050405020304" pitchFamily="18" charset="0"/>
              </a:rPr>
              <a:t>), så den samlede belastning ved transporten bliver 18 x</a:t>
            </a:r>
            <a:r>
              <a:rPr lang="da-DK" sz="2400" dirty="0">
                <a:solidFill>
                  <a:srgbClr val="000000"/>
                </a:solidFill>
                <a:latin typeface="Times New Roman" panose="02020603050405020304" pitchFamily="18" charset="0"/>
              </a:rPr>
              <a:t> </a:t>
            </a:r>
            <a:r>
              <a:rPr lang="da-DK" dirty="0">
                <a:solidFill>
                  <a:srgbClr val="000000"/>
                </a:solidFill>
                <a:latin typeface="Times New Roman" panose="02020603050405020304" pitchFamily="18" charset="0"/>
              </a:rPr>
              <a:t>0,34 = </a:t>
            </a:r>
            <a:r>
              <a:rPr lang="da-DK" b="1" dirty="0">
                <a:solidFill>
                  <a:srgbClr val="000000"/>
                </a:solidFill>
                <a:latin typeface="Times New Roman" panose="02020603050405020304" pitchFamily="18" charset="0"/>
              </a:rPr>
              <a:t>6,12 </a:t>
            </a:r>
            <a:r>
              <a:rPr lang="da-DK" b="1" dirty="0" err="1">
                <a:solidFill>
                  <a:srgbClr val="000000"/>
                </a:solidFill>
                <a:latin typeface="Times New Roman" panose="02020603050405020304" pitchFamily="18" charset="0"/>
              </a:rPr>
              <a:t>mPt</a:t>
            </a:r>
            <a:r>
              <a:rPr lang="da-DK" dirty="0">
                <a:solidFill>
                  <a:srgbClr val="000000"/>
                </a:solidFill>
                <a:latin typeface="Times New Roman" panose="02020603050405020304" pitchFamily="18" charset="0"/>
              </a:rPr>
              <a:t>. </a:t>
            </a:r>
          </a:p>
          <a:p>
            <a:endParaRPr lang="da-DK" dirty="0">
              <a:solidFill>
                <a:srgbClr val="000000"/>
              </a:solidFill>
              <a:latin typeface="Times New Roman" panose="02020603050405020304" pitchFamily="18" charset="0"/>
            </a:endParaRPr>
          </a:p>
          <a:p>
            <a:r>
              <a:rPr lang="da-DK" sz="2400" dirty="0">
                <a:solidFill>
                  <a:srgbClr val="000000"/>
                </a:solidFill>
                <a:latin typeface="Times New Roman" panose="02020603050405020304" pitchFamily="18" charset="0"/>
              </a:rPr>
              <a:t>Pumpens driftsomkostninger</a:t>
            </a:r>
          </a:p>
          <a:p>
            <a:r>
              <a:rPr lang="da-DK" dirty="0">
                <a:solidFill>
                  <a:srgbClr val="000000"/>
                </a:solidFill>
                <a:latin typeface="Times New Roman" panose="02020603050405020304" pitchFamily="18" charset="0"/>
              </a:rPr>
              <a:t>Så regnes der på miljøpåvirkning ved brug af pumpen: der er opgivet en gennemsnitlig </a:t>
            </a:r>
            <a:r>
              <a:rPr lang="da-DK" dirty="0" err="1">
                <a:solidFill>
                  <a:srgbClr val="000000"/>
                </a:solidFill>
                <a:latin typeface="Times New Roman" panose="02020603050405020304" pitchFamily="18" charset="0"/>
              </a:rPr>
              <a:t>drifttid</a:t>
            </a:r>
            <a:r>
              <a:rPr lang="da-DK" dirty="0">
                <a:solidFill>
                  <a:srgbClr val="000000"/>
                </a:solidFill>
                <a:latin typeface="Times New Roman" panose="02020603050405020304" pitchFamily="18" charset="0"/>
              </a:rPr>
              <a:t> på 1,15 timer pr. døgn, optaget el-effekt 236 W, og der regnes som nævnt med 10 års levetid. </a:t>
            </a:r>
          </a:p>
          <a:p>
            <a:r>
              <a:rPr lang="da-DK" dirty="0">
                <a:solidFill>
                  <a:srgbClr val="000000"/>
                </a:solidFill>
                <a:latin typeface="Times New Roman" panose="02020603050405020304" pitchFamily="18" charset="0"/>
                <a:cs typeface="Times New Roman" panose="02020603050405020304" pitchFamily="18" charset="0"/>
              </a:rPr>
              <a:t>Det giver </a:t>
            </a:r>
            <a:r>
              <a:rPr lang="da-DK" dirty="0">
                <a:latin typeface="Times New Roman" panose="02020603050405020304" pitchFamily="18" charset="0"/>
                <a:cs typeface="Times New Roman" panose="02020603050405020304" pitchFamily="18" charset="0"/>
              </a:rPr>
              <a:t>et samlet elforbrug i pumpens levetid på 236 x 1,15 x 365 x 10 = 990.600 </a:t>
            </a:r>
            <a:r>
              <a:rPr lang="da-DK" dirty="0" err="1">
                <a:latin typeface="Times New Roman" panose="02020603050405020304" pitchFamily="18" charset="0"/>
                <a:cs typeface="Times New Roman" panose="02020603050405020304" pitchFamily="18" charset="0"/>
              </a:rPr>
              <a:t>Wh</a:t>
            </a:r>
            <a:r>
              <a:rPr lang="da-DK" dirty="0">
                <a:latin typeface="Times New Roman" panose="02020603050405020304" pitchFamily="18" charset="0"/>
                <a:cs typeface="Times New Roman" panose="02020603050405020304" pitchFamily="18" charset="0"/>
              </a:rPr>
              <a:t> = 991 kWh. </a:t>
            </a:r>
          </a:p>
          <a:p>
            <a:r>
              <a:rPr lang="da-DK" dirty="0">
                <a:latin typeface="Times New Roman" panose="02020603050405020304" pitchFamily="18" charset="0"/>
                <a:cs typeface="Times New Roman" panose="02020603050405020304" pitchFamily="18" charset="0"/>
              </a:rPr>
              <a:t>Fremstilling af el giver en belastning på 0,67 </a:t>
            </a:r>
            <a:r>
              <a:rPr lang="da-DK" dirty="0" err="1">
                <a:latin typeface="Times New Roman" panose="02020603050405020304" pitchFamily="18" charset="0"/>
                <a:cs typeface="Times New Roman" panose="02020603050405020304" pitchFamily="18" charset="0"/>
              </a:rPr>
              <a:t>mPt</a:t>
            </a:r>
            <a:r>
              <a:rPr lang="da-DK" dirty="0">
                <a:latin typeface="Times New Roman" panose="02020603050405020304" pitchFamily="18" charset="0"/>
                <a:cs typeface="Times New Roman" panose="02020603050405020304" pitchFamily="18" charset="0"/>
              </a:rPr>
              <a:t>/kWh, i alt 991 x 0,67 = </a:t>
            </a:r>
            <a:r>
              <a:rPr lang="da-DK" b="1" dirty="0">
                <a:latin typeface="Times New Roman" panose="02020603050405020304" pitchFamily="18" charset="0"/>
                <a:cs typeface="Times New Roman" panose="02020603050405020304" pitchFamily="18" charset="0"/>
              </a:rPr>
              <a:t>664 </a:t>
            </a:r>
            <a:r>
              <a:rPr lang="da-DK" b="1" dirty="0" err="1">
                <a:latin typeface="Times New Roman" panose="02020603050405020304" pitchFamily="18" charset="0"/>
                <a:cs typeface="Times New Roman" panose="02020603050405020304" pitchFamily="18" charset="0"/>
              </a:rPr>
              <a:t>mPt</a:t>
            </a:r>
            <a:r>
              <a:rPr lang="da-DK"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3537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65">
            <a:extLst>
              <a:ext uri="{FF2B5EF4-FFF2-40B4-BE49-F238E27FC236}">
                <a16:creationId xmlns:a16="http://schemas.microsoft.com/office/drawing/2014/main" id="{A76738A5-004E-21DA-462D-B2E081CAE2CD}"/>
              </a:ext>
            </a:extLst>
          </p:cNvPr>
          <p:cNvGraphicFramePr>
            <a:graphicFrameLocks noGrp="1"/>
          </p:cNvGraphicFramePr>
          <p:nvPr>
            <p:extLst>
              <p:ext uri="{D42A27DB-BD31-4B8C-83A1-F6EECF244321}">
                <p14:modId xmlns:p14="http://schemas.microsoft.com/office/powerpoint/2010/main" val="50462627"/>
              </p:ext>
            </p:extLst>
          </p:nvPr>
        </p:nvGraphicFramePr>
        <p:xfrm>
          <a:off x="2243931" y="446541"/>
          <a:ext cx="7704138" cy="4679952"/>
        </p:xfrm>
        <a:graphic>
          <a:graphicData uri="http://schemas.openxmlformats.org/drawingml/2006/table">
            <a:tbl>
              <a:tblPr/>
              <a:tblGrid>
                <a:gridCol w="1643063">
                  <a:extLst>
                    <a:ext uri="{9D8B030D-6E8A-4147-A177-3AD203B41FA5}">
                      <a16:colId xmlns:a16="http://schemas.microsoft.com/office/drawing/2014/main" val="20000"/>
                    </a:ext>
                  </a:extLst>
                </a:gridCol>
                <a:gridCol w="1208087">
                  <a:extLst>
                    <a:ext uri="{9D8B030D-6E8A-4147-A177-3AD203B41FA5}">
                      <a16:colId xmlns:a16="http://schemas.microsoft.com/office/drawing/2014/main" val="20001"/>
                    </a:ext>
                  </a:extLst>
                </a:gridCol>
                <a:gridCol w="2435225">
                  <a:extLst>
                    <a:ext uri="{9D8B030D-6E8A-4147-A177-3AD203B41FA5}">
                      <a16:colId xmlns:a16="http://schemas.microsoft.com/office/drawing/2014/main" val="20002"/>
                    </a:ext>
                  </a:extLst>
                </a:gridCol>
                <a:gridCol w="1365250">
                  <a:extLst>
                    <a:ext uri="{9D8B030D-6E8A-4147-A177-3AD203B41FA5}">
                      <a16:colId xmlns:a16="http://schemas.microsoft.com/office/drawing/2014/main" val="20003"/>
                    </a:ext>
                  </a:extLst>
                </a:gridCol>
                <a:gridCol w="1052513">
                  <a:extLst>
                    <a:ext uri="{9D8B030D-6E8A-4147-A177-3AD203B41FA5}">
                      <a16:colId xmlns:a16="http://schemas.microsoft.com/office/drawing/2014/main" val="20004"/>
                    </a:ext>
                  </a:extLst>
                </a:gridCol>
              </a:tblGrid>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Materiale</a:t>
                      </a:r>
                      <a:endParaRPr kumimoji="0" lang="da-DK" sz="2000" b="0" i="0" u="none" strike="noStrike" cap="none" normalizeH="0" baseline="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[kg]</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Metode</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[mPt/kg]</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[mPt]</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Støbejern</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11</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Genbrug som stål</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0,8</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8,8</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Stål</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3</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Genbrug som stål</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0,8</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2,4</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Rustfrit stål</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0,075</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Genbrug som stål</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0,8</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0,1</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Messing</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0,509</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Genbrug</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22</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11,2</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Messing</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0,013</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Forbrænding</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-16</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-0,2</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Gummi</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0,069</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Forbrænding</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1,8</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a:ln>
                            <a:noFill/>
                          </a:ln>
                          <a:solidFill>
                            <a:srgbClr val="000000"/>
                          </a:solidFill>
                          <a:effectLst/>
                          <a:latin typeface="Times New Roman" pitchFamily="18" charset="0"/>
                          <a:cs typeface="Times New Roman" pitchFamily="18" charset="0"/>
                        </a:rPr>
                        <a:t>0,1</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000" b="1" i="0" u="none" strike="noStrike" cap="none" normalizeH="0" baseline="0">
                          <a:ln>
                            <a:noFill/>
                          </a:ln>
                          <a:solidFill>
                            <a:srgbClr val="000000"/>
                          </a:solidFill>
                          <a:effectLst/>
                          <a:latin typeface="Times New Roman" pitchFamily="18" charset="0"/>
                          <a:cs typeface="Times New Roman" pitchFamily="18" charset="0"/>
                        </a:rPr>
                        <a:t>I alt</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2000" b="1" i="0" u="sng" strike="noStrike" cap="none" normalizeH="0" baseline="0">
                          <a:ln>
                            <a:noFill/>
                          </a:ln>
                          <a:solidFill>
                            <a:srgbClr val="000000"/>
                          </a:solidFill>
                          <a:effectLst/>
                          <a:latin typeface="Times New Roman" pitchFamily="18" charset="0"/>
                          <a:cs typeface="Times New Roman" pitchFamily="18" charset="0"/>
                        </a:rPr>
                        <a:t>22,4</a:t>
                      </a:r>
                      <a:endParaRPr kumimoji="0" lang="da-DK"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Rectangle 266">
            <a:extLst>
              <a:ext uri="{FF2B5EF4-FFF2-40B4-BE49-F238E27FC236}">
                <a16:creationId xmlns:a16="http://schemas.microsoft.com/office/drawing/2014/main" id="{7619F900-858F-D421-62A0-B67CFAF818F3}"/>
              </a:ext>
            </a:extLst>
          </p:cNvPr>
          <p:cNvSpPr>
            <a:spLocks noChangeArrowheads="1"/>
          </p:cNvSpPr>
          <p:nvPr/>
        </p:nvSpPr>
        <p:spPr bwMode="auto">
          <a:xfrm>
            <a:off x="3107531" y="5631316"/>
            <a:ext cx="5913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2000" i="1">
                <a:latin typeface="Times New Roman" panose="02020603050405020304" pitchFamily="18" charset="0"/>
              </a:rPr>
              <a:t>Tabel 4: Miljøpåvirkning ved bortskaffelse af materialer</a:t>
            </a:r>
          </a:p>
        </p:txBody>
      </p:sp>
    </p:spTree>
    <p:extLst>
      <p:ext uri="{BB962C8B-B14F-4D97-AF65-F5344CB8AC3E}">
        <p14:creationId xmlns:p14="http://schemas.microsoft.com/office/powerpoint/2010/main" val="317524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5B57AA2E-0408-86FD-D9B7-856D5DC6020D}"/>
              </a:ext>
            </a:extLst>
          </p:cNvPr>
          <p:cNvGraphicFramePr>
            <a:graphicFrameLocks noChangeAspect="1"/>
          </p:cNvGraphicFramePr>
          <p:nvPr>
            <p:extLst>
              <p:ext uri="{D42A27DB-BD31-4B8C-83A1-F6EECF244321}">
                <p14:modId xmlns:p14="http://schemas.microsoft.com/office/powerpoint/2010/main" val="1013854389"/>
              </p:ext>
            </p:extLst>
          </p:nvPr>
        </p:nvGraphicFramePr>
        <p:xfrm>
          <a:off x="2161722" y="500970"/>
          <a:ext cx="8064500" cy="4745037"/>
        </p:xfrm>
        <a:graphic>
          <a:graphicData uri="http://schemas.openxmlformats.org/presentationml/2006/ole">
            <mc:AlternateContent xmlns:mc="http://schemas.openxmlformats.org/markup-compatibility/2006">
              <mc:Choice xmlns:v="urn:schemas-microsoft-com:vml" Requires="v">
                <p:oleObj name="Regneark" r:id="rId2" imgW="4676671" imgH="2600319" progId="Excel.Sheet.8">
                  <p:embed/>
                </p:oleObj>
              </mc:Choice>
              <mc:Fallback>
                <p:oleObj name="Regneark" r:id="rId2" imgW="4676671" imgH="2600319" progId="Excel.Sheet.8">
                  <p:embed/>
                  <p:pic>
                    <p:nvPicPr>
                      <p:cNvPr id="2765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722" y="500970"/>
                        <a:ext cx="806450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7">
            <a:extLst>
              <a:ext uri="{FF2B5EF4-FFF2-40B4-BE49-F238E27FC236}">
                <a16:creationId xmlns:a16="http://schemas.microsoft.com/office/drawing/2014/main" id="{84E4D2B3-A01C-DD01-81A5-E14D814BDDD5}"/>
              </a:ext>
            </a:extLst>
          </p:cNvPr>
          <p:cNvSpPr>
            <a:spLocks noChangeArrowheads="1"/>
          </p:cNvSpPr>
          <p:nvPr/>
        </p:nvSpPr>
        <p:spPr bwMode="auto">
          <a:xfrm>
            <a:off x="3850822" y="5409520"/>
            <a:ext cx="4718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da-DK" altLang="da-DK" sz="1200" b="1">
                <a:cs typeface="Times New Roman" panose="02020603050405020304" pitchFamily="18" charset="0"/>
              </a:rPr>
            </a:br>
            <a:r>
              <a:rPr lang="da-DK" altLang="da-DK" sz="2000" i="1">
                <a:latin typeface="Times New Roman" panose="02020603050405020304" pitchFamily="18" charset="0"/>
                <a:cs typeface="Times New Roman" panose="02020603050405020304" pitchFamily="18" charset="0"/>
              </a:rPr>
              <a:t>Fig. 5: Miljøpåvirkning i pumpens livsforløb</a:t>
            </a:r>
            <a:endParaRPr lang="da-DK" altLang="da-DK" sz="2000">
              <a:latin typeface="Times New Roman" panose="02020603050405020304" pitchFamily="18" charset="0"/>
            </a:endParaRPr>
          </a:p>
        </p:txBody>
      </p:sp>
    </p:spTree>
    <p:extLst>
      <p:ext uri="{BB962C8B-B14F-4D97-AF65-F5344CB8AC3E}">
        <p14:creationId xmlns:p14="http://schemas.microsoft.com/office/powerpoint/2010/main" val="149065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AA3D1-3BA3-E008-DDF9-074D17E4C83C}"/>
              </a:ext>
            </a:extLst>
          </p:cNvPr>
          <p:cNvSpPr txBox="1">
            <a:spLocks/>
          </p:cNvSpPr>
          <p:nvPr/>
        </p:nvSpPr>
        <p:spPr>
          <a:xfrm>
            <a:off x="2492828" y="307296"/>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a-DK" altLang="da-DK"/>
            </a:br>
            <a:r>
              <a:rPr lang="da-DK" altLang="da-DK" b="1"/>
              <a:t>Livscyklusvurdering</a:t>
            </a:r>
            <a:br>
              <a:rPr lang="da-DK" altLang="da-DK" b="1"/>
            </a:br>
            <a:r>
              <a:rPr lang="da-DK" altLang="da-DK" b="1"/>
              <a:t>Life Cycle Assessment, LCA</a:t>
            </a:r>
          </a:p>
        </p:txBody>
      </p:sp>
      <p:sp>
        <p:nvSpPr>
          <p:cNvPr id="3" name="Pladsholder til indhold 2">
            <a:extLst>
              <a:ext uri="{FF2B5EF4-FFF2-40B4-BE49-F238E27FC236}">
                <a16:creationId xmlns:a16="http://schemas.microsoft.com/office/drawing/2014/main" id="{D1BC0EE6-89DB-6BE9-4975-8CA616181C78}"/>
              </a:ext>
            </a:extLst>
          </p:cNvPr>
          <p:cNvSpPr txBox="1">
            <a:spLocks/>
          </p:cNvSpPr>
          <p:nvPr/>
        </p:nvSpPr>
        <p:spPr>
          <a:xfrm>
            <a:off x="2492828" y="2818721"/>
            <a:ext cx="8229600" cy="2482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013" indent="-354013">
              <a:defRPr/>
            </a:pPr>
            <a:r>
              <a:rPr lang="da-DK" dirty="0"/>
              <a:t>Vurdering af den samlede miljøbelastning ”fra vugge til grav” for et produkt eller en aktivitet</a:t>
            </a:r>
          </a:p>
          <a:p>
            <a:pPr marL="354013" indent="-354013">
              <a:defRPr/>
            </a:pPr>
            <a:r>
              <a:rPr lang="da-DK" dirty="0"/>
              <a:t>Et værktøj, der kan anvendes til </a:t>
            </a:r>
          </a:p>
          <a:p>
            <a:pPr marL="754063" lvl="1" indent="-354013">
              <a:defRPr/>
            </a:pPr>
            <a:r>
              <a:rPr lang="da-DK" dirty="0"/>
              <a:t>at optimere et produkt</a:t>
            </a:r>
          </a:p>
          <a:p>
            <a:pPr marL="754063" lvl="1" indent="-354013">
              <a:defRPr/>
            </a:pPr>
            <a:r>
              <a:rPr lang="da-DK" dirty="0"/>
              <a:t>at sammenligne forskellige produkter/metoder</a:t>
            </a:r>
          </a:p>
          <a:p>
            <a:pPr>
              <a:defRPr/>
            </a:pPr>
            <a:endParaRPr lang="da-DK" dirty="0"/>
          </a:p>
          <a:p>
            <a:pPr>
              <a:defRPr/>
            </a:pPr>
            <a:endParaRPr lang="da-DK" dirty="0"/>
          </a:p>
        </p:txBody>
      </p:sp>
    </p:spTree>
    <p:extLst>
      <p:ext uri="{BB962C8B-B14F-4D97-AF65-F5344CB8AC3E}">
        <p14:creationId xmlns:p14="http://schemas.microsoft.com/office/powerpoint/2010/main" val="236473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FA0278D-4E33-81D3-7DFF-FCD5DA5727B6}"/>
              </a:ext>
            </a:extLst>
          </p:cNvPr>
          <p:cNvSpPr txBox="1">
            <a:spLocks noChangeArrowheads="1"/>
          </p:cNvSpPr>
          <p:nvPr/>
        </p:nvSpPr>
        <p:spPr>
          <a:xfrm>
            <a:off x="755650" y="6237288"/>
            <a:ext cx="7772400"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a-DK" altLang="da-DK" sz="1400"/>
              <a:t>s.3</a:t>
            </a:r>
            <a:endParaRPr lang="da-DK" altLang="da-DK" sz="1400" dirty="0"/>
          </a:p>
        </p:txBody>
      </p:sp>
      <p:sp>
        <p:nvSpPr>
          <p:cNvPr id="3" name="Rectangle 6">
            <a:extLst>
              <a:ext uri="{FF2B5EF4-FFF2-40B4-BE49-F238E27FC236}">
                <a16:creationId xmlns:a16="http://schemas.microsoft.com/office/drawing/2014/main" id="{31CC3341-CACE-E48D-099E-1F6CA1AFB641}"/>
              </a:ext>
            </a:extLst>
          </p:cNvPr>
          <p:cNvSpPr txBox="1">
            <a:spLocks noChangeArrowheads="1"/>
          </p:cNvSpPr>
          <p:nvPr/>
        </p:nvSpPr>
        <p:spPr>
          <a:xfrm>
            <a:off x="2222274" y="452664"/>
            <a:ext cx="7993062" cy="5616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da-DK" altLang="da-DK" sz="2400" b="1" i="1" dirty="0">
                <a:latin typeface="Calibri" panose="020F0502020204030204" pitchFamily="34" charset="0"/>
                <a:cs typeface="Calibri" panose="020F0502020204030204" pitchFamily="34" charset="0"/>
              </a:rPr>
              <a:t>Lov om miljøbeskyttelse</a:t>
            </a:r>
          </a:p>
          <a:p>
            <a:pPr>
              <a:lnSpc>
                <a:spcPct val="80000"/>
              </a:lnSpc>
            </a:pPr>
            <a:endParaRPr lang="da-DK" altLang="da-DK" sz="1800" b="1" i="1" dirty="0"/>
          </a:p>
          <a:p>
            <a:pPr>
              <a:lnSpc>
                <a:spcPct val="80000"/>
              </a:lnSpc>
            </a:pPr>
            <a:r>
              <a:rPr lang="da-DK" altLang="da-DK" sz="2000" b="1" i="1" dirty="0">
                <a:latin typeface="Calibri" panose="020F0502020204030204" pitchFamily="34" charset="0"/>
                <a:cs typeface="Calibri" panose="020F0502020204030204" pitchFamily="34" charset="0"/>
              </a:rPr>
              <a:t>§ 5. </a:t>
            </a:r>
            <a:r>
              <a:rPr lang="da-DK" altLang="da-DK" sz="2000" i="1" dirty="0">
                <a:latin typeface="Calibri" panose="020F0502020204030204" pitchFamily="34" charset="0"/>
                <a:cs typeface="Calibri" panose="020F0502020204030204" pitchFamily="34" charset="0"/>
              </a:rPr>
              <a:t>Den, der fremstiller eller importerer varer eller produkter, skal i videst muligt omfang sikre, at varen eller produktet ikke giver anledning til forurening eller spild af materialer og energimæssige ressourcer. </a:t>
            </a:r>
          </a:p>
          <a:p>
            <a:pPr>
              <a:lnSpc>
                <a:spcPct val="80000"/>
              </a:lnSpc>
            </a:pPr>
            <a:endParaRPr lang="da-DK" altLang="da-DK" sz="2000" i="1" dirty="0">
              <a:latin typeface="Calibri" panose="020F0502020204030204" pitchFamily="34" charset="0"/>
              <a:cs typeface="Calibri" panose="020F0502020204030204" pitchFamily="34" charset="0"/>
            </a:endParaRPr>
          </a:p>
          <a:p>
            <a:pPr>
              <a:lnSpc>
                <a:spcPct val="80000"/>
              </a:lnSpc>
            </a:pPr>
            <a:r>
              <a:rPr lang="da-DK" altLang="da-DK" sz="2000" i="1" dirty="0">
                <a:latin typeface="Calibri" panose="020F0502020204030204" pitchFamily="34" charset="0"/>
                <a:cs typeface="Calibri" panose="020F0502020204030204" pitchFamily="34" charset="0"/>
              </a:rPr>
              <a:t>Stk. 2. Der skal herunder lægges vægt på, at varen eller produktet har en sådan sammensætning og udformning, at varen eller produktet </a:t>
            </a:r>
          </a:p>
          <a:p>
            <a:pPr>
              <a:lnSpc>
                <a:spcPct val="80000"/>
              </a:lnSpc>
            </a:pPr>
            <a:r>
              <a:rPr lang="da-DK" altLang="da-DK" sz="2000" i="1" dirty="0">
                <a:latin typeface="Calibri" panose="020F0502020204030204" pitchFamily="34" charset="0"/>
                <a:cs typeface="Calibri" panose="020F0502020204030204" pitchFamily="34" charset="0"/>
              </a:rPr>
              <a:t>1) sikres den længst mulige levetid, </a:t>
            </a:r>
          </a:p>
          <a:p>
            <a:pPr>
              <a:lnSpc>
                <a:spcPct val="80000"/>
              </a:lnSpc>
            </a:pPr>
            <a:r>
              <a:rPr lang="da-DK" altLang="da-DK" sz="2000" i="1" dirty="0">
                <a:latin typeface="Calibri" panose="020F0502020204030204" pitchFamily="34" charset="0"/>
                <a:cs typeface="Calibri" panose="020F0502020204030204" pitchFamily="34" charset="0"/>
              </a:rPr>
              <a:t>2) i videst muligt omfang lader sig genbruge eller genanvende og </a:t>
            </a:r>
          </a:p>
          <a:p>
            <a:pPr>
              <a:lnSpc>
                <a:spcPct val="80000"/>
              </a:lnSpc>
            </a:pPr>
            <a:r>
              <a:rPr lang="da-DK" altLang="da-DK" sz="2000" i="1" dirty="0">
                <a:latin typeface="Calibri" panose="020F0502020204030204" pitchFamily="34" charset="0"/>
                <a:cs typeface="Calibri" panose="020F0502020204030204" pitchFamily="34" charset="0"/>
              </a:rPr>
              <a:t>3) ved den endelige behandling som affald ikke giver anledning til   forurening eller anden miljøbelastning.</a:t>
            </a:r>
            <a:r>
              <a:rPr lang="da-DK" altLang="da-DK" sz="2000" dirty="0">
                <a:latin typeface="Calibri" panose="020F0502020204030204" pitchFamily="34" charset="0"/>
                <a:cs typeface="Calibri" panose="020F0502020204030204" pitchFamily="34" charset="0"/>
              </a:rPr>
              <a:t> </a:t>
            </a:r>
            <a:r>
              <a:rPr lang="da-DK" altLang="da-DK" sz="2000" i="1" dirty="0">
                <a:latin typeface="Calibri" panose="020F0502020204030204" pitchFamily="34" charset="0"/>
                <a:cs typeface="Calibri" panose="020F0502020204030204" pitchFamily="34" charset="0"/>
              </a:rPr>
              <a:t> </a:t>
            </a:r>
          </a:p>
          <a:p>
            <a:pPr>
              <a:lnSpc>
                <a:spcPct val="80000"/>
              </a:lnSpc>
            </a:pPr>
            <a:endParaRPr lang="da-DK" altLang="da-DK" sz="2000" i="1" dirty="0">
              <a:latin typeface="Calibri" panose="020F0502020204030204" pitchFamily="34" charset="0"/>
              <a:cs typeface="Calibri" panose="020F0502020204030204" pitchFamily="34" charset="0"/>
            </a:endParaRPr>
          </a:p>
          <a:p>
            <a:pPr>
              <a:lnSpc>
                <a:spcPct val="80000"/>
              </a:lnSpc>
            </a:pPr>
            <a:r>
              <a:rPr lang="da-DK" altLang="da-DK" sz="2000" i="1" dirty="0">
                <a:latin typeface="Calibri" panose="020F0502020204030204" pitchFamily="34" charset="0"/>
                <a:cs typeface="Calibri" panose="020F0502020204030204" pitchFamily="34" charset="0"/>
              </a:rPr>
              <a:t>Stk. 3. Den, der anvender eller forbruger varer eller produkter, skal ved anskaffelsen og ved affaldshåndteringen af varen eller produktet medvirke til at fremme genanvendelsen og begrænse problemerne i forbindelse med affaldshåndteringen.</a:t>
            </a:r>
          </a:p>
          <a:p>
            <a:pPr>
              <a:lnSpc>
                <a:spcPct val="80000"/>
              </a:lnSpc>
            </a:pPr>
            <a:endParaRPr lang="da-DK" altLang="da-DK" sz="2000" i="1" dirty="0"/>
          </a:p>
          <a:p>
            <a:pPr>
              <a:lnSpc>
                <a:spcPct val="80000"/>
              </a:lnSpc>
            </a:pPr>
            <a:r>
              <a:rPr lang="da-DK" altLang="da-DK" sz="1200" i="1" dirty="0"/>
              <a:t>(LBK </a:t>
            </a:r>
            <a:r>
              <a:rPr lang="da-DK" altLang="da-DK" sz="1200" i="1" dirty="0" err="1"/>
              <a:t>nr</a:t>
            </a:r>
            <a:r>
              <a:rPr lang="da-DK" altLang="da-DK" sz="1200" i="1" dirty="0"/>
              <a:t> 1218 af 25/11/2019 - </a:t>
            </a:r>
            <a:r>
              <a:rPr lang="da-DK" altLang="da-DK" sz="1200" i="1" dirty="0">
                <a:hlinkClick r:id="rId2"/>
              </a:rPr>
              <a:t>https://www.retsinformation.dk/eli/lta/2023/5</a:t>
            </a:r>
            <a:r>
              <a:rPr lang="da-DK" altLang="da-DK" sz="1200" dirty="0"/>
              <a:t>)</a:t>
            </a:r>
            <a:r>
              <a:rPr lang="da-DK" altLang="da-DK" sz="1200" i="1" dirty="0"/>
              <a:t> </a:t>
            </a:r>
          </a:p>
        </p:txBody>
      </p:sp>
    </p:spTree>
    <p:extLst>
      <p:ext uri="{BB962C8B-B14F-4D97-AF65-F5344CB8AC3E}">
        <p14:creationId xmlns:p14="http://schemas.microsoft.com/office/powerpoint/2010/main" val="1395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BDD1809-F0F9-5171-4C94-7871034EBBEE}"/>
              </a:ext>
            </a:extLst>
          </p:cNvPr>
          <p:cNvSpPr/>
          <p:nvPr/>
        </p:nvSpPr>
        <p:spPr>
          <a:xfrm>
            <a:off x="1719942" y="714468"/>
            <a:ext cx="9144000" cy="5186035"/>
          </a:xfrm>
          <a:prstGeom prst="rect">
            <a:avLst/>
          </a:prstGeom>
        </p:spPr>
        <p:txBody>
          <a:bodyPr wrap="square">
            <a:spAutoFit/>
          </a:bodyPr>
          <a:lstStyle/>
          <a:p>
            <a:pPr indent="152400">
              <a:spcBef>
                <a:spcPts val="1000"/>
              </a:spcBef>
            </a:pPr>
            <a:r>
              <a:rPr lang="da-DK" altLang="da-DK" b="1" i="1" dirty="0">
                <a:latin typeface="Calibri" panose="020F0502020204030204" pitchFamily="34" charset="0"/>
                <a:cs typeface="Calibri" panose="020F0502020204030204" pitchFamily="34" charset="0"/>
              </a:rPr>
              <a:t>Lov om miljøbeskyttelse</a:t>
            </a:r>
          </a:p>
          <a:p>
            <a:pPr indent="152400">
              <a:spcBef>
                <a:spcPts val="1000"/>
              </a:spcBef>
            </a:pPr>
            <a:r>
              <a:rPr lang="da-DK" b="1" dirty="0">
                <a:solidFill>
                  <a:srgbClr val="212529"/>
                </a:solidFill>
                <a:latin typeface="Calibri" panose="020F0502020204030204" pitchFamily="34" charset="0"/>
                <a:cs typeface="Calibri" panose="020F0502020204030204" pitchFamily="34" charset="0"/>
              </a:rPr>
              <a:t>§ 6.</a:t>
            </a:r>
            <a:r>
              <a:rPr lang="da-DK" dirty="0">
                <a:solidFill>
                  <a:srgbClr val="212529"/>
                </a:solidFill>
                <a:latin typeface="Calibri" panose="020F0502020204030204" pitchFamily="34" charset="0"/>
                <a:cs typeface="Calibri" panose="020F0502020204030204" pitchFamily="34" charset="0"/>
              </a:rPr>
              <a:t> Offentlige myndigheder skal virke for lovens formål ved anlæg og drift af offentlige virksomheder samt ved indkøb og forbrug.</a:t>
            </a:r>
          </a:p>
          <a:p>
            <a:pPr indent="152400">
              <a:spcBef>
                <a:spcPts val="1000"/>
              </a:spcBef>
            </a:pPr>
            <a:r>
              <a:rPr lang="da-DK" b="1" dirty="0">
                <a:solidFill>
                  <a:srgbClr val="212529"/>
                </a:solidFill>
                <a:latin typeface="Calibri" panose="020F0502020204030204" pitchFamily="34" charset="0"/>
                <a:cs typeface="Calibri" panose="020F0502020204030204" pitchFamily="34" charset="0"/>
              </a:rPr>
              <a:t>§ 6 a.</a:t>
            </a:r>
            <a:r>
              <a:rPr lang="da-DK" dirty="0">
                <a:solidFill>
                  <a:srgbClr val="212529"/>
                </a:solidFill>
                <a:latin typeface="Calibri" panose="020F0502020204030204" pitchFamily="34" charset="0"/>
                <a:cs typeface="Calibri" panose="020F0502020204030204" pitchFamily="34" charset="0"/>
              </a:rPr>
              <a:t> Forurenende virksomheder skal organisere miljøarbejdet således, at medarbejderne inddrages. Miljøministeren kan efter forhandling med de berørte parter fastsætte nærmere regler om, hvordan forurenende virksomheder skal inddrage medarbejderne i miljøarbejdet.</a:t>
            </a:r>
          </a:p>
          <a:p>
            <a:pPr indent="152400">
              <a:spcBef>
                <a:spcPts val="1000"/>
              </a:spcBef>
            </a:pPr>
            <a:r>
              <a:rPr lang="da-DK" b="1" dirty="0">
                <a:solidFill>
                  <a:srgbClr val="212529"/>
                </a:solidFill>
                <a:latin typeface="Calibri" panose="020F0502020204030204" pitchFamily="34" charset="0"/>
                <a:cs typeface="Calibri" panose="020F0502020204030204" pitchFamily="34" charset="0"/>
              </a:rPr>
              <a:t>§ 6 b.</a:t>
            </a:r>
            <a:r>
              <a:rPr lang="da-DK" dirty="0">
                <a:solidFill>
                  <a:srgbClr val="212529"/>
                </a:solidFill>
                <a:latin typeface="Calibri" panose="020F0502020204030204" pitchFamily="34" charset="0"/>
                <a:cs typeface="Calibri" panose="020F0502020204030204" pitchFamily="34" charset="0"/>
              </a:rPr>
              <a:t> Udarbejdelse af politikker og udstedelse af regler om affaldsforebyggelse og -håndtering skal, jf. dog stk. 2, ske i overensstemmelse med følgende affaldshierarki:</a:t>
            </a:r>
          </a:p>
          <a:p>
            <a:pPr marL="177800"/>
            <a:r>
              <a:rPr lang="da-DK" dirty="0">
                <a:solidFill>
                  <a:srgbClr val="212529"/>
                </a:solidFill>
                <a:latin typeface="Calibri" panose="020F0502020204030204" pitchFamily="34" charset="0"/>
                <a:cs typeface="Calibri" panose="020F0502020204030204" pitchFamily="34" charset="0"/>
              </a:rPr>
              <a:t>1) Affaldsforebyggelse.</a:t>
            </a:r>
          </a:p>
          <a:p>
            <a:pPr marL="177800"/>
            <a:r>
              <a:rPr lang="da-DK" dirty="0">
                <a:solidFill>
                  <a:srgbClr val="212529"/>
                </a:solidFill>
                <a:latin typeface="Calibri" panose="020F0502020204030204" pitchFamily="34" charset="0"/>
                <a:cs typeface="Calibri" panose="020F0502020204030204" pitchFamily="34" charset="0"/>
              </a:rPr>
              <a:t>2) Forberedelse med henblik på genbrug.</a:t>
            </a:r>
          </a:p>
          <a:p>
            <a:pPr marL="177800"/>
            <a:r>
              <a:rPr lang="da-DK" dirty="0">
                <a:solidFill>
                  <a:srgbClr val="212529"/>
                </a:solidFill>
                <a:latin typeface="Calibri" panose="020F0502020204030204" pitchFamily="34" charset="0"/>
                <a:cs typeface="Calibri" panose="020F0502020204030204" pitchFamily="34" charset="0"/>
              </a:rPr>
              <a:t>3) Genanvendelse.</a:t>
            </a:r>
          </a:p>
          <a:p>
            <a:pPr marL="177800"/>
            <a:r>
              <a:rPr lang="da-DK" dirty="0">
                <a:solidFill>
                  <a:srgbClr val="212529"/>
                </a:solidFill>
                <a:latin typeface="Calibri" panose="020F0502020204030204" pitchFamily="34" charset="0"/>
                <a:cs typeface="Calibri" panose="020F0502020204030204" pitchFamily="34" charset="0"/>
              </a:rPr>
              <a:t>4) Anden nyttiggørelse.</a:t>
            </a:r>
          </a:p>
          <a:p>
            <a:pPr marL="177800"/>
            <a:r>
              <a:rPr lang="da-DK" dirty="0">
                <a:solidFill>
                  <a:srgbClr val="212529"/>
                </a:solidFill>
                <a:latin typeface="Calibri" panose="020F0502020204030204" pitchFamily="34" charset="0"/>
                <a:cs typeface="Calibri" panose="020F0502020204030204" pitchFamily="34" charset="0"/>
              </a:rPr>
              <a:t>5) Bortskaffelse.</a:t>
            </a:r>
          </a:p>
          <a:p>
            <a:pPr indent="152400"/>
            <a:r>
              <a:rPr lang="da-DK" i="1" dirty="0">
                <a:solidFill>
                  <a:srgbClr val="212529"/>
                </a:solidFill>
                <a:latin typeface="Calibri" panose="020F0502020204030204" pitchFamily="34" charset="0"/>
                <a:cs typeface="Calibri" panose="020F0502020204030204" pitchFamily="34" charset="0"/>
              </a:rPr>
              <a:t>stk. 2.</a:t>
            </a:r>
            <a:r>
              <a:rPr lang="da-DK" dirty="0">
                <a:solidFill>
                  <a:srgbClr val="212529"/>
                </a:solidFill>
                <a:latin typeface="Calibri" panose="020F0502020204030204" pitchFamily="34" charset="0"/>
                <a:cs typeface="Calibri" panose="020F0502020204030204" pitchFamily="34" charset="0"/>
              </a:rPr>
              <a:t> Affaldshierarkiet kan fraviges for særlige affaldsstrømme, hvis fravigelsen er begrundet i en livscyklusbetragtning.</a:t>
            </a:r>
          </a:p>
          <a:p>
            <a:pPr indent="152400"/>
            <a:r>
              <a:rPr lang="da-DK" i="1" dirty="0">
                <a:solidFill>
                  <a:srgbClr val="212529"/>
                </a:solidFill>
                <a:latin typeface="Calibri" panose="020F0502020204030204" pitchFamily="34" charset="0"/>
                <a:cs typeface="Calibri" panose="020F0502020204030204" pitchFamily="34" charset="0"/>
              </a:rPr>
              <a:t>Stk. 3.</a:t>
            </a:r>
            <a:r>
              <a:rPr lang="da-DK" dirty="0">
                <a:solidFill>
                  <a:srgbClr val="212529"/>
                </a:solidFill>
                <a:latin typeface="Calibri" panose="020F0502020204030204" pitchFamily="34" charset="0"/>
                <a:cs typeface="Calibri" panose="020F0502020204030204" pitchFamily="34" charset="0"/>
              </a:rPr>
              <a:t> Anvendelsen af affaldshierarkiet og fravigelser herfra skal ske med henblik på at opnå det bedste samlede miljømæssige resultat, jf. § 1 og § 3.</a:t>
            </a:r>
            <a:endParaRPr lang="da-DK" b="0" i="0" dirty="0">
              <a:solidFill>
                <a:srgbClr val="212529"/>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5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1">
            <a:extLst>
              <a:ext uri="{FF2B5EF4-FFF2-40B4-BE49-F238E27FC236}">
                <a16:creationId xmlns:a16="http://schemas.microsoft.com/office/drawing/2014/main" id="{0DBCD084-46AB-6A30-FD28-5591DEA932D8}"/>
              </a:ext>
            </a:extLst>
          </p:cNvPr>
          <p:cNvGraphicFramePr>
            <a:graphicFrameLocks/>
          </p:cNvGraphicFramePr>
          <p:nvPr>
            <p:extLst>
              <p:ext uri="{D42A27DB-BD31-4B8C-83A1-F6EECF244321}">
                <p14:modId xmlns:p14="http://schemas.microsoft.com/office/powerpoint/2010/main" val="4236190413"/>
              </p:ext>
            </p:extLst>
          </p:nvPr>
        </p:nvGraphicFramePr>
        <p:xfrm>
          <a:off x="2488292" y="769485"/>
          <a:ext cx="8229600" cy="4525962"/>
        </p:xfrm>
        <a:graphic>
          <a:graphicData uri="http://schemas.openxmlformats.org/drawingml/2006/table">
            <a:tbl>
              <a:tblPr/>
              <a:tblGrid>
                <a:gridCol w="8229600">
                  <a:extLst>
                    <a:ext uri="{9D8B030D-6E8A-4147-A177-3AD203B41FA5}">
                      <a16:colId xmlns:a16="http://schemas.microsoft.com/office/drawing/2014/main" val="20000"/>
                    </a:ext>
                  </a:extLst>
                </a:gridCol>
              </a:tblGrid>
              <a:tr h="619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a:ln>
                            <a:noFill/>
                          </a:ln>
                          <a:solidFill>
                            <a:srgbClr val="FFFFFF"/>
                          </a:solidFill>
                          <a:effectLst/>
                          <a:latin typeface="Arial" charset="0"/>
                          <a:ea typeface="Times New Roman" pitchFamily="18" charset="0"/>
                          <a:cs typeface="Arial" charset="0"/>
                        </a:rPr>
                        <a:t>Eksempel 1: Miljømæssig optimering af produkt</a:t>
                      </a:r>
                      <a:endParaRPr kumimoji="0" lang="da-DK" sz="2400" b="0"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39068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En ventilfabrik ønsker i forbindelse med en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rPr>
                        <a:t>nykonstruktion</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at kunne bruge miljøaspektet i markedsføringen og udviklingsafdelingen udarbejder derfor en LCA for den nye ventil på et tidligt tidspunkt i konstruktionsforløbet.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rPr>
                        <a:t>LCA’en</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viser bl.a. at der er stor miljøpåvirkning ved at vælge at bruge messing til enkelte, mindre komponenter og der vælges derfor en rustfri ståltype i stedet. Denne giver mindre miljøpåvirkning og genbrug af materialer gøres samtidig lettere, da der nu kun bruges forskellige ståltyper, der ikke skal sorteres før omsmeltning.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0381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lca-center.dk/cms/webedit/images/cms__4/tlf%20p_1.bmp">
            <a:extLst>
              <a:ext uri="{FF2B5EF4-FFF2-40B4-BE49-F238E27FC236}">
                <a16:creationId xmlns:a16="http://schemas.microsoft.com/office/drawing/2014/main" id="{0377EAB0-9716-E3F1-D726-41574382550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27974" y="526972"/>
            <a:ext cx="54721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1B20CEA7-7877-E8C6-8B96-952BE7D246BD}"/>
              </a:ext>
            </a:extLst>
          </p:cNvPr>
          <p:cNvSpPr>
            <a:spLocks noChangeArrowheads="1"/>
          </p:cNvSpPr>
          <p:nvPr/>
        </p:nvSpPr>
        <p:spPr bwMode="auto">
          <a:xfrm>
            <a:off x="6407924" y="2720897"/>
            <a:ext cx="417671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800">
                <a:solidFill>
                  <a:srgbClr val="000000"/>
                </a:solidFill>
                <a:latin typeface="Tahoma" panose="020B0604030504040204" pitchFamily="34" charset="0"/>
                <a:ea typeface="Times New Roman" panose="02020603050405020304" pitchFamily="18" charset="0"/>
                <a:cs typeface="Tahoma" panose="020B0604030504040204" pitchFamily="34" charset="0"/>
              </a:rPr>
              <a:t> </a:t>
            </a:r>
            <a:br>
              <a:rPr lang="da-DK" altLang="da-DK" sz="1800">
                <a:solidFill>
                  <a:srgbClr val="000000"/>
                </a:solidFill>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Philips DECT 525 telefon har været</a:t>
            </a:r>
            <a:br>
              <a:rPr lang="da-DK" altLang="da-DK" sz="1800" i="1">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gennem EcoDesign programmet, og </a:t>
            </a:r>
            <a:br>
              <a:rPr lang="da-DK" altLang="da-DK" sz="1800" i="1">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bruger nu 54% mindre energi og 14% </a:t>
            </a:r>
            <a:br>
              <a:rPr lang="da-DK" altLang="da-DK" sz="1800" i="1">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mindre pakning end gennemsnittet</a:t>
            </a:r>
            <a:br>
              <a:rPr lang="da-DK" altLang="da-DK" sz="1800" i="1">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af tilsvarende konkurrerende produkter.</a:t>
            </a:r>
            <a:br>
              <a:rPr lang="da-DK" altLang="da-DK" sz="1800" i="1">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Derudover er den 33% lettere og er </a:t>
            </a:r>
            <a:br>
              <a:rPr lang="da-DK" altLang="da-DK" sz="1800" i="1">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forbedret 12% på genanvendelses-</a:t>
            </a:r>
            <a:br>
              <a:rPr lang="da-DK" altLang="da-DK" sz="1800" i="1">
                <a:latin typeface="Tahoma" panose="020B0604030504040204" pitchFamily="34" charset="0"/>
                <a:ea typeface="Times New Roman" panose="02020603050405020304" pitchFamily="18" charset="0"/>
                <a:cs typeface="Tahoma" panose="020B0604030504040204" pitchFamily="34" charset="0"/>
              </a:rPr>
            </a:br>
            <a:r>
              <a:rPr lang="da-DK" altLang="da-DK" sz="1800" i="1">
                <a:latin typeface="Tahoma" panose="020B0604030504040204" pitchFamily="34" charset="0"/>
                <a:ea typeface="Times New Roman" panose="02020603050405020304" pitchFamily="18" charset="0"/>
                <a:cs typeface="Tahoma" panose="020B0604030504040204" pitchFamily="34" charset="0"/>
              </a:rPr>
              <a:t>området. Dvs. telefonen kan nu </a:t>
            </a:r>
            <a:r>
              <a:rPr lang="da-DK" altLang="da-DK" sz="1800" i="1">
                <a:ea typeface="Times New Roman" panose="02020603050405020304" pitchFamily="18" charset="0"/>
                <a:cs typeface="Tahoma" panose="020B0604030504040204" pitchFamily="34" charset="0"/>
              </a:rPr>
              <a:t>mærkes med 4 af EcoDesign</a:t>
            </a:r>
            <a:br>
              <a:rPr lang="da-DK" altLang="da-DK" sz="1800" i="1">
                <a:ea typeface="Times New Roman" panose="02020603050405020304" pitchFamily="18" charset="0"/>
                <a:cs typeface="Tahoma" panose="020B0604030504040204" pitchFamily="34" charset="0"/>
              </a:rPr>
            </a:br>
            <a:r>
              <a:rPr lang="da-DK" altLang="da-DK" sz="1800" i="1">
                <a:ea typeface="Times New Roman" panose="02020603050405020304" pitchFamily="18" charset="0"/>
                <a:cs typeface="Tahoma" panose="020B0604030504040204" pitchFamily="34" charset="0"/>
              </a:rPr>
              <a:t>programmets mærker.</a:t>
            </a:r>
            <a:r>
              <a:rPr lang="da-DK" altLang="da-DK" sz="1800">
                <a:ea typeface="Times New Roman" panose="02020603050405020304" pitchFamily="18" charset="0"/>
                <a:cs typeface="Tahoma" panose="020B0604030504040204" pitchFamily="34" charset="0"/>
              </a:rPr>
              <a:t> </a:t>
            </a:r>
          </a:p>
        </p:txBody>
      </p:sp>
    </p:spTree>
    <p:extLst>
      <p:ext uri="{BB962C8B-B14F-4D97-AF65-F5344CB8AC3E}">
        <p14:creationId xmlns:p14="http://schemas.microsoft.com/office/powerpoint/2010/main" val="177821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6">
            <a:extLst>
              <a:ext uri="{FF2B5EF4-FFF2-40B4-BE49-F238E27FC236}">
                <a16:creationId xmlns:a16="http://schemas.microsoft.com/office/drawing/2014/main" id="{03206EE4-0C50-4331-BA3D-F7273A54D194}"/>
              </a:ext>
            </a:extLst>
          </p:cNvPr>
          <p:cNvGraphicFramePr>
            <a:graphicFrameLocks/>
          </p:cNvGraphicFramePr>
          <p:nvPr>
            <p:extLst>
              <p:ext uri="{D42A27DB-BD31-4B8C-83A1-F6EECF244321}">
                <p14:modId xmlns:p14="http://schemas.microsoft.com/office/powerpoint/2010/main" val="2826599686"/>
              </p:ext>
            </p:extLst>
          </p:nvPr>
        </p:nvGraphicFramePr>
        <p:xfrm>
          <a:off x="2089769" y="846757"/>
          <a:ext cx="8229600" cy="4525962"/>
        </p:xfrm>
        <a:graphic>
          <a:graphicData uri="http://schemas.openxmlformats.org/drawingml/2006/table">
            <a:tbl>
              <a:tblPr/>
              <a:tblGrid>
                <a:gridCol w="8229600">
                  <a:extLst>
                    <a:ext uri="{9D8B030D-6E8A-4147-A177-3AD203B41FA5}">
                      <a16:colId xmlns:a16="http://schemas.microsoft.com/office/drawing/2014/main" val="20000"/>
                    </a:ext>
                  </a:extLst>
                </a:gridCol>
              </a:tblGrid>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a:ln>
                            <a:noFill/>
                          </a:ln>
                          <a:solidFill>
                            <a:srgbClr val="FFFFFF"/>
                          </a:solidFill>
                          <a:effectLst/>
                          <a:latin typeface="Arial" charset="0"/>
                          <a:ea typeface="Times New Roman" pitchFamily="18" charset="0"/>
                          <a:cs typeface="Arial" charset="0"/>
                        </a:rPr>
                        <a:t>Eksempel 2: Sammenligning af produkter</a:t>
                      </a:r>
                      <a:endParaRPr kumimoji="0" lang="da-DK" sz="2400" b="0"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395922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Den funktionelle enhed ”opvarmning af 130 m</a:t>
                      </a:r>
                      <a:r>
                        <a:rPr kumimoji="0" lang="da-DK" sz="2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bolig i 12 måneder” kan udføres på forskellige måder: radiatorer med fjernvarmevand, radiatorer med vand fra eget gasfyr, brændeovn med en form for cirkulationssystem (vand eller luft) eller som såkaldt 0-energihus, hvor varmen tilføres fra </a:t>
                      </a:r>
                    </a:p>
                    <a:p>
                      <a:pPr marL="0" marR="0" lvl="0" indent="0" algn="l" defTabSz="914400" rtl="0" eaLnBrk="0" fontAlgn="base" latinLnBrk="0" hangingPunct="0">
                        <a:lnSpc>
                          <a:spcPct val="100000"/>
                        </a:lnSpc>
                        <a:spcBef>
                          <a:spcPct val="0"/>
                        </a:spcBef>
                        <a:spcAft>
                          <a:spcPct val="0"/>
                        </a:spcAft>
                        <a:buClrTx/>
                        <a:buSzTx/>
                        <a:buFontTx/>
                        <a:buNone/>
                        <a:tabLst>
                          <a:tab pos="828675" algn="r"/>
                          <a:tab pos="3060700" algn="ctr"/>
                          <a:tab pos="6119813" algn="r"/>
                        </a:tabLst>
                      </a:pPr>
                      <a:r>
                        <a:rPr kumimoji="0" lang="da-DK" sz="2400" b="0" i="0" u="none" strike="noStrike" cap="none" normalizeH="0" baseline="0" dirty="0">
                          <a:ln>
                            <a:noFill/>
                          </a:ln>
                          <a:solidFill>
                            <a:schemeClr val="tx1"/>
                          </a:solidFill>
                          <a:effectLst/>
                          <a:latin typeface="Times New Roman" pitchFamily="18" charset="0"/>
                          <a:cs typeface="Times New Roman" pitchFamily="18" charset="0"/>
                        </a:rPr>
                        <a:t>beboere og madlavning og genvindes/fordeles i ventilationsanlæg (varmetabet til omgivelserne er meget lille pga. højisolering). Disse vidt forskellige metoder til at opfylde samme funktion giver forskellige miljøpåvirkninger, og disse kan sammenlignes ved hjælp af </a:t>
                      </a:r>
                      <a:r>
                        <a:rPr kumimoji="0" lang="da-DK" sz="2400" b="0" i="0" u="none" strike="noStrike" cap="none" normalizeH="0" baseline="0" dirty="0" err="1">
                          <a:ln>
                            <a:noFill/>
                          </a:ln>
                          <a:solidFill>
                            <a:schemeClr val="tx1"/>
                          </a:solidFill>
                          <a:effectLst/>
                          <a:latin typeface="Times New Roman" pitchFamily="18" charset="0"/>
                          <a:cs typeface="Times New Roman" pitchFamily="18" charset="0"/>
                        </a:rPr>
                        <a:t>LCA’er</a:t>
                      </a:r>
                      <a:r>
                        <a:rPr kumimoji="0" lang="da-DK" sz="2400" b="0" i="0" u="none" strike="noStrike" cap="none" normalizeH="0" baseline="0" dirty="0">
                          <a:ln>
                            <a:noFill/>
                          </a:ln>
                          <a:solidFill>
                            <a:schemeClr val="tx1"/>
                          </a:solidFill>
                          <a:effectLst/>
                          <a:latin typeface="Times New Roman" pitchFamily="18" charset="0"/>
                          <a:cs typeface="Times New Roman" pitchFamily="18" charset="0"/>
                        </a:rPr>
                        <a:t> for de forskellige metoder.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549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4D9CA16-B234-B6D7-0782-FCC0B7334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57" y="445634"/>
            <a:ext cx="9091613"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3">
            <a:extLst>
              <a:ext uri="{FF2B5EF4-FFF2-40B4-BE49-F238E27FC236}">
                <a16:creationId xmlns:a16="http://schemas.microsoft.com/office/drawing/2014/main" id="{C289A44E-EC44-2021-CF4C-42E89E0E1012}"/>
              </a:ext>
            </a:extLst>
          </p:cNvPr>
          <p:cNvSpPr txBox="1">
            <a:spLocks noChangeArrowheads="1"/>
          </p:cNvSpPr>
          <p:nvPr/>
        </p:nvSpPr>
        <p:spPr bwMode="auto">
          <a:xfrm>
            <a:off x="785813" y="6429375"/>
            <a:ext cx="6357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1400"/>
              <a:t>Kilde: </a:t>
            </a:r>
            <a:r>
              <a:rPr lang="da-DK" altLang="da-DK" sz="1400" i="1"/>
              <a:t>LCA of offshore and onshore sited wind farms, </a:t>
            </a:r>
            <a:r>
              <a:rPr lang="da-DK" altLang="da-DK" sz="1400"/>
              <a:t>Elsam Engineering 2004</a:t>
            </a:r>
          </a:p>
        </p:txBody>
      </p:sp>
    </p:spTree>
    <p:extLst>
      <p:ext uri="{BB962C8B-B14F-4D97-AF65-F5344CB8AC3E}">
        <p14:creationId xmlns:p14="http://schemas.microsoft.com/office/powerpoint/2010/main" val="4176396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7d0f91-4f80-4bd4-9538-980d7901d615">
      <Terms xmlns="http://schemas.microsoft.com/office/infopath/2007/PartnerControls"/>
    </lcf76f155ced4ddcb4097134ff3c332f>
    <TaxCatchAll xmlns="49b9e0b1-cd69-4d2b-820d-060ef16116e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59B2B65CB6A4D449A8B5EAF837BE7C1" ma:contentTypeVersion="13" ma:contentTypeDescription="Opret et nyt dokument." ma:contentTypeScope="" ma:versionID="9d3b5b535a5778ba8009ec571032f3a3">
  <xsd:schema xmlns:xsd="http://www.w3.org/2001/XMLSchema" xmlns:xs="http://www.w3.org/2001/XMLSchema" xmlns:p="http://schemas.microsoft.com/office/2006/metadata/properties" xmlns:ns2="217d0f91-4f80-4bd4-9538-980d7901d615" xmlns:ns3="49b9e0b1-cd69-4d2b-820d-060ef16116e4" targetNamespace="http://schemas.microsoft.com/office/2006/metadata/properties" ma:root="true" ma:fieldsID="580689c3da3eabeedc33455e5df1f7af" ns2:_="" ns3:_="">
    <xsd:import namespace="217d0f91-4f80-4bd4-9538-980d7901d615"/>
    <xsd:import namespace="49b9e0b1-cd69-4d2b-820d-060ef16116e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d0f91-4f80-4bd4-9538-980d7901d6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5f0e74f4-e41a-4704-a765-848db57fca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b9e0b1-cd69-4d2b-820d-060ef16116e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9a0a75f-27a8-42e0-927f-ca67d3f6fe3f}" ma:internalName="TaxCatchAll" ma:showField="CatchAllData" ma:web="49b9e0b1-cd69-4d2b-820d-060ef16116e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3095D3-2B45-4AF0-AFBD-E1E917D963C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7e63867-83ea-4f06-889c-531db92a4f36"/>
    <ds:schemaRef ds:uri="http://www.w3.org/XML/1998/namespace"/>
    <ds:schemaRef ds:uri="http://purl.org/dc/dcmitype/"/>
  </ds:schemaRefs>
</ds:datastoreItem>
</file>

<file path=customXml/itemProps2.xml><?xml version="1.0" encoding="utf-8"?>
<ds:datastoreItem xmlns:ds="http://schemas.openxmlformats.org/officeDocument/2006/customXml" ds:itemID="{BD0E15CA-5AC9-482E-BB4C-07792CDBB7CD}"/>
</file>

<file path=customXml/itemProps3.xml><?xml version="1.0" encoding="utf-8"?>
<ds:datastoreItem xmlns:ds="http://schemas.openxmlformats.org/officeDocument/2006/customXml" ds:itemID="{1B996260-8AE4-4868-A7BD-ADBFF02BF4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1794</Words>
  <Application>Microsoft Office PowerPoint</Application>
  <PresentationFormat>Widescreen</PresentationFormat>
  <Paragraphs>300</Paragraphs>
  <Slides>25</Slides>
  <Notes>0</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2</vt:i4>
      </vt:variant>
      <vt:variant>
        <vt:lpstr>Slidetitler</vt:lpstr>
      </vt:variant>
      <vt:variant>
        <vt:i4>25</vt:i4>
      </vt:variant>
    </vt:vector>
  </HeadingPairs>
  <TitlesOfParts>
    <vt:vector size="35" baseType="lpstr">
      <vt:lpstr>Aptos</vt:lpstr>
      <vt:lpstr>Aptos Display</vt:lpstr>
      <vt:lpstr>Arial</vt:lpstr>
      <vt:lpstr>Calibri</vt:lpstr>
      <vt:lpstr>Tahoma</vt:lpstr>
      <vt:lpstr>Times</vt:lpstr>
      <vt:lpstr>Times New Roman</vt:lpstr>
      <vt:lpstr>Office Theme</vt:lpstr>
      <vt:lpstr>Microsoft-tegning</vt:lpstr>
      <vt:lpstr>Regneark</vt:lpstr>
      <vt:lpstr>Introduktion til livscyklusvurdering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Mads Gorm Larsen - MGLA</dc:creator>
  <cp:lastModifiedBy>Hans Thomsen</cp:lastModifiedBy>
  <cp:revision>4</cp:revision>
  <dcterms:created xsi:type="dcterms:W3CDTF">2024-11-05T12:07:18Z</dcterms:created>
  <dcterms:modified xsi:type="dcterms:W3CDTF">2024-11-18T10:16:11Z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0x010100A59B2B65CB6A4D449A8B5EAF837BE7C1</vt:lpwstr>
  </property>
</Properties>
</file>