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418" r:id="rId6"/>
    <p:sldId id="2419" r:id="rId7"/>
    <p:sldId id="2417" r:id="rId8"/>
    <p:sldId id="2410" r:id="rId9"/>
    <p:sldId id="2411" r:id="rId10"/>
    <p:sldId id="2412" r:id="rId11"/>
    <p:sldId id="2413" r:id="rId12"/>
    <p:sldId id="272" r:id="rId13"/>
    <p:sldId id="2416" r:id="rId14"/>
    <p:sldId id="2414" r:id="rId15"/>
    <p:sldId id="2420" r:id="rId16"/>
  </p:sldIdLst>
  <p:sldSz cx="12192000" cy="6858000"/>
  <p:notesSz cx="6858000" cy="91440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EA3A32-AA12-4E26-BA9F-616F312BAEDA}" v="1" dt="2024-11-28T13:35:39.4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/>
    <p:restoredTop sz="94641"/>
  </p:normalViewPr>
  <p:slideViewPr>
    <p:cSldViewPr snapToGrid="0">
      <p:cViewPr varScale="1">
        <p:scale>
          <a:sx n="59" d="100"/>
          <a:sy n="59" d="100"/>
        </p:scale>
        <p:origin x="9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8C817-1E00-22BB-0DE5-A8CC5A4F9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87295D-F0D5-02BD-F5C9-8C5FE4E6C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E7919-AE59-5C25-FA9F-5477BA81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22-11-2024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4A2C3-BF78-3D4E-C178-975BB13B4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579A5-7FFC-107F-F52E-61ABCFEAD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0390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C2F6D-073C-F11D-F112-CC50E490A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810D0-EACA-C0F9-289B-65F989D14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4CFAE-AD49-C03F-AF33-1D211F03D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22-11-2024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21F93-5ADC-2B7E-F0D5-75886BFD4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BCD0D-7733-23CF-CF74-074237A6E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178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D9B78D-FB6E-9E51-18C7-254FE3DCD3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5CF2F6-C7F5-32F6-97DD-738C9AF07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C1547-504E-CDC0-4AF3-99398213E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22-11-2024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4F609-F319-E021-115C-D981C6044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AEEE4-7A3D-374A-2194-0FC20F8EF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9917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4800" y="-3600"/>
            <a:ext cx="12201600" cy="68652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1880830"/>
            <a:ext cx="9313067" cy="1915909"/>
          </a:xfrm>
        </p:spPr>
        <p:txBody>
          <a:bodyPr wrap="square" anchor="t" anchorCtr="0">
            <a:spAutoFit/>
          </a:bodyPr>
          <a:lstStyle>
            <a:lvl1pPr>
              <a:lnSpc>
                <a:spcPct val="83000"/>
              </a:lnSpc>
              <a:defRPr sz="5000"/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584" y="4077072"/>
            <a:ext cx="9243483" cy="60047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/>
              <a:t>Klik for at redigere undertiteltypografien i masteren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3483" y="6303600"/>
            <a:ext cx="1509183" cy="224644"/>
          </a:xfrm>
        </p:spPr>
        <p:txBody>
          <a:bodyPr anchor="b" anchorCtr="0"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www.ibc.dk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D01C-4991-46E2-A884-EF061F45AAB9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pic>
        <p:nvPicPr>
          <p:cNvPr id="11" name="Picture 10" descr="EtBedreStedAtLaere-Sort.w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75387" y="6318096"/>
            <a:ext cx="2433523" cy="237744"/>
          </a:xfrm>
          <a:prstGeom prst="rect">
            <a:avLst/>
          </a:prstGeom>
        </p:spPr>
      </p:pic>
      <p:pic>
        <p:nvPicPr>
          <p:cNvPr id="12" name="Picture 11" descr="Logo-Sort.w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392141" y="11688"/>
            <a:ext cx="1742400" cy="1535218"/>
          </a:xfrm>
          <a:prstGeom prst="rect">
            <a:avLst/>
          </a:prstGeom>
        </p:spPr>
      </p:pic>
      <p:sp>
        <p:nvSpPr>
          <p:cNvPr id="15" name="Text Box 5"/>
          <p:cNvSpPr txBox="1">
            <a:spLocks noChangeArrowheads="1"/>
          </p:cNvSpPr>
          <p:nvPr userDrawn="1"/>
        </p:nvSpPr>
        <p:spPr bwMode="auto">
          <a:xfrm>
            <a:off x="-2448949" y="2060576"/>
            <a:ext cx="2311365" cy="15927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da-DK" sz="900" b="1" dirty="0">
                <a:solidFill>
                  <a:schemeClr val="bg1"/>
                </a:solidFill>
              </a:rPr>
              <a:t>Indsæt nyt billede:</a:t>
            </a:r>
          </a:p>
          <a:p>
            <a:pPr algn="r">
              <a:spcBef>
                <a:spcPct val="50000"/>
              </a:spcBef>
            </a:pPr>
            <a:r>
              <a:rPr lang="da-DK" sz="900" dirty="0">
                <a:solidFill>
                  <a:schemeClr val="bg1"/>
                </a:solidFill>
              </a:rPr>
              <a:t>Format: B25,4 x 19,05 cm</a:t>
            </a:r>
          </a:p>
          <a:p>
            <a:pPr algn="r">
              <a:spcBef>
                <a:spcPct val="50000"/>
              </a:spcBef>
            </a:pPr>
            <a:r>
              <a:rPr lang="da-DK" sz="900" baseline="0" dirty="0">
                <a:solidFill>
                  <a:schemeClr val="bg1"/>
                </a:solidFill>
              </a:rPr>
              <a:t>Klik på </a:t>
            </a:r>
            <a:r>
              <a:rPr lang="da-DK" sz="900" baseline="0" dirty="0" err="1">
                <a:solidFill>
                  <a:schemeClr val="bg1"/>
                </a:solidFill>
              </a:rPr>
              <a:t>billed-</a:t>
            </a:r>
            <a:r>
              <a:rPr lang="da-DK" sz="900" dirty="0" err="1">
                <a:solidFill>
                  <a:schemeClr val="bg1"/>
                </a:solidFill>
              </a:rPr>
              <a:t>ikonet</a:t>
            </a:r>
            <a:r>
              <a:rPr lang="da-DK" sz="900" dirty="0">
                <a:solidFill>
                  <a:schemeClr val="bg1"/>
                </a:solidFill>
              </a:rPr>
              <a:t> </a:t>
            </a:r>
            <a:br>
              <a:rPr lang="da-DK" sz="900" dirty="0">
                <a:solidFill>
                  <a:schemeClr val="bg1"/>
                </a:solidFill>
              </a:rPr>
            </a:br>
            <a:r>
              <a:rPr lang="da-DK" sz="900" dirty="0">
                <a:solidFill>
                  <a:schemeClr val="bg1"/>
                </a:solidFill>
              </a:rPr>
              <a:t>midt på </a:t>
            </a:r>
            <a:r>
              <a:rPr lang="da-DK" sz="900" dirty="0" err="1">
                <a:solidFill>
                  <a:schemeClr val="bg1"/>
                </a:solidFill>
              </a:rPr>
              <a:t>slidet</a:t>
            </a:r>
            <a:r>
              <a:rPr lang="da-DK" sz="900" dirty="0">
                <a:solidFill>
                  <a:schemeClr val="bg1"/>
                </a:solidFill>
              </a:rPr>
              <a:t>.</a:t>
            </a:r>
            <a:br>
              <a:rPr lang="da-DK" sz="900" dirty="0">
                <a:solidFill>
                  <a:schemeClr val="bg1"/>
                </a:solidFill>
              </a:rPr>
            </a:br>
            <a:r>
              <a:rPr lang="da-DK" sz="900" dirty="0">
                <a:solidFill>
                  <a:schemeClr val="bg1"/>
                </a:solidFill>
              </a:rPr>
              <a:t>Find</a:t>
            </a:r>
            <a:r>
              <a:rPr lang="da-DK" sz="900" baseline="0" dirty="0">
                <a:solidFill>
                  <a:schemeClr val="bg1"/>
                </a:solidFill>
              </a:rPr>
              <a:t> dit nye billede</a:t>
            </a:r>
            <a:r>
              <a:rPr lang="da-DK" sz="900" dirty="0">
                <a:solidFill>
                  <a:schemeClr val="bg1"/>
                </a:solidFill>
              </a:rPr>
              <a:t>, </a:t>
            </a:r>
            <a:br>
              <a:rPr lang="da-DK" sz="900" dirty="0">
                <a:solidFill>
                  <a:schemeClr val="bg1"/>
                </a:solidFill>
              </a:rPr>
            </a:br>
            <a:r>
              <a:rPr lang="da-DK" sz="900" dirty="0">
                <a:solidFill>
                  <a:schemeClr val="bg1"/>
                </a:solidFill>
              </a:rPr>
              <a:t>højreklik på billedet </a:t>
            </a:r>
            <a:br>
              <a:rPr lang="da-DK" sz="900" dirty="0">
                <a:solidFill>
                  <a:schemeClr val="bg1"/>
                </a:solidFill>
              </a:rPr>
            </a:br>
            <a:r>
              <a:rPr lang="da-DK" sz="900" dirty="0">
                <a:solidFill>
                  <a:schemeClr val="bg1"/>
                </a:solidFill>
              </a:rPr>
              <a:t>og placér det bagerst.</a:t>
            </a:r>
          </a:p>
          <a:p>
            <a:pPr algn="r">
              <a:spcBef>
                <a:spcPct val="50000"/>
              </a:spcBef>
            </a:pPr>
            <a:r>
              <a:rPr lang="da-DK" sz="900" b="1" dirty="0">
                <a:solidFill>
                  <a:schemeClr val="bg1"/>
                </a:solidFill>
              </a:rPr>
              <a:t>Hvis du ikke kan få</a:t>
            </a:r>
            <a:r>
              <a:rPr lang="da-DK" sz="900" b="1" baseline="0" dirty="0">
                <a:solidFill>
                  <a:schemeClr val="bg1"/>
                </a:solidFill>
              </a:rPr>
              <a:t> fat i </a:t>
            </a:r>
            <a:r>
              <a:rPr lang="da-DK" sz="900" b="1" baseline="0" dirty="0" err="1">
                <a:solidFill>
                  <a:schemeClr val="bg1"/>
                </a:solidFill>
              </a:rPr>
              <a:t>billedeindsættelses-knappen</a:t>
            </a:r>
            <a:r>
              <a:rPr lang="da-DK" sz="900" b="1" baseline="0" dirty="0">
                <a:solidFill>
                  <a:schemeClr val="bg1"/>
                </a:solidFill>
              </a:rPr>
              <a:t>; </a:t>
            </a:r>
            <a:r>
              <a:rPr lang="da-DK" sz="900" b="0" baseline="0" dirty="0">
                <a:solidFill>
                  <a:schemeClr val="bg1"/>
                </a:solidFill>
              </a:rPr>
              <a:t>Læg teksten bagerst og klik på ikonen</a:t>
            </a:r>
            <a:r>
              <a:rPr lang="da-DK" sz="900" b="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2556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C6D2B-989B-36D1-90FB-9CF6F55AF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3D4A4-0A08-DC72-138C-4ACEB331C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7D9A1-B990-4E67-2B48-EA12756DF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22-11-2024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91152-A778-2B92-F2BD-E9C0E589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EB792-BA4F-FE6F-6A94-F1625C66C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891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94681-4387-396C-BCA5-D0BDAAF24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57340-00E5-7E08-5754-65BAB142B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D1AF9-F73E-0707-7FCA-824A9691C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22-11-2024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C5B62-3CE0-79EC-2247-6AED13D5B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65DC9-F8E1-AF9C-5F69-8AEB0BB49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030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7D602-D1E8-1C01-09C0-E4F2EAF48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B0347-0A0A-4DBA-F63D-0D5FDC6B6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C8008A-8FF5-1FAC-4AEA-4D9ED4983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9AE75-7258-31BA-F748-4CABBD2C1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22-11-2024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7D2DB-0013-E8E6-DAEC-1889B9FFF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08824-355E-CDFA-ADBA-BF5BEC305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2566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DAFAD-86A0-0883-7F0F-F4A31CF3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B7F78-5EA7-DD1D-C5B2-DA73861E7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E3296-28BF-0432-7A08-B55F50793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0C87AD-7D80-314A-1B9C-EE0A69D151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5E62AE-7E52-DC0C-B102-CB682509B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DE3544-D184-D4BE-03FF-00AF57938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22-11-2024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998E51-15CE-8CE4-63E7-1118BE5C2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16678-B8C0-5117-20DA-BC61C1CC8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632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B0AB-8237-C761-7181-D55AF801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744056-0627-1B24-0228-3F3DF58F3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22-11-2024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12FD70-1773-323B-1A11-6F74C455B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4C2E1A-C2EA-FA0D-42B3-4B9241661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493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32377B-B8F6-9930-53CF-3ACA978A6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22-11-2024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580F21-FFDF-74F0-4A8E-4A4657A74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450F4-92CA-F21E-0CB5-041B24951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5650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561BD-45C9-590C-1A14-6D570FD1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7A595-2FE6-6D02-6BB9-2B518302D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AD0922-73C5-26DE-41F5-80E0A5374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E266A-8D92-6329-0968-ED9C70A80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22-11-2024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11420-67A3-ACD7-DB44-53B1FD64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9D40B-3F5A-48AE-FB92-0362CC0DE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109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764D2-88AB-33DF-B0EC-9789BC468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B16EB2-A2DF-DFAE-DB73-40C80EF39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21489B-416C-D805-E26B-769207D07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8BEF5-E1E6-225B-5141-667AE422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22-11-2024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9377C-E50B-ABC7-D4DF-AE91DA86E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FA4AB-4ECF-6151-3F62-C971FBD91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486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DA18AB-4DC8-5003-387B-AE0B6E13C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5ABD5-455F-8F05-55BF-4472B8184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1E046-8EE0-1223-6B0A-3F501F4AA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D4B70-3F4C-CA4D-A791-A4D193DBA7C9}" type="datetimeFigureOut">
              <a:rPr lang="da-DK" smtClean="0"/>
              <a:t>22-11-2024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7610B-55E0-97EE-15AB-FEA54E135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54E56-9801-051D-A5C4-B8A5F321D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Picture 6" descr="A blue and white flag with yellow stars&#10;&#10;Description automatically generated">
            <a:extLst>
              <a:ext uri="{FF2B5EF4-FFF2-40B4-BE49-F238E27FC236}">
                <a16:creationId xmlns:a16="http://schemas.microsoft.com/office/drawing/2014/main" id="{DEF0B005-E63E-134F-C419-F4D3AE6D002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552429" y="6176964"/>
            <a:ext cx="2801372" cy="54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6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apioconsult.dk/inner-development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st.dk/da/Statistik/temaer/SDG/danske-maalepunkte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innerdevelopmentgoals.org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0" y="1744064"/>
            <a:ext cx="4854624" cy="3831818"/>
          </a:xfrm>
        </p:spPr>
        <p:txBody>
          <a:bodyPr/>
          <a:lstStyle/>
          <a:p>
            <a:pPr algn="ctr"/>
            <a:r>
              <a:rPr lang="da-DK" b="0" dirty="0"/>
              <a:t>Verdensmål</a:t>
            </a:r>
            <a:br>
              <a:rPr lang="da-DK" b="0" dirty="0"/>
            </a:br>
            <a:br>
              <a:rPr lang="da-DK" b="0" dirty="0"/>
            </a:br>
            <a:r>
              <a:rPr lang="da-DK" b="0" dirty="0"/>
              <a:t> arbejdsmiljø</a:t>
            </a:r>
            <a:br>
              <a:rPr lang="da-DK" b="0" dirty="0"/>
            </a:br>
            <a:br>
              <a:rPr lang="da-DK" b="0" dirty="0"/>
            </a:br>
            <a:r>
              <a:rPr lang="da-DK" b="0" dirty="0"/>
              <a:t> trivsel og robusthed 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www.ibc.dk</a:t>
            </a:r>
            <a:endParaRPr lang="da-DK" dirty="0"/>
          </a:p>
        </p:txBody>
      </p:sp>
      <p:pic>
        <p:nvPicPr>
          <p:cNvPr id="13" name="Picture 12" descr="EtBedreStedAtLaere-Sort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5540" y="6318096"/>
            <a:ext cx="1825142" cy="237744"/>
          </a:xfrm>
          <a:prstGeom prst="rect">
            <a:avLst/>
          </a:prstGeom>
        </p:spPr>
      </p:pic>
      <p:pic>
        <p:nvPicPr>
          <p:cNvPr id="2050" name="Picture 2" descr="Vægramme med banner - 17 verdensmål, Logo med mål | EXAKT">
            <a:extLst>
              <a:ext uri="{FF2B5EF4-FFF2-40B4-BE49-F238E27FC236}">
                <a16:creationId xmlns:a16="http://schemas.microsoft.com/office/drawing/2014/main" id="{DF001F52-BC7A-857C-3029-87A754AAA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6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FEF495-B118-AEEE-6AA2-905716CF3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EF7D348-170E-3F5A-438A-62B1A6319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49640EC-56B6-9D2B-CBB2-3583AE0CB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www.ibc.dk</a:t>
            </a:r>
            <a:endParaRPr lang="da-DK" noProof="0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D69FC08-058E-5831-8235-A3FEC55BC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pic>
        <p:nvPicPr>
          <p:cNvPr id="2050" name="Picture 2" descr="FN's Verdensmål har fået en tvilling: Inner Development Goals - KLS  PurePrint">
            <a:extLst>
              <a:ext uri="{FF2B5EF4-FFF2-40B4-BE49-F238E27FC236}">
                <a16:creationId xmlns:a16="http://schemas.microsoft.com/office/drawing/2014/main" id="{1B5F541A-77E7-D33F-C687-9B3BB6AE0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1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911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19936" y="2914542"/>
            <a:ext cx="6456712" cy="3284984"/>
          </a:xfrm>
          <a:custGeom>
            <a:avLst/>
            <a:gdLst/>
            <a:ahLst/>
            <a:cxnLst/>
            <a:rect l="l" t="t" r="r" b="b"/>
            <a:pathLst>
              <a:path w="18397019" h="10287000">
                <a:moveTo>
                  <a:pt x="0" y="0"/>
                </a:moveTo>
                <a:lnTo>
                  <a:pt x="18397019" y="0"/>
                </a:lnTo>
                <a:lnTo>
                  <a:pt x="1839701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DC79EF1-F43B-CE17-C483-3CB7D90974F9}"/>
              </a:ext>
            </a:extLst>
          </p:cNvPr>
          <p:cNvSpPr txBox="1">
            <a:spLocks/>
          </p:cNvSpPr>
          <p:nvPr/>
        </p:nvSpPr>
        <p:spPr>
          <a:xfrm>
            <a:off x="538154" y="807729"/>
            <a:ext cx="9243483" cy="3770313"/>
          </a:xfrm>
          <a:prstGeom prst="rect">
            <a:avLst/>
          </a:prstGeom>
        </p:spPr>
        <p:txBody>
          <a:bodyPr/>
          <a:lstStyle>
            <a:lvl1pPr marL="215900" indent="-215900" algn="l" defTabSz="914400" rtl="0" eaLnBrk="1" latinLnBrk="0" hangingPunct="1">
              <a:lnSpc>
                <a:spcPct val="104000"/>
              </a:lnSpc>
              <a:spcBef>
                <a:spcPts val="0"/>
              </a:spcBef>
              <a:buSzPct val="75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4000"/>
              </a:lnSpc>
              <a:spcBef>
                <a:spcPts val="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4000"/>
              </a:lnSpc>
              <a:spcBef>
                <a:spcPts val="0"/>
              </a:spcBef>
              <a:buSzPct val="75000"/>
              <a:buFont typeface="Wingdings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4000"/>
              </a:lnSpc>
              <a:spcBef>
                <a:spcPts val="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04000"/>
              </a:lnSpc>
              <a:spcBef>
                <a:spcPts val="0"/>
              </a:spcBef>
              <a:buSzPct val="75000"/>
              <a:buFont typeface="Wingdings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Diskuter et af de 5 </a:t>
            </a:r>
            <a:r>
              <a:rPr lang="da-DK" dirty="0" err="1"/>
              <a:t>skills</a:t>
            </a:r>
            <a:r>
              <a:rPr lang="da-DK" dirty="0"/>
              <a:t> og underemner (opdeling i 5 grupper) </a:t>
            </a:r>
          </a:p>
          <a:p>
            <a:endParaRPr lang="da-DK" dirty="0"/>
          </a:p>
          <a:p>
            <a:r>
              <a:rPr lang="da-DK" dirty="0"/>
              <a:t>Hvordan kan det kobles sammen med trivsel</a:t>
            </a:r>
          </a:p>
          <a:p>
            <a:endParaRPr lang="da-DK" dirty="0"/>
          </a:p>
          <a:p>
            <a:r>
              <a:rPr lang="da-DK" dirty="0"/>
              <a:t>Er der elementer i allerede styrker, understøtter, har fokus på ved jer?</a:t>
            </a:r>
          </a:p>
          <a:p>
            <a:endParaRPr lang="da-DK" dirty="0"/>
          </a:p>
          <a:p>
            <a:r>
              <a:rPr lang="da-DK" dirty="0"/>
              <a:t>Den personlige sammenhæng i forhold til mental robusthed  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M.v. 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75625EE-99B1-7B74-4141-51EEBCCE5AE4}"/>
              </a:ext>
            </a:extLst>
          </p:cNvPr>
          <p:cNvSpPr txBox="1"/>
          <p:nvPr/>
        </p:nvSpPr>
        <p:spPr>
          <a:xfrm>
            <a:off x="6733637" y="6356958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000" dirty="0">
                <a:hlinkClick r:id="rId3"/>
              </a:rPr>
              <a:t>Der er brug for mere indre bæredygtighed! - CAPIO CONSULT ApS</a:t>
            </a:r>
            <a:endParaRPr lang="da-DK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CB75F-F123-E146-6BB6-36DA74456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76" y="548680"/>
            <a:ext cx="9243483" cy="616930"/>
          </a:xfrm>
        </p:spPr>
        <p:txBody>
          <a:bodyPr>
            <a:normAutofit fontScale="90000"/>
          </a:bodyPr>
          <a:lstStyle/>
          <a:p>
            <a:r>
              <a:rPr lang="da-DK" dirty="0"/>
              <a:t>Undersøgelse hjemme til næste gang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ABD393C-1FCB-494F-8E0C-02F376909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585" y="2349501"/>
            <a:ext cx="5450416" cy="417804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a-DK" dirty="0"/>
              <a:t>Hvordan arbejdes med verdensmål Bæredygtighed – specielt med fokus på trivsel, sundhed og arbejdsmiljø ved jer.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da-DK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a-DK" dirty="0"/>
              <a:t>Er der en afdeling for det, er der nogle der har ansvar, er der bevidsthed om der er en sammenhæng?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63DA723-37FB-8CF2-7973-03ED13CDF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www.ibc.dk</a:t>
            </a:r>
            <a:endParaRPr lang="da-DK" noProof="0" dirty="0"/>
          </a:p>
        </p:txBody>
      </p:sp>
      <p:pic>
        <p:nvPicPr>
          <p:cNvPr id="6" name="Picture 2" descr="Vægramme med banner - 17 verdensmål, Logo med mål | EXAKT">
            <a:extLst>
              <a:ext uri="{FF2B5EF4-FFF2-40B4-BE49-F238E27FC236}">
                <a16:creationId xmlns:a16="http://schemas.microsoft.com/office/drawing/2014/main" id="{2113574B-22D4-2B11-F2A0-F3E314983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603" y="1517078"/>
            <a:ext cx="5010472" cy="501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151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ægramme med banner - 17 verdensmål, Logo med mål | EXAKT">
            <a:extLst>
              <a:ext uri="{FF2B5EF4-FFF2-40B4-BE49-F238E27FC236}">
                <a16:creationId xmlns:a16="http://schemas.microsoft.com/office/drawing/2014/main" id="{DF001F52-BC7A-857C-3029-87A754AAA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" y="407432"/>
            <a:ext cx="5896168" cy="589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5779682" y="1268760"/>
            <a:ext cx="4854624" cy="919675"/>
          </a:xfrm>
        </p:spPr>
        <p:txBody>
          <a:bodyPr/>
          <a:lstStyle/>
          <a:p>
            <a:pPr algn="ctr"/>
            <a:r>
              <a:rPr lang="da-DK" sz="2400" b="0" dirty="0"/>
              <a:t>Sammenhæng mellem verdensmål og bæredygtighed og koblingen til arbejdsmiljø  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www.ibc.dk</a:t>
            </a:r>
            <a:endParaRPr lang="da-DK" dirty="0"/>
          </a:p>
        </p:txBody>
      </p:sp>
      <p:pic>
        <p:nvPicPr>
          <p:cNvPr id="3076" name="Picture 4" descr="ESG-strategi - Viegand Maagøe">
            <a:extLst>
              <a:ext uri="{FF2B5EF4-FFF2-40B4-BE49-F238E27FC236}">
                <a16:creationId xmlns:a16="http://schemas.microsoft.com/office/drawing/2014/main" id="{9E745DAD-1514-637C-2401-914EDDDC3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616" y="2778541"/>
            <a:ext cx="6528048" cy="367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998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583" y="666519"/>
            <a:ext cx="9243483" cy="616930"/>
          </a:xfrm>
        </p:spPr>
        <p:txBody>
          <a:bodyPr>
            <a:noAutofit/>
          </a:bodyPr>
          <a:lstStyle/>
          <a:p>
            <a:r>
              <a:rPr kumimoji="0" lang="da-DK" altLang="da-DK" sz="4000" b="1" i="0" u="none" strike="noStrike" cap="none" normalizeH="0" baseline="0" dirty="0">
                <a:ln>
                  <a:noFill/>
                </a:ln>
                <a:solidFill>
                  <a:srgbClr val="2F2F2F"/>
                </a:solidFill>
                <a:effectLst/>
                <a:latin typeface="var( --e-global-typography-e19a6ff-font-family )"/>
              </a:rPr>
              <a:t>Verdensmål styrker arbejdsmiljøindsatsen</a:t>
            </a:r>
            <a:endParaRPr lang="da-DK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585" y="2349501"/>
            <a:ext cx="7538648" cy="3770313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3200" b="0" i="0" u="none" strike="noStrike" cap="none" normalizeH="0" baseline="0" dirty="0">
                <a:ln>
                  <a:noFill/>
                </a:ln>
                <a:solidFill>
                  <a:srgbClr val="2F2F2F"/>
                </a:solidFill>
                <a:effectLst/>
                <a:latin typeface="Lexend Deca"/>
              </a:rPr>
              <a:t>Hvis virksomheden arbejder eksplicit med FN’s verdensmål i forvejen, er koblingen til verdensmålene oplagt. Nogle af de verdensmål, der er oplagte at koble på arbejdsmiljøindsatsen, er: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www.ibc.dk</a:t>
            </a:r>
            <a:endParaRPr lang="da-DK" noProof="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50FEF4A-CF10-896E-BA33-5519DB722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549"/>
            <a:ext cx="255198" cy="4602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222180" rIns="91440" bIns="5078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2F2F2F"/>
                </a:solidFill>
                <a:effectLst/>
                <a:latin typeface="Lexend Deca"/>
              </a:rPr>
              <a:t>  </a:t>
            </a:r>
            <a:endParaRPr kumimoji="0" lang="da-DK" altLang="da-DK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6F535AB-482E-47C0-05D7-0F3571716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1506918"/>
            <a:ext cx="2385058" cy="237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6EB56C86-65F1-88C3-9BE6-F551126E8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4103696"/>
            <a:ext cx="2385058" cy="237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23D81316-BBEF-6BC6-428F-2BA6D704A83B}"/>
              </a:ext>
            </a:extLst>
          </p:cNvPr>
          <p:cNvSpPr txBox="1"/>
          <p:nvPr/>
        </p:nvSpPr>
        <p:spPr>
          <a:xfrm>
            <a:off x="479376" y="6191481"/>
            <a:ext cx="72542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000" dirty="0">
                <a:hlinkClick r:id="rId4"/>
              </a:rPr>
              <a:t>De danske målepunkter - Danmarks Statistik (dst.dk)</a:t>
            </a:r>
            <a:endParaRPr lang="da-DK" sz="1000" dirty="0"/>
          </a:p>
          <a:p>
            <a:r>
              <a:rPr lang="da-DK" sz="1000" dirty="0"/>
              <a:t>Fra rapporten ”gør verdensmål til vores mål”</a:t>
            </a:r>
          </a:p>
        </p:txBody>
      </p:sp>
    </p:spTree>
    <p:extLst>
      <p:ext uri="{BB962C8B-B14F-4D97-AF65-F5344CB8AC3E}">
        <p14:creationId xmlns:p14="http://schemas.microsoft.com/office/powerpoint/2010/main" val="1484042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5D00E0-2424-187E-E9DB-C048BF754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9867CDD-CCD6-E6D5-27BA-A98FA544F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05373B-A4D1-BB06-FE20-ADEB24845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www.ibc.dk</a:t>
            </a:r>
            <a:endParaRPr lang="da-DK" noProof="0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E575363-4123-C561-862E-BD6D59CA4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D80203F-2678-8D90-F95F-A853B0A84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612" y="2242345"/>
            <a:ext cx="2385058" cy="237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C1899A1B-2153-8318-6306-1A6934CEE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41" y="62985"/>
            <a:ext cx="9682767" cy="1921482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BD6EAB51-D9D8-AC1A-D457-7A516CF30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44" y="2659356"/>
            <a:ext cx="9305268" cy="315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67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5E93D9C-6EDB-A67D-6D02-BD313DDF4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www.ibc.dk</a:t>
            </a:r>
            <a:endParaRPr lang="da-DK" noProof="0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C7D1267D-8F29-087E-D75D-0D892E0C3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56" y="234225"/>
            <a:ext cx="9692555" cy="6242525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5E9495AB-B83B-741A-AE36-952826E2D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609" y="2458952"/>
            <a:ext cx="2385058" cy="237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581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9562564-F7C1-52C1-680D-8BBDE9CB2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www.ibc.dk</a:t>
            </a:r>
            <a:endParaRPr lang="da-DK" noProof="0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EC423FA-0698-EF1B-17A1-762D24390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493708"/>
            <a:ext cx="9618788" cy="5870584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251E4020-3AF1-BCE8-D1C6-B2D417839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017" y="2564904"/>
            <a:ext cx="2385058" cy="237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317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B86F809-8D2D-256D-8031-0DBD66A4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www.ibc.dk</a:t>
            </a:r>
            <a:endParaRPr lang="da-DK" noProof="0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030F5C7-B8CB-9637-2ECA-66B2FB71D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196752"/>
            <a:ext cx="9533284" cy="4693789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D49BCDC0-2187-CBA4-D494-E5159AB42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609" y="2636912"/>
            <a:ext cx="2385058" cy="237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129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FEF495-B118-AEEE-6AA2-905716CF3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064" y="429721"/>
            <a:ext cx="9243483" cy="616930"/>
          </a:xfrm>
        </p:spPr>
        <p:txBody>
          <a:bodyPr>
            <a:normAutofit fontScale="90000"/>
          </a:bodyPr>
          <a:lstStyle/>
          <a:p>
            <a:r>
              <a:rPr lang="da-DK" dirty="0"/>
              <a:t>Hvordan hænger verdensmål, arbejdsmiljø og trivsel sammen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EF7D348-170E-3F5A-438A-62B1A6319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Hvilke indsatser gør i indenfor ovenstående del mål?</a:t>
            </a:r>
          </a:p>
          <a:p>
            <a:endParaRPr lang="da-DK" dirty="0"/>
          </a:p>
          <a:p>
            <a:r>
              <a:rPr lang="da-DK" dirty="0"/>
              <a:t>Er der bevidsthed om vigtigheden i jeres virksomhed?</a:t>
            </a:r>
          </a:p>
          <a:p>
            <a:endParaRPr lang="da-DK" dirty="0"/>
          </a:p>
          <a:p>
            <a:r>
              <a:rPr lang="da-DK" dirty="0"/>
              <a:t>Hvor godt kender i verdensmål og delmål og hvordan arbejder i </a:t>
            </a:r>
            <a:r>
              <a:rPr lang="da-DK" dirty="0" err="1"/>
              <a:t>evt</a:t>
            </a:r>
            <a:r>
              <a:rPr lang="da-DK" dirty="0"/>
              <a:t> med dem</a:t>
            </a:r>
          </a:p>
          <a:p>
            <a:endParaRPr lang="da-DK" dirty="0"/>
          </a:p>
          <a:p>
            <a:r>
              <a:rPr lang="da-DK" dirty="0"/>
              <a:t>Har i tidligere koblet verdensmål og arbejdsmiljø sammen?</a:t>
            </a:r>
          </a:p>
          <a:p>
            <a:endParaRPr lang="da-DK" dirty="0"/>
          </a:p>
          <a:p>
            <a:r>
              <a:rPr lang="da-DK" dirty="0"/>
              <a:t>M.v. 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49640EC-56B6-9D2B-CBB2-3583AE0CB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www.ibc.dk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557720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hlinkClick r:id="rId2" tooltip="https://www.innerdevelopmentgoals.org"/>
          </p:cNvPr>
          <p:cNvSpPr/>
          <p:nvPr/>
        </p:nvSpPr>
        <p:spPr>
          <a:xfrm>
            <a:off x="0" y="1530"/>
            <a:ext cx="12194721" cy="6856470"/>
          </a:xfrm>
          <a:custGeom>
            <a:avLst/>
            <a:gdLst/>
            <a:ahLst/>
            <a:cxnLst/>
            <a:rect l="l" t="t" r="r" b="b"/>
            <a:pathLst>
              <a:path w="18292082" h="10284705">
                <a:moveTo>
                  <a:pt x="0" y="0"/>
                </a:moveTo>
                <a:lnTo>
                  <a:pt x="18292082" y="0"/>
                </a:lnTo>
                <a:lnTo>
                  <a:pt x="18292082" y="10284705"/>
                </a:lnTo>
                <a:lnTo>
                  <a:pt x="0" y="102847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618EA43472D24449C06B0068A65CFA5" ma:contentTypeVersion="14" ma:contentTypeDescription="Opret et nyt dokument." ma:contentTypeScope="" ma:versionID="3f5a1246c2ef77df25e66849155b51ec">
  <xsd:schema xmlns:xsd="http://www.w3.org/2001/XMLSchema" xmlns:xs="http://www.w3.org/2001/XMLSchema" xmlns:p="http://schemas.microsoft.com/office/2006/metadata/properties" xmlns:ns2="66bd60ff-9289-488e-8b38-68681f307e9f" xmlns:ns3="f98be5f7-c26b-40b1-8165-6f48d908995f" targetNamespace="http://schemas.microsoft.com/office/2006/metadata/properties" ma:root="true" ma:fieldsID="cc8fdd61396614f09d96b38174a9845c" ns2:_="" ns3:_="">
    <xsd:import namespace="66bd60ff-9289-488e-8b38-68681f307e9f"/>
    <xsd:import namespace="f98be5f7-c26b-40b1-8165-6f48d90899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bd60ff-9289-488e-8b38-68681f307e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illedmærker" ma:readOnly="false" ma:fieldId="{5cf76f15-5ced-4ddc-b409-7134ff3c332f}" ma:taxonomyMulti="true" ma:sspId="7838cd0e-1872-446e-82f7-b036991bb4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be5f7-c26b-40b1-8165-6f48d908995f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5a6c850-fdf5-4fc6-8700-74a9778d8058}" ma:internalName="TaxCatchAll" ma:showField="CatchAllData" ma:web="f98be5f7-c26b-40b1-8165-6f48d9089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98be5f7-c26b-40b1-8165-6f48d908995f" xsi:nil="true"/>
    <lcf76f155ced4ddcb4097134ff3c332f xmlns="66bd60ff-9289-488e-8b38-68681f307e9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DBDD0F-F23A-45D9-B8F5-A3038D8C43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bd60ff-9289-488e-8b38-68681f307e9f"/>
    <ds:schemaRef ds:uri="f98be5f7-c26b-40b1-8165-6f48d90899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996260-8AE4-4868-A7BD-ADBFF02BF4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3095D3-2B45-4AF0-AFBD-E1E917D963C9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f98be5f7-c26b-40b1-8165-6f48d908995f"/>
    <ds:schemaRef ds:uri="66bd60ff-9289-488e-8b38-68681f307e9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8650</TotalTime>
  <Words>284</Words>
  <Application>Microsoft Office PowerPoint</Application>
  <PresentationFormat>Widescreen</PresentationFormat>
  <Paragraphs>41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Lexend Deca</vt:lpstr>
      <vt:lpstr>var( --e-global-typography-e19a6ff-font-family )</vt:lpstr>
      <vt:lpstr>Wingdings</vt:lpstr>
      <vt:lpstr>Office Theme</vt:lpstr>
      <vt:lpstr>Verdensmål   arbejdsmiljø   trivsel og robusthed </vt:lpstr>
      <vt:lpstr>Sammenhæng mellem verdensmål og bæredygtighed og koblingen til arbejdsmiljø  </vt:lpstr>
      <vt:lpstr>Verdensmål styrker arbejdsmiljøindsatsen</vt:lpstr>
      <vt:lpstr>PowerPoint-præsentation</vt:lpstr>
      <vt:lpstr>PowerPoint-præsentation</vt:lpstr>
      <vt:lpstr>PowerPoint-præsentation</vt:lpstr>
      <vt:lpstr>PowerPoint-præsentation</vt:lpstr>
      <vt:lpstr>Hvordan hænger verdensmål, arbejdsmiljø og trivsel sammen </vt:lpstr>
      <vt:lpstr>PowerPoint-præsentation</vt:lpstr>
      <vt:lpstr>PowerPoint-præsentation</vt:lpstr>
      <vt:lpstr>PowerPoint-præsentation</vt:lpstr>
      <vt:lpstr>Undersøgelse hjemme til næste gang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Mads Gorm Larsen - MGLA</dc:creator>
  <cp:lastModifiedBy>Vibeke Fisker - VIFI</cp:lastModifiedBy>
  <cp:revision>3</cp:revision>
  <dcterms:created xsi:type="dcterms:W3CDTF">2024-11-05T12:07:18Z</dcterms:created>
  <dcterms:modified xsi:type="dcterms:W3CDTF">2024-11-28T13:36:41Z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0x0101002618EA43472D24449C06B0068A65CFA5</vt:lpwstr>
  </property>
  <property fmtid="{D5CDD505-2E9C-101B-9397-08002B2CF9AE}" pid="3" name="MediaServiceImageTags">
    <vt:lpwstr/>
  </property>
</Properties>
</file>