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257" r:id="rId6"/>
    <p:sldId id="2422" r:id="rId7"/>
    <p:sldId id="259" r:id="rId8"/>
    <p:sldId id="2423" r:id="rId9"/>
    <p:sldId id="2421" r:id="rId10"/>
    <p:sldId id="2420" r:id="rId11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58291" autoAdjust="0"/>
  </p:normalViewPr>
  <p:slideViewPr>
    <p:cSldViewPr snapToGrid="0">
      <p:cViewPr varScale="1">
        <p:scale>
          <a:sx n="62" d="100"/>
          <a:sy n="62" d="100"/>
        </p:scale>
        <p:origin x="18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96B38-373B-41E3-92D9-4CB5B8DC2821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A4582-477D-462A-90EB-FB31567C6E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98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t.dk/da/Borger/Straaling_-miljoe-og-klima/Forurening-og-kemi/PFA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Brundtlandrapporten</a:t>
            </a:r>
          </a:p>
          <a:p>
            <a:r>
              <a:rPr lang="da-DK" dirty="0"/>
              <a:t>https://gat04-live-1517c8a4486c41609369c68f30c8-aa81074.divio-media.org/filer_public/6f/85/6f854236-56ab-4b42-810f-606d215c0499/cd_9127_extract_from_our_common_future_brundtland_report_1987_foreword_chpt_2.pdf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Rio deklarationen</a:t>
            </a:r>
          </a:p>
          <a:p>
            <a:r>
              <a:rPr lang="da-DK" dirty="0"/>
              <a:t>https://www.un.org/en/development/desa/population/migration/generalassembly/docs/globalcompact/A_CONF.151_26_Vol.I_Declaration.pdf</a:t>
            </a:r>
          </a:p>
          <a:p>
            <a:endParaRPr lang="da-DK" dirty="0"/>
          </a:p>
          <a:p>
            <a:r>
              <a:rPr lang="da-DK" dirty="0"/>
              <a:t>FN verdensmål</a:t>
            </a:r>
          </a:p>
          <a:p>
            <a:r>
              <a:rPr lang="da-DK" dirty="0"/>
              <a:t>https://www.sdu.dk/da/forskning/videnscenter_for_psykotraumatologi/fns_verdensmaal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A4582-477D-462A-90EB-FB31567C6E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682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96FC-8BAA-900A-376F-9599C971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938E4DA-D913-108D-9889-47A8CD005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2CCE0BC-5024-5505-1BDB-07215B709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Brundtlandrapporten</a:t>
            </a:r>
          </a:p>
          <a:p>
            <a:r>
              <a:rPr lang="da-DK" dirty="0"/>
              <a:t>https://gat04-live-1517c8a4486c41609369c68f30c8-aa81074.divio-media.org/filer_public/6f/85/6f854236-56ab-4b42-810f-606d215c0499/cd_9127_extract_from_our_common_future_brundtland_report_1987_foreword_chpt_2.pdf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Rio deklarationen</a:t>
            </a:r>
          </a:p>
          <a:p>
            <a:r>
              <a:rPr lang="da-DK" dirty="0"/>
              <a:t>https://www.un.org/en/development/desa/population/migration/generalassembly/docs/globalcompact/A_CONF.151_26_Vol.I_Declaration.pdf</a:t>
            </a:r>
          </a:p>
          <a:p>
            <a:endParaRPr lang="da-DK" dirty="0"/>
          </a:p>
          <a:p>
            <a:r>
              <a:rPr lang="da-DK" dirty="0"/>
              <a:t>FN verdensmål</a:t>
            </a:r>
          </a:p>
          <a:p>
            <a:r>
              <a:rPr lang="da-DK" dirty="0"/>
              <a:t>https://www.sdu.dk/da/forskning/videnscenter_for_psykotraumatologi/fns_verdensmaal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AFDFDE-A8FF-3E54-ED26-57187A47C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A4582-477D-462A-90EB-FB31567C6E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49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Opgave i mindre grupper –</a:t>
            </a:r>
          </a:p>
          <a:p>
            <a:r>
              <a:rPr lang="da-DK" dirty="0"/>
              <a:t>Drøftelse hvilke af de 17 mål berører beredskabet og dit virke som brandmand?</a:t>
            </a:r>
          </a:p>
          <a:p>
            <a:r>
              <a:rPr lang="da-DK" dirty="0"/>
              <a:t>Hvilke af disse tiltag er bæredygtige?</a:t>
            </a:r>
          </a:p>
          <a:p>
            <a:r>
              <a:rPr lang="da-DK" dirty="0"/>
              <a:t>Skal vi altid og for enhver pris stoppe brænde? Et familiehus slukkes med x antal liter drikkevand eller skal vi lade det brænde ned – f.eks. under tørke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Hvordan forsvarer og forklarer vi os, at vi til stadighed bruger </a:t>
            </a:r>
            <a:r>
              <a:rPr lang="da-DK" dirty="0" err="1"/>
              <a:t>Pfas</a:t>
            </a:r>
            <a:r>
              <a:rPr lang="da-DK" dirty="0"/>
              <a:t> : </a:t>
            </a:r>
            <a:r>
              <a:rPr lang="da-DK" b="1" i="0" dirty="0">
                <a:solidFill>
                  <a:srgbClr val="002034"/>
                </a:solidFill>
                <a:effectLst/>
                <a:latin typeface="Raleway" pitchFamily="2" charset="0"/>
              </a:rPr>
              <a:t>PFAS er en stor gruppe af kemiske fluor-stoffer. Fælles for PFAS-stoffer er, at de er svære at nedbryde og derfor er tilstede meget længe i miljøet omkring os. Det skaber bekymring for, hvordan PFAS kan påvirke helbredet på lang sigt.</a:t>
            </a:r>
          </a:p>
          <a:p>
            <a:r>
              <a:rPr lang="da-DK" dirty="0">
                <a:hlinkClick r:id="rId3"/>
              </a:rPr>
              <a:t>PFAS | Borger | Sundhedsstyrelsen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A4582-477D-462A-90EB-FB31567C6E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54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C817-1E00-22BB-0DE5-A8CC5A4F9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7295D-F0D5-02BD-F5C9-8C5FE4E6C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7919-AE59-5C25-FA9F-5477BA81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4A2C3-BF78-3D4E-C178-975BB13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79A5-7FFC-107F-F52E-61ABCFEA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3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F6D-073C-F11D-F112-CC50E490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810D0-EACA-C0F9-289B-65F989D14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CFAE-AD49-C03F-AF33-1D211F0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F93-5ADC-2B7E-F0D5-75886BFD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BCD0D-7733-23CF-CF74-074237A6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7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9B78D-FB6E-9E51-18C7-254FE3DC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F2F6-C7F5-32F6-97DD-738C9AF0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C1547-504E-CDC0-4AF3-99398213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F609-F319-E021-115C-D981C604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EEE4-7A3D-374A-2194-0FC20F8E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9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6D2B-989B-36D1-90FB-9CF6F55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D4A4-0A08-DC72-138C-4ACEB331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9A1-B990-4E67-2B48-EA12756DF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152-A778-2B92-F2BD-E9C0E58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B792-BA4F-FE6F-6A94-F1625C66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9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4681-4387-396C-BCA5-D0BDAAF2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57340-00E5-7E08-5754-65BAB142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D1AF9-F73E-0707-7FCA-824A9691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C5B62-3CE0-79EC-2247-6AED13D5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5DC9-F8E1-AF9C-5F69-8AEB0BB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602-D1E8-1C01-09C0-E4F2EAF4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B0347-0A0A-4DBA-F63D-0D5FDC6B6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008A-8FF5-1FAC-4AEA-4D9ED498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9AE75-7258-31BA-F748-4CABBD2C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7D2DB-0013-E8E6-DAEC-1889B9FF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08824-355E-CDFA-ADBA-BF5BEC3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256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AFAD-86A0-0883-7F0F-F4A31CF3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B7F78-5EA7-DD1D-C5B2-DA73861E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E3296-28BF-0432-7A08-B55F5079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C87AD-7D80-314A-1B9C-EE0A69D15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E62AE-7E52-DC0C-B102-CB682509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E3544-D184-D4BE-03FF-00AF5793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998E51-15CE-8CE4-63E7-1118BE5C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16678-B8C0-5117-20DA-BC61C1CC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632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B0AB-8237-C761-7181-D55AF801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44056-0627-1B24-0228-3F3DF58F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2FD70-1773-323B-1A11-6F74C45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2E1A-C2EA-FA0D-42B3-4B924166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9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2377B-B8F6-9930-53CF-3ACA978A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80F21-FFDF-74F0-4A8E-4A4657A7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50F4-92CA-F21E-0CB5-041B2495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6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61BD-45C9-590C-1A14-6D570FD1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A595-2FE6-6D02-6BB9-2B518302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0922-73C5-26DE-41F5-80E0A537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E266A-8D92-6329-0968-ED9C70A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1420-67A3-ACD7-DB44-53B1FD6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9D40B-3F5A-48AE-FB92-0362CC0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0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64D2-88AB-33DF-B0EC-9789BC46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16EB2-A2DF-DFAE-DB73-40C80EF3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1489B-416C-D805-E26B-769207D07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BEF5-E1E6-225B-5141-667AE42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377C-E50B-ABC7-D4DF-AE91DA8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FA4AB-4ECF-6151-3F62-C971FBD9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48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A18AB-4DC8-5003-387B-AE0B6E13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5ABD5-455F-8F05-55BF-4472B818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1E046-8EE0-1223-6B0A-3F501F4AA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D4B70-3F4C-CA4D-A791-A4D193DBA7C9}" type="datetimeFigureOut">
              <a:rPr lang="da-DK" smtClean="0"/>
              <a:t>09-01-2025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610B-55E0-97EE-15AB-FEA54E13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4E56-9801-051D-A5C4-B8A5F321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ABC8F-9E7B-8F43-A587-FD233435398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6" descr="A blue and white flag with yellow stars&#10;&#10;Description automatically generated">
            <a:extLst>
              <a:ext uri="{FF2B5EF4-FFF2-40B4-BE49-F238E27FC236}">
                <a16:creationId xmlns:a16="http://schemas.microsoft.com/office/drawing/2014/main" id="{DEF0B005-E63E-134F-C419-F4D3AE6D00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2429" y="6176964"/>
            <a:ext cx="2801372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iZLzLwl3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1774B-7BA7-3D9A-40B1-7B8C7BE8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6070E2D-EB39-880B-DD23-5AFE919C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6096000" cy="6858000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A61981-5E3F-917C-6D9A-3B2FC90DC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5788" y="739239"/>
            <a:ext cx="4832659" cy="3811588"/>
          </a:xfrm>
        </p:spPr>
        <p:txBody>
          <a:bodyPr/>
          <a:lstStyle/>
          <a:p>
            <a:r>
              <a:rPr lang="da-DK" sz="2800" dirty="0"/>
              <a:t>Verdensmål &amp; bæredygtighed i beredskaberne</a:t>
            </a:r>
          </a:p>
          <a:p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6012147-BE72-22B4-F5E8-7AA1172F26D8}"/>
              </a:ext>
            </a:extLst>
          </p:cNvPr>
          <p:cNvSpPr txBox="1">
            <a:spLocks/>
          </p:cNvSpPr>
          <p:nvPr/>
        </p:nvSpPr>
        <p:spPr>
          <a:xfrm>
            <a:off x="6338808" y="2373581"/>
            <a:ext cx="5255090" cy="2647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da-DK" sz="2400" b="1" dirty="0">
                <a:latin typeface="Segoe UI" panose="020B0502040204020203" pitchFamily="34" charset="0"/>
              </a:rPr>
              <a:t>Viden</a:t>
            </a:r>
            <a:br>
              <a:rPr lang="da-DK" sz="2400" b="1" dirty="0">
                <a:latin typeface="Segoe UI" panose="020B0502040204020203" pitchFamily="34" charset="0"/>
              </a:rPr>
            </a:br>
            <a:r>
              <a:rPr lang="da-DK" sz="2400" dirty="0">
                <a:latin typeface="Segoe UI" panose="020B0502040204020203" pitchFamily="34" charset="0"/>
              </a:rPr>
              <a:t>Kursisten kan beskrive begrebet bæredygtighed.</a:t>
            </a:r>
          </a:p>
          <a:p>
            <a:pPr fontAlgn="base"/>
            <a:br>
              <a:rPr lang="da-DK" sz="2400" dirty="0">
                <a:latin typeface="Segoe UI" panose="020B0502040204020203" pitchFamily="34" charset="0"/>
              </a:rPr>
            </a:br>
            <a:endParaRPr lang="da-DK" sz="2400" dirty="0">
              <a:latin typeface="Segoe UI" panose="020B0502040204020203" pitchFamily="34" charset="0"/>
            </a:endParaRPr>
          </a:p>
          <a:p>
            <a:pPr fontAlgn="base"/>
            <a:r>
              <a:rPr lang="da-DK" sz="2400" b="1" dirty="0">
                <a:latin typeface="Segoe UI" panose="020B0502040204020203" pitchFamily="34" charset="0"/>
              </a:rPr>
              <a:t>Færdighed</a:t>
            </a:r>
            <a:br>
              <a:rPr lang="da-DK" sz="2400" dirty="0">
                <a:latin typeface="Segoe UI" panose="020B0502040204020203" pitchFamily="34" charset="0"/>
              </a:rPr>
            </a:br>
            <a:r>
              <a:rPr lang="da-DK" sz="2400" dirty="0">
                <a:latin typeface="Segoe UI" panose="020B0502040204020203" pitchFamily="34" charset="0"/>
              </a:rPr>
              <a:t>Kursisten kan identificere hvor begrebet kommer i anvendelse, i sit eget virke som brandmand.</a:t>
            </a:r>
          </a:p>
        </p:txBody>
      </p:sp>
    </p:spTree>
    <p:extLst>
      <p:ext uri="{BB962C8B-B14F-4D97-AF65-F5344CB8AC3E}">
        <p14:creationId xmlns:p14="http://schemas.microsoft.com/office/powerpoint/2010/main" val="106265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A9E070-7AA5-080B-47B1-A1CFC8C5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 er bæredygtighed?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3640949-3BC8-430A-DE83-B7EA1F712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77316" y="1537715"/>
            <a:ext cx="6780700" cy="37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76D59-84A8-24A4-9BC8-63A2EA31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8DE434-082A-D978-294F-88668575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 er bæredygtighed?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162E80C-7654-E93A-98D3-D03759808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36" t="-33" r="-636" b="23090"/>
          <a:stretch/>
        </p:blipFill>
        <p:spPr>
          <a:xfrm>
            <a:off x="4567855" y="1574019"/>
            <a:ext cx="7530308" cy="29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9C056-A1CE-0DA1-07DB-473078336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298122-287C-A8BB-23E8-77E9D240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Hvad er verdensmål?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41A0E4-EDB5-67F8-47FB-D8ACFF7F9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En </a:t>
            </a:r>
            <a:r>
              <a:rPr lang="en-US" sz="2000" dirty="0" err="1"/>
              <a:t>ambitiøs</a:t>
            </a:r>
            <a:r>
              <a:rPr lang="en-US" sz="2000" dirty="0"/>
              <a:t> plan for </a:t>
            </a:r>
            <a:r>
              <a:rPr lang="en-US" sz="2000" dirty="0" err="1"/>
              <a:t>verdens</a:t>
            </a:r>
            <a:r>
              <a:rPr lang="en-US" sz="2000" dirty="0"/>
              <a:t> </a:t>
            </a:r>
            <a:r>
              <a:rPr lang="en-US" sz="2000" dirty="0" err="1"/>
              <a:t>udvikling</a:t>
            </a:r>
            <a:r>
              <a:rPr lang="en-US" sz="2000" dirty="0"/>
              <a:t> </a:t>
            </a:r>
            <a:r>
              <a:rPr lang="en-US" sz="2000" dirty="0" err="1"/>
              <a:t>frem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2030. De </a:t>
            </a:r>
            <a:r>
              <a:rPr lang="en-US" sz="2000" dirty="0" err="1"/>
              <a:t>forpligter</a:t>
            </a:r>
            <a:r>
              <a:rPr lang="en-US" sz="2000" dirty="0"/>
              <a:t> alle FN’s 193 </a:t>
            </a:r>
            <a:r>
              <a:rPr lang="en-US" sz="2000" dirty="0" err="1"/>
              <a:t>medlemslande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helt</a:t>
            </a:r>
            <a:r>
              <a:rPr lang="en-US" sz="2000" dirty="0"/>
              <a:t> at </a:t>
            </a:r>
            <a:r>
              <a:rPr lang="en-US" sz="2000" dirty="0" err="1"/>
              <a:t>afskaffe</a:t>
            </a:r>
            <a:r>
              <a:rPr lang="en-US" sz="2000" dirty="0"/>
              <a:t> </a:t>
            </a:r>
            <a:r>
              <a:rPr lang="en-US" sz="2000" dirty="0" err="1"/>
              <a:t>fattigdom</a:t>
            </a:r>
            <a:r>
              <a:rPr lang="en-US" sz="2000" dirty="0"/>
              <a:t> og </a:t>
            </a:r>
            <a:r>
              <a:rPr lang="en-US" sz="2000" dirty="0" err="1"/>
              <a:t>sult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verden</a:t>
            </a:r>
            <a:r>
              <a:rPr lang="en-US" sz="2000" dirty="0"/>
              <a:t>, </a:t>
            </a:r>
            <a:r>
              <a:rPr lang="en-US" sz="2000" dirty="0" err="1"/>
              <a:t>reducere</a:t>
            </a:r>
            <a:r>
              <a:rPr lang="en-US" sz="2000" dirty="0"/>
              <a:t> </a:t>
            </a:r>
            <a:r>
              <a:rPr lang="en-US" sz="2000" dirty="0" err="1"/>
              <a:t>uligheder</a:t>
            </a:r>
            <a:r>
              <a:rPr lang="en-US" sz="2000" dirty="0"/>
              <a:t>, </a:t>
            </a:r>
            <a:r>
              <a:rPr lang="en-US" sz="2000" dirty="0" err="1"/>
              <a:t>sikre</a:t>
            </a:r>
            <a:r>
              <a:rPr lang="en-US" sz="2000" dirty="0"/>
              <a:t> god </a:t>
            </a:r>
            <a:r>
              <a:rPr lang="en-US" sz="2000" dirty="0" err="1"/>
              <a:t>uddannelse</a:t>
            </a:r>
            <a:r>
              <a:rPr lang="en-US" sz="2000" dirty="0"/>
              <a:t> og </a:t>
            </a:r>
            <a:r>
              <a:rPr lang="en-US" sz="2000" dirty="0" err="1"/>
              <a:t>bedre</a:t>
            </a:r>
            <a:r>
              <a:rPr lang="en-US" sz="2000" dirty="0"/>
              <a:t> </a:t>
            </a:r>
            <a:r>
              <a:rPr lang="en-US" sz="2000" dirty="0" err="1"/>
              <a:t>sundhed</a:t>
            </a:r>
            <a:r>
              <a:rPr lang="en-US" sz="2000" dirty="0"/>
              <a:t> for alle, </a:t>
            </a:r>
            <a:r>
              <a:rPr lang="en-US" sz="2000" dirty="0" err="1"/>
              <a:t>anstændige</a:t>
            </a:r>
            <a:r>
              <a:rPr lang="en-US" sz="2000" dirty="0"/>
              <a:t> jobs og mere </a:t>
            </a:r>
            <a:r>
              <a:rPr lang="en-US" sz="2000" dirty="0" err="1"/>
              <a:t>bæredygtig</a:t>
            </a:r>
            <a:r>
              <a:rPr lang="en-US" sz="2000" dirty="0"/>
              <a:t> </a:t>
            </a:r>
            <a:r>
              <a:rPr lang="en-US" sz="2000" dirty="0" err="1"/>
              <a:t>økonomisk</a:t>
            </a:r>
            <a:r>
              <a:rPr lang="en-US" sz="2000" dirty="0"/>
              <a:t> </a:t>
            </a:r>
            <a:r>
              <a:rPr lang="en-US" sz="2000" dirty="0" err="1"/>
              <a:t>vækst</a:t>
            </a:r>
            <a:r>
              <a:rPr lang="en-US" sz="2000" dirty="0"/>
              <a:t>. </a:t>
            </a:r>
            <a:r>
              <a:rPr lang="en-US" sz="2000" dirty="0" err="1"/>
              <a:t>Verdensmålene</a:t>
            </a:r>
            <a:r>
              <a:rPr lang="en-US" sz="2000" dirty="0"/>
              <a:t> </a:t>
            </a:r>
            <a:r>
              <a:rPr lang="en-US" sz="2000" dirty="0" err="1"/>
              <a:t>anerkender</a:t>
            </a:r>
            <a:r>
              <a:rPr lang="en-US" sz="2000" dirty="0"/>
              <a:t>, at social, </a:t>
            </a:r>
            <a:r>
              <a:rPr lang="en-US" sz="2000" dirty="0" err="1"/>
              <a:t>økonomisk</a:t>
            </a:r>
            <a:r>
              <a:rPr lang="en-US" sz="2000" dirty="0"/>
              <a:t> og </a:t>
            </a:r>
            <a:r>
              <a:rPr lang="en-US" sz="2000" dirty="0" err="1"/>
              <a:t>miljømæssig</a:t>
            </a:r>
            <a:r>
              <a:rPr lang="en-US" sz="2000" dirty="0"/>
              <a:t> </a:t>
            </a:r>
            <a:r>
              <a:rPr lang="en-US" sz="2000" dirty="0" err="1"/>
              <a:t>udvikling</a:t>
            </a:r>
            <a:r>
              <a:rPr lang="en-US" sz="2000" dirty="0"/>
              <a:t>, </a:t>
            </a:r>
            <a:r>
              <a:rPr lang="en-US" sz="2000" dirty="0" err="1"/>
              <a:t>fred</a:t>
            </a:r>
            <a:r>
              <a:rPr lang="en-US" sz="2000" dirty="0"/>
              <a:t> og </a:t>
            </a:r>
            <a:r>
              <a:rPr lang="en-US" sz="2000" dirty="0" err="1"/>
              <a:t>sikkerhed</a:t>
            </a:r>
            <a:r>
              <a:rPr lang="en-US" sz="2000" dirty="0"/>
              <a:t> er </a:t>
            </a:r>
            <a:r>
              <a:rPr lang="en-US" sz="2000" dirty="0" err="1"/>
              <a:t>tæt</a:t>
            </a:r>
            <a:r>
              <a:rPr lang="en-US" sz="2000" dirty="0"/>
              <a:t> forbundne1</a:t>
            </a:r>
          </a:p>
          <a:p>
            <a:endParaRPr lang="en-US" sz="2000" dirty="0"/>
          </a:p>
        </p:txBody>
      </p:sp>
      <p:pic>
        <p:nvPicPr>
          <p:cNvPr id="1026" name="Picture 2" descr="Vægramme med banner - 17 verdensmål, Logo med mål | EXAKT">
            <a:extLst>
              <a:ext uri="{FF2B5EF4-FFF2-40B4-BE49-F238E27FC236}">
                <a16:creationId xmlns:a16="http://schemas.microsoft.com/office/drawing/2014/main" id="{8C210625-E20F-C811-2D33-039DC6D203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4291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3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A1A64-FA3B-08BD-C49F-C0611C3A8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39C852BB-AB91-83E0-9C9C-002B942F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9FC14E-296D-54CD-30CD-73467180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1967267"/>
            <a:ext cx="2690893" cy="14617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 er bæredygtighed?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B25541-7CE4-3F24-0730-0B2A4847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6915" y="2722811"/>
            <a:ext cx="4547461" cy="1412378"/>
          </a:xfrm>
        </p:spPr>
        <p:txBody>
          <a:bodyPr/>
          <a:lstStyle/>
          <a:p>
            <a:r>
              <a:rPr lang="da-DK" dirty="0">
                <a:hlinkClick r:id="rId3"/>
              </a:rPr>
              <a:t>Hvad er bæredygtighed og FN's 17 verdensmål?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388B6F7-A58E-C29D-B92B-A667AC51A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22" y="3592784"/>
            <a:ext cx="3015487" cy="301971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5D5ABD6-97D6-C96D-54B7-D4C5F715E062}"/>
              </a:ext>
            </a:extLst>
          </p:cNvPr>
          <p:cNvSpPr txBox="1"/>
          <p:nvPr/>
        </p:nvSpPr>
        <p:spPr>
          <a:xfrm>
            <a:off x="4726983" y="852407"/>
            <a:ext cx="5439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Se filmen ved at klikke på teksten og følge linkene i notat området</a:t>
            </a:r>
            <a:br>
              <a:rPr lang="da-DK" dirty="0"/>
            </a:br>
            <a:r>
              <a:rPr lang="da-DK" dirty="0"/>
              <a:t>I skal samle information 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25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F6810-9126-4867-F60E-FCC99DC1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nt">
            <a:extLst>
              <a:ext uri="{FF2B5EF4-FFF2-40B4-BE49-F238E27FC236}">
                <a16:creationId xmlns:a16="http://schemas.microsoft.com/office/drawing/2014/main" id="{18EEE165-BC21-B37E-CF1E-0E1E2D138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2321" y="1"/>
            <a:ext cx="4299679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368300" dist="139700" sx="97000" sy="97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B49329-32D9-C52B-17A9-5AD7F6A9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77240"/>
            <a:ext cx="4036300" cy="29646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Hvilke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17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mål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arbejder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beredskabet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F519906-218A-B6C0-1016-5F4A7AE6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952" y="3429000"/>
            <a:ext cx="4758445" cy="2736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https://www.verdensmaalene.dk/maal</a:t>
            </a:r>
          </a:p>
        </p:txBody>
      </p:sp>
      <p:pic>
        <p:nvPicPr>
          <p:cNvPr id="1026" name="Picture 2" descr="Vægramme med banner - 17 verdensmål, Logo med mål | EXAKT">
            <a:extLst>
              <a:ext uri="{FF2B5EF4-FFF2-40B4-BE49-F238E27FC236}">
                <a16:creationId xmlns:a16="http://schemas.microsoft.com/office/drawing/2014/main" id="{B084B250-307C-3F01-E459-5D96EDCFF48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845" y="899563"/>
            <a:ext cx="5058872" cy="50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CB75F-F123-E146-6BB6-36DA7445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76" y="548680"/>
            <a:ext cx="9243483" cy="616930"/>
          </a:xfrm>
        </p:spPr>
        <p:txBody>
          <a:bodyPr>
            <a:normAutofit fontScale="90000"/>
          </a:bodyPr>
          <a:lstStyle/>
          <a:p>
            <a:r>
              <a:rPr lang="da-DK" dirty="0"/>
              <a:t>Refleksioner til næste gang: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BD393C-1FCB-494F-8E0C-02F37690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76" y="1671955"/>
            <a:ext cx="5692532" cy="417804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dirty="0"/>
              <a:t>Hvordan kan vi fremover arbejde med verdensmål og bæredygtighed – på vores brandstation?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dirty="0"/>
              <a:t>Er der en ansvarlig for dette i vores dagligdag?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dirty="0"/>
              <a:t>Gør jeg noget anderledes fremover?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3DA723-37FB-8CF2-7973-03ED13CD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www.ibc.dk</a:t>
            </a:r>
            <a:endParaRPr lang="da-DK" noProof="0" dirty="0"/>
          </a:p>
        </p:txBody>
      </p:sp>
      <p:pic>
        <p:nvPicPr>
          <p:cNvPr id="6" name="Picture 2" descr="Vægramme med banner - 17 verdensmål, Logo med mål | EXAKT">
            <a:extLst>
              <a:ext uri="{FF2B5EF4-FFF2-40B4-BE49-F238E27FC236}">
                <a16:creationId xmlns:a16="http://schemas.microsoft.com/office/drawing/2014/main" id="{2113574B-22D4-2B11-F2A0-F3E31498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07" y="1290517"/>
            <a:ext cx="4276966" cy="427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5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be5f7-c26b-40b1-8165-6f48d908995f" xsi:nil="true"/>
    <lcf76f155ced4ddcb4097134ff3c332f xmlns="66bd60ff-9289-488e-8b38-68681f307e9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8EA43472D24449C06B0068A65CFA5" ma:contentTypeVersion="14" ma:contentTypeDescription="Opret et nyt dokument." ma:contentTypeScope="" ma:versionID="3f5a1246c2ef77df25e66849155b51ec">
  <xsd:schema xmlns:xsd="http://www.w3.org/2001/XMLSchema" xmlns:xs="http://www.w3.org/2001/XMLSchema" xmlns:p="http://schemas.microsoft.com/office/2006/metadata/properties" xmlns:ns2="66bd60ff-9289-488e-8b38-68681f307e9f" xmlns:ns3="f98be5f7-c26b-40b1-8165-6f48d908995f" targetNamespace="http://schemas.microsoft.com/office/2006/metadata/properties" ma:root="true" ma:fieldsID="cc8fdd61396614f09d96b38174a9845c" ns2:_="" ns3:_="">
    <xsd:import namespace="66bd60ff-9289-488e-8b38-68681f307e9f"/>
    <xsd:import namespace="f98be5f7-c26b-40b1-8165-6f48d9089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d60ff-9289-488e-8b38-68681f30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ledmærker" ma:readOnly="false" ma:fieldId="{5cf76f15-5ced-4ddc-b409-7134ff3c332f}" ma:taxonomyMulti="true" ma:sspId="7838cd0e-1872-446e-82f7-b036991bb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be5f7-c26b-40b1-8165-6f48d908995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5a6c850-fdf5-4fc6-8700-74a9778d8058}" ma:internalName="TaxCatchAll" ma:showField="CatchAllData" ma:web="f98be5f7-c26b-40b1-8165-6f48d9089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3095D3-2B45-4AF0-AFBD-E1E917D963C9}">
  <ds:schemaRefs>
    <ds:schemaRef ds:uri="f98be5f7-c26b-40b1-8165-6f48d908995f"/>
    <ds:schemaRef ds:uri="http://purl.org/dc/elements/1.1/"/>
    <ds:schemaRef ds:uri="http://schemas.microsoft.com/office/2006/metadata/properties"/>
    <ds:schemaRef ds:uri="66bd60ff-9289-488e-8b38-68681f307e9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DBDD0F-F23A-45D9-B8F5-A3038D8C4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d60ff-9289-488e-8b38-68681f307e9f"/>
    <ds:schemaRef ds:uri="f98be5f7-c26b-40b1-8165-6f48d9089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96260-8AE4-4868-A7BD-ADBFF02BF4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533</Words>
  <Application>Microsoft Office PowerPoint</Application>
  <PresentationFormat>Widescreen</PresentationFormat>
  <Paragraphs>45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Raleway</vt:lpstr>
      <vt:lpstr>Segoe UI</vt:lpstr>
      <vt:lpstr>Wingdings</vt:lpstr>
      <vt:lpstr>Office Theme</vt:lpstr>
      <vt:lpstr>PowerPoint-præsentation</vt:lpstr>
      <vt:lpstr>Hvad er bæredygtighed?</vt:lpstr>
      <vt:lpstr>Hvad er bæredygtighed?</vt:lpstr>
      <vt:lpstr>Hvad er verdensmål?</vt:lpstr>
      <vt:lpstr>Hvad er bæredygtighed?</vt:lpstr>
      <vt:lpstr>Hvilke af de 17 mål arbejder beredskabet med?</vt:lpstr>
      <vt:lpstr>Refleksioner til næste gang: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Mads Gorm Larsen - MGLA</dc:creator>
  <cp:lastModifiedBy>Janne Krogh Svendsen - JKSV</cp:lastModifiedBy>
  <cp:revision>5</cp:revision>
  <dcterms:created xsi:type="dcterms:W3CDTF">2024-11-05T12:07:18Z</dcterms:created>
  <dcterms:modified xsi:type="dcterms:W3CDTF">2025-01-09T14:47:54Z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0x0101002618EA43472D24449C06B0068A65CFA5</vt:lpwstr>
  </property>
  <property fmtid="{D5CDD505-2E9C-101B-9397-08002B2CF9AE}" pid="3" name="MediaServiceImageTags">
    <vt:lpwstr/>
  </property>
</Properties>
</file>