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257" r:id="rId3"/>
    <p:sldId id="256" r:id="rId4"/>
    <p:sldId id="259" r:id="rId5"/>
    <p:sldId id="274" r:id="rId6"/>
    <p:sldId id="261" r:id="rId7"/>
    <p:sldId id="262" r:id="rId8"/>
    <p:sldId id="263" r:id="rId9"/>
    <p:sldId id="264" r:id="rId10"/>
    <p:sldId id="271" r:id="rId11"/>
    <p:sldId id="268" r:id="rId12"/>
    <p:sldId id="265" r:id="rId13"/>
    <p:sldId id="266" r:id="rId14"/>
    <p:sldId id="269" r:id="rId15"/>
    <p:sldId id="273" r:id="rId16"/>
    <p:sldId id="258" r:id="rId1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4E5D24-79B2-4327-ACD4-318509221567}" v="1" dt="2025-01-09T12:19:39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0657" autoAdjust="0"/>
  </p:normalViewPr>
  <p:slideViewPr>
    <p:cSldViewPr snapToGrid="0">
      <p:cViewPr varScale="1">
        <p:scale>
          <a:sx n="41" d="100"/>
          <a:sy n="41" d="100"/>
        </p:scale>
        <p:origin x="6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Christiansen - MICH" userId="3053032a-4688-4e2c-bc6e-c0adfe47356a" providerId="ADAL" clId="{B650AA8F-246A-4D5F-B939-B332C510A163}"/>
    <pc:docChg chg="custSel delSld modSld sldOrd">
      <pc:chgData name="Michael Christiansen - MICH" userId="3053032a-4688-4e2c-bc6e-c0adfe47356a" providerId="ADAL" clId="{B650AA8F-246A-4D5F-B939-B332C510A163}" dt="2023-10-12T19:36:04.247" v="279" actId="1076"/>
      <pc:docMkLst>
        <pc:docMk/>
      </pc:docMkLst>
      <pc:sldChg chg="modSp mod">
        <pc:chgData name="Michael Christiansen - MICH" userId="3053032a-4688-4e2c-bc6e-c0adfe47356a" providerId="ADAL" clId="{B650AA8F-246A-4D5F-B939-B332C510A163}" dt="2023-10-12T19:35:35.088" v="272" actId="207"/>
        <pc:sldMkLst>
          <pc:docMk/>
          <pc:sldMk cId="90312399" sldId="258"/>
        </pc:sldMkLst>
      </pc:sldChg>
      <pc:sldChg chg="addSp delSp modSp mod">
        <pc:chgData name="Michael Christiansen - MICH" userId="3053032a-4688-4e2c-bc6e-c0adfe47356a" providerId="ADAL" clId="{B650AA8F-246A-4D5F-B939-B332C510A163}" dt="2023-10-12T19:34:03.158" v="255" actId="1076"/>
        <pc:sldMkLst>
          <pc:docMk/>
          <pc:sldMk cId="2830206421" sldId="259"/>
        </pc:sldMkLst>
      </pc:sldChg>
      <pc:sldChg chg="del">
        <pc:chgData name="Michael Christiansen - MICH" userId="3053032a-4688-4e2c-bc6e-c0adfe47356a" providerId="ADAL" clId="{B650AA8F-246A-4D5F-B939-B332C510A163}" dt="2023-10-12T19:27:20.747" v="0" actId="47"/>
        <pc:sldMkLst>
          <pc:docMk/>
          <pc:sldMk cId="3280271626" sldId="260"/>
        </pc:sldMkLst>
      </pc:sldChg>
      <pc:sldChg chg="addSp delSp modSp mod">
        <pc:chgData name="Michael Christiansen - MICH" userId="3053032a-4688-4e2c-bc6e-c0adfe47356a" providerId="ADAL" clId="{B650AA8F-246A-4D5F-B939-B332C510A163}" dt="2023-10-12T19:36:04.247" v="279" actId="1076"/>
        <pc:sldMkLst>
          <pc:docMk/>
          <pc:sldMk cId="3868084581" sldId="261"/>
        </pc:sldMkLst>
      </pc:sldChg>
      <pc:sldChg chg="addSp delSp modSp mod modAnim">
        <pc:chgData name="Michael Christiansen - MICH" userId="3053032a-4688-4e2c-bc6e-c0adfe47356a" providerId="ADAL" clId="{B650AA8F-246A-4D5F-B939-B332C510A163}" dt="2023-10-12T19:35:13.678" v="268" actId="1076"/>
        <pc:sldMkLst>
          <pc:docMk/>
          <pc:sldMk cId="296055533" sldId="262"/>
        </pc:sldMkLst>
      </pc:sldChg>
      <pc:sldChg chg="modSp mod">
        <pc:chgData name="Michael Christiansen - MICH" userId="3053032a-4688-4e2c-bc6e-c0adfe47356a" providerId="ADAL" clId="{B650AA8F-246A-4D5F-B939-B332C510A163}" dt="2023-10-12T19:29:14.142" v="52" actId="1076"/>
        <pc:sldMkLst>
          <pc:docMk/>
          <pc:sldMk cId="1774095652" sldId="263"/>
        </pc:sldMkLst>
      </pc:sldChg>
      <pc:sldChg chg="modSp mod">
        <pc:chgData name="Michael Christiansen - MICH" userId="3053032a-4688-4e2c-bc6e-c0adfe47356a" providerId="ADAL" clId="{B650AA8F-246A-4D5F-B939-B332C510A163}" dt="2023-10-12T19:29:51.700" v="92" actId="115"/>
        <pc:sldMkLst>
          <pc:docMk/>
          <pc:sldMk cId="2545106622" sldId="264"/>
        </pc:sldMkLst>
      </pc:sldChg>
      <pc:sldChg chg="modSp mod">
        <pc:chgData name="Michael Christiansen - MICH" userId="3053032a-4688-4e2c-bc6e-c0adfe47356a" providerId="ADAL" clId="{B650AA8F-246A-4D5F-B939-B332C510A163}" dt="2023-10-12T19:32:15.779" v="234" actId="14100"/>
        <pc:sldMkLst>
          <pc:docMk/>
          <pc:sldMk cId="2792451910" sldId="265"/>
        </pc:sldMkLst>
      </pc:sldChg>
      <pc:sldChg chg="modSp del mod">
        <pc:chgData name="Michael Christiansen - MICH" userId="3053032a-4688-4e2c-bc6e-c0adfe47356a" providerId="ADAL" clId="{B650AA8F-246A-4D5F-B939-B332C510A163}" dt="2023-10-12T19:29:06.993" v="50" actId="47"/>
        <pc:sldMkLst>
          <pc:docMk/>
          <pc:sldMk cId="2052547228" sldId="267"/>
        </pc:sldMkLst>
      </pc:sldChg>
      <pc:sldChg chg="modSp mod ord">
        <pc:chgData name="Michael Christiansen - MICH" userId="3053032a-4688-4e2c-bc6e-c0adfe47356a" providerId="ADAL" clId="{B650AA8F-246A-4D5F-B939-B332C510A163}" dt="2023-10-12T19:31:30.449" v="199" actId="20577"/>
        <pc:sldMkLst>
          <pc:docMk/>
          <pc:sldMk cId="953505498" sldId="268"/>
        </pc:sldMkLst>
      </pc:sldChg>
      <pc:sldChg chg="modSp mod">
        <pc:chgData name="Michael Christiansen - MICH" userId="3053032a-4688-4e2c-bc6e-c0adfe47356a" providerId="ADAL" clId="{B650AA8F-246A-4D5F-B939-B332C510A163}" dt="2023-10-12T19:30:35.714" v="124" actId="20577"/>
        <pc:sldMkLst>
          <pc:docMk/>
          <pc:sldMk cId="3693328537" sldId="271"/>
        </pc:sldMkLst>
      </pc:sldChg>
      <pc:sldChg chg="del">
        <pc:chgData name="Michael Christiansen - MICH" userId="3053032a-4688-4e2c-bc6e-c0adfe47356a" providerId="ADAL" clId="{B650AA8F-246A-4D5F-B939-B332C510A163}" dt="2023-10-12T19:31:40.726" v="200" actId="47"/>
        <pc:sldMkLst>
          <pc:docMk/>
          <pc:sldMk cId="1331338476" sldId="272"/>
        </pc:sldMkLst>
      </pc:sldChg>
      <pc:sldChg chg="addSp delSp modSp mod">
        <pc:chgData name="Michael Christiansen - MICH" userId="3053032a-4688-4e2c-bc6e-c0adfe47356a" providerId="ADAL" clId="{B650AA8F-246A-4D5F-B939-B332C510A163}" dt="2023-10-12T19:33:17.808" v="244" actId="1076"/>
        <pc:sldMkLst>
          <pc:docMk/>
          <pc:sldMk cId="2678635228" sldId="274"/>
        </pc:sldMkLst>
      </pc:sldChg>
    </pc:docChg>
  </pc:docChgLst>
  <pc:docChgLst>
    <pc:chgData name="Michael Christiansen - MICH" userId="3053032a-4688-4e2c-bc6e-c0adfe47356a" providerId="ADAL" clId="{FA4E5D24-79B2-4327-ACD4-318509221567}"/>
    <pc:docChg chg="addSld modSld">
      <pc:chgData name="Michael Christiansen - MICH" userId="3053032a-4688-4e2c-bc6e-c0adfe47356a" providerId="ADAL" clId="{FA4E5D24-79B2-4327-ACD4-318509221567}" dt="2025-01-09T12:20:01.770" v="37" actId="20577"/>
      <pc:docMkLst>
        <pc:docMk/>
      </pc:docMkLst>
      <pc:sldChg chg="addSp modSp new mod">
        <pc:chgData name="Michael Christiansen - MICH" userId="3053032a-4688-4e2c-bc6e-c0adfe47356a" providerId="ADAL" clId="{FA4E5D24-79B2-4327-ACD4-318509221567}" dt="2025-01-09T12:20:01.770" v="37" actId="20577"/>
        <pc:sldMkLst>
          <pc:docMk/>
          <pc:sldMk cId="644680156" sldId="275"/>
        </pc:sldMkLst>
        <pc:spChg chg="mod">
          <ac:chgData name="Michael Christiansen - MICH" userId="3053032a-4688-4e2c-bc6e-c0adfe47356a" providerId="ADAL" clId="{FA4E5D24-79B2-4327-ACD4-318509221567}" dt="2025-01-09T12:20:01.770" v="37" actId="20577"/>
          <ac:spMkLst>
            <pc:docMk/>
            <pc:sldMk cId="644680156" sldId="275"/>
            <ac:spMk id="2" creationId="{FAFCE293-F3DD-496C-FEB5-EF1C33FE6C5F}"/>
          </ac:spMkLst>
        </pc:spChg>
        <pc:picChg chg="add mod">
          <ac:chgData name="Michael Christiansen - MICH" userId="3053032a-4688-4e2c-bc6e-c0adfe47356a" providerId="ADAL" clId="{FA4E5D24-79B2-4327-ACD4-318509221567}" dt="2025-01-09T12:19:46.566" v="3" actId="1076"/>
          <ac:picMkLst>
            <pc:docMk/>
            <pc:sldMk cId="644680156" sldId="275"/>
            <ac:picMk id="4" creationId="{5C994CF6-FDA2-4E66-4049-9BB0ACC6885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D2839-D3FE-445F-9702-E0594305FEF9}" type="datetimeFigureOut">
              <a:rPr lang="da-DK" smtClean="0"/>
              <a:t>09-01-2025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49225-2C6D-423E-B5FB-049E7524B0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5768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nstoredanske.lex.dk/Jorde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/>
              <a:t>Præsentation af os selv							1 min. hver = 2 min.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/>
              <a:t>Stærk bæredygtig (xxx) </a:t>
            </a:r>
            <a:r>
              <a:rPr lang="da-DK" sz="1800" dirty="0" err="1"/>
              <a:t>vs</a:t>
            </a:r>
            <a:r>
              <a:rPr lang="da-DK" sz="1800" dirty="0"/>
              <a:t> svag bæredygtighed (</a:t>
            </a:r>
            <a:r>
              <a:rPr lang="da-DK" sz="1800" dirty="0" err="1"/>
              <a:t>zzzz</a:t>
            </a:r>
            <a:r>
              <a:rPr lang="da-DK" sz="1800" dirty="0"/>
              <a:t>)			2 min. hver = 4 min.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/>
              <a:t>ESG med nedslag i G							1 min.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/>
              <a:t>IDG med nedslag i ????							1 min.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 err="1"/>
              <a:t>GLU´s</a:t>
            </a:r>
            <a:r>
              <a:rPr lang="da-DK" sz="1800" dirty="0"/>
              <a:t> røde tråd (overblik) og med nedslag i modul 1 – Personligt lederskab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/>
              <a:t>	Lektionsplan							2 min.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/>
              <a:t>Transformativ læring (Illeris) / Stephen???				4 min.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a-DK" sz="1600" dirty="0"/>
              <a:t>Empiriindsamling med afsæt i pædagogiske principper 2-5-7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a-DK" sz="1600" dirty="0"/>
              <a:t>Spørgeskema (dialog i klassen og gruppe)/ Interview (spg 5a 0g 5b) /egen refleksion / observation (komparativ sammenligning). Analyse og vurdering af empirien.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/>
              <a:t>Dialog med fokus på empirien og efterfølgende dilemmaer 		20 min.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/>
              <a:t>Konklusion på tiltag på modul 1.						3 min.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/>
              <a:t>Lærings udbytte af PD-modulet						1 min. hver =2 min.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b="1" dirty="0"/>
              <a:t>Totalt								39 minutter	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49225-2C6D-423E-B5FB-049E7524B0F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5719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49225-2C6D-423E-B5FB-049E7524B0FC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3201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/>
              <a:t>Præsentation af os selv							1 min. hver = 2 min.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/>
              <a:t>Stærk bæredygtig (xxx) </a:t>
            </a:r>
            <a:r>
              <a:rPr lang="da-DK" sz="1800" dirty="0" err="1"/>
              <a:t>vs</a:t>
            </a:r>
            <a:r>
              <a:rPr lang="da-DK" sz="1800" dirty="0"/>
              <a:t> svag bæredygtighed (</a:t>
            </a:r>
            <a:r>
              <a:rPr lang="da-DK" sz="1800" dirty="0" err="1"/>
              <a:t>zzzz</a:t>
            </a:r>
            <a:r>
              <a:rPr lang="da-DK" sz="1800" dirty="0"/>
              <a:t>)			2 min. hver = 4 min.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/>
              <a:t>ESG med nedslag i G							1 min.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/>
              <a:t>IDG med nedslag i ????							1 min.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 err="1"/>
              <a:t>GLU´s</a:t>
            </a:r>
            <a:r>
              <a:rPr lang="da-DK" sz="1800" dirty="0"/>
              <a:t> røde tråd (overblik) og med nedslag i modul 1 – Personligt lederskab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/>
              <a:t>	Lektionsplan							2 min.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/>
              <a:t>Transformativ læring (Illeris) / Stephen???				4 min.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a-DK" sz="1600" dirty="0"/>
              <a:t>Empiriindsamling med afsæt i pædagogiske principper 2-5-7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a-DK" sz="1600" dirty="0"/>
              <a:t>Spørgeskema (dialog i klassen og gruppe)/ Interview (spg 5a 0g 5b) /egen refleksion / observation (komparativ sammenligning). Analyse og vurdering af empirien.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/>
              <a:t>Dialog med fokus på empirien og efterfølgende dilemmaer 		20 min.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/>
              <a:t>Konklusion på tiltag på modul 1.						3 min.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/>
              <a:t>Lærings udbytte af PD-modulet						1 min. hver =2 min.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b="1" dirty="0"/>
              <a:t>Totalt								39 minutter	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49225-2C6D-423E-B5FB-049E7524B0F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0224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Jeppe Læssøe: Stærk og svag BD: dramatisk udvikling i planetære grænser overskredet, </a:t>
            </a:r>
            <a:r>
              <a:rPr lang="da-DK" dirty="0" err="1"/>
              <a:t>fn</a:t>
            </a:r>
            <a:r>
              <a:rPr lang="da-DK" dirty="0"/>
              <a:t> 17 vm en ramme og håb for </a:t>
            </a:r>
            <a:r>
              <a:rPr lang="da-DK" dirty="0" err="1"/>
              <a:t>udd</a:t>
            </a:r>
            <a:r>
              <a:rPr lang="da-DK" dirty="0"/>
              <a:t> verden ex 17 VM oversat til læringsmål og Unesco 8 tværgående kompetencer som væsentlige for UBU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Stephen Sterling: Antagelser, viden og handling: </a:t>
            </a:r>
            <a:r>
              <a:rPr lang="da-DK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Sterling</a:t>
            </a: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taler om at ændre den transfer orienterede læring Til en læring Der ikke kun handler om kognitive elementer, men inddrager hele personen.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Didaktiske </a:t>
            </a:r>
            <a:r>
              <a:rPr lang="da-DK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oevrvejelser</a:t>
            </a: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bør indeholde Nummer et.: Opmærksom på værdier, følelser og antagelser det såkaldte </a:t>
            </a:r>
            <a:r>
              <a:rPr lang="da-DK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affektive og</a:t>
            </a: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normative</a:t>
            </a: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Nummer 2: Mulighed for at opnå viden. Det såkaldte </a:t>
            </a:r>
            <a:r>
              <a:rPr lang="da-DK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kognitive</a:t>
            </a: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element, som handler om, hvordan vi forstår verden. Nummer 3: Den skal kunne udfolde hvordan man deltager og gør noget i forhold til de udfordringer, man står over for. Den såkaldte </a:t>
            </a:r>
            <a:r>
              <a:rPr lang="da-DK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aktive</a:t>
            </a: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dimension.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000" dirty="0"/>
              <a:t>Niels Larsen: UBU indsatser &amp; didaktik: En epoke der skaber to udfordringer som didaktikken skal tage højde for: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000" dirty="0"/>
              <a:t>1) Det er mennesket har kontrol og påvirker jorden og 2) kontroltabet af at det er ude af kontrol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4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000" dirty="0"/>
              <a:t>(</a:t>
            </a:r>
            <a:r>
              <a:rPr lang="da-DK" sz="5400" b="0" i="0" dirty="0">
                <a:solidFill>
                  <a:srgbClr val="203E51"/>
                </a:solidFill>
                <a:effectLst/>
                <a:latin typeface="Publico text"/>
              </a:rPr>
              <a:t>menneskets aktiviteter nu påvirker Jorden i en så høj en grad, at det medfører globale ændringer i </a:t>
            </a:r>
            <a:r>
              <a:rPr lang="da-DK" sz="5400" b="0" i="0" u="none" strike="noStrike" dirty="0">
                <a:effectLst/>
                <a:latin typeface="Publico text"/>
                <a:hlinkClick r:id="rId3"/>
              </a:rPr>
              <a:t>Jordens</a:t>
            </a:r>
            <a:r>
              <a:rPr lang="da-DK" sz="5400" b="0" i="0" dirty="0">
                <a:solidFill>
                  <a:srgbClr val="203E51"/>
                </a:solidFill>
                <a:effectLst/>
                <a:latin typeface="Publico text"/>
              </a:rPr>
              <a:t> tilstand. Et eksempel herpå er menneskets udledning af drivhusgasser med globale klimaforandringer til følge.</a:t>
            </a:r>
            <a:endParaRPr lang="da-DK" sz="4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4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49225-2C6D-423E-B5FB-049E7524B0FC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9786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Eksempelvis deltager på kurset er </a:t>
            </a:r>
            <a:r>
              <a:rPr lang="da-DK" dirty="0" err="1"/>
              <a:t>org</a:t>
            </a:r>
            <a:r>
              <a:rPr lang="da-DK" dirty="0"/>
              <a:t> forskelligt omkring bæredygtige tiltag og hvilke tiltag de lægger ud til vores </a:t>
            </a:r>
            <a:r>
              <a:rPr lang="da-DK" dirty="0" err="1"/>
              <a:t>GLu</a:t>
            </a:r>
            <a:r>
              <a:rPr lang="da-DK" dirty="0"/>
              <a:t> deltagere skal lede</a:t>
            </a:r>
          </a:p>
          <a:p>
            <a:r>
              <a:rPr lang="da-DK" dirty="0" err="1"/>
              <a:t>Virlsksomheder</a:t>
            </a:r>
            <a:r>
              <a:rPr lang="da-DK" dirty="0"/>
              <a:t> har særskilte afdelinger for grøn </a:t>
            </a:r>
            <a:r>
              <a:rPr lang="da-DK" dirty="0" err="1"/>
              <a:t>omstillng</a:t>
            </a:r>
            <a:r>
              <a:rPr lang="da-DK" dirty="0"/>
              <a:t> </a:t>
            </a:r>
            <a:r>
              <a:rPr lang="da-DK" dirty="0" err="1"/>
              <a:t>inkl</a:t>
            </a:r>
            <a:r>
              <a:rPr lang="da-DK" dirty="0"/>
              <a:t> store beplantningsprojekter, grønt regnskab etc.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49225-2C6D-423E-B5FB-049E7524B0FC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6693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Koblinger på tværs af ledelsestemaer, mulighed for at fordele IDG </a:t>
            </a:r>
            <a:r>
              <a:rPr lang="da-DK" dirty="0" err="1"/>
              <a:t>metafoerkort</a:t>
            </a:r>
            <a:r>
              <a:rPr lang="da-DK" dirty="0"/>
              <a:t> øvelse over flere mødegange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49225-2C6D-423E-B5FB-049E7524B0FC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4520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IDG er en ramme for de transformative færdigheder til BD: 5 dimensioner og 23 færdigheder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49225-2C6D-423E-B5FB-049E7524B0FC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66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49225-2C6D-423E-B5FB-049E7524B0FC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7511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49225-2C6D-423E-B5FB-049E7524B0FC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6738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49225-2C6D-423E-B5FB-049E7524B0FC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8214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6AAA53-03D9-7DED-72E4-3A0373399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E33E734-2B63-2FFB-EBAB-5AB57CC2D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4219B62-ED18-617D-2222-6DC8EAA0D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31F6-67F8-4309-930B-31FC7874F067}" type="datetimeFigureOut">
              <a:rPr lang="da-DK" smtClean="0"/>
              <a:t>09-01-2025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9D6630C-C57D-F7C6-A166-9B1A4EE04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61D4BB-B00F-C782-6AFE-A9D29678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2DDF-82C0-443E-B7A8-0DC5C3FACA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6924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580D1-7C55-496F-A5AE-E3F78BD5D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272869B-A01F-7DA1-DF73-A38F44C44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CFAAE39-EE8F-FE6F-6719-85B793AD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31F6-67F8-4309-930B-31FC7874F067}" type="datetimeFigureOut">
              <a:rPr lang="da-DK" smtClean="0"/>
              <a:t>09-01-2025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03B8097-9DB7-BB1B-726A-BE5203D9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4A3CBEB-14E2-1660-0DC6-04EF27E02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2DDF-82C0-443E-B7A8-0DC5C3FACA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379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6A01E33-E207-8C1A-EF6A-0C9A2970F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AD8BFEA-B79D-0015-90BB-4BB304A28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57539A8-B475-E177-D2AF-314671C8D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31F6-67F8-4309-930B-31FC7874F067}" type="datetimeFigureOut">
              <a:rPr lang="da-DK" smtClean="0"/>
              <a:t>09-01-2025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F5FDF8-2746-776C-4041-488EA2E4D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77049C7-0D15-833A-3B02-135DBC49E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2DDF-82C0-443E-B7A8-0DC5C3FACA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424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4DAB36-9719-F38E-88BF-FEBFCF79A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B1E0C55-B687-D268-8B47-E3E36202F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DD58536-E6D6-17E8-6538-3A4AE4ECC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31F6-67F8-4309-930B-31FC7874F067}" type="datetimeFigureOut">
              <a:rPr lang="da-DK" smtClean="0"/>
              <a:t>09-01-2025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29FC641-8245-60CD-AC46-42FDECF49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7A9228C-CEEB-7B73-BF49-98B98473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2DDF-82C0-443E-B7A8-0DC5C3FACA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008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A8B031-F296-89BD-3881-55AA8FCB8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FEAF552-3CDB-9B8A-F963-6E1623709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B243772-672A-D113-8925-8DBB2A3EF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31F6-67F8-4309-930B-31FC7874F067}" type="datetimeFigureOut">
              <a:rPr lang="da-DK" smtClean="0"/>
              <a:t>09-01-2025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9300C62-6FCF-107C-BACC-7CD8DEBC2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A13ED4F-F7E6-1D3A-86FD-A135478F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2DDF-82C0-443E-B7A8-0DC5C3FACA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347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C751C3-93BF-8832-79A3-202159315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3A9B7B7-D805-E6E0-87C7-687037DB6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E6899F-FC67-1B42-F7D1-FF3D8F0BE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8E1D4E3-4EFF-97CE-5A4B-7194FFF51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31F6-67F8-4309-930B-31FC7874F067}" type="datetimeFigureOut">
              <a:rPr lang="da-DK" smtClean="0"/>
              <a:t>09-01-2025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281B484-E9EE-F899-A92C-564828F7D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DE730D4-3B78-8B64-B5B5-A25DB332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2DDF-82C0-443E-B7A8-0DC5C3FACA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638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AD0A61-3FFF-DFA0-EE39-5800619D6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9EF8230-D8C3-4545-1CFB-75B5A0580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5423841-9693-6630-E203-992ACC831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E0D29C2-8895-574D-C160-EB56AC2A3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4F79F89-69C8-E82D-C040-97E593971A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2D1C551-E679-F663-5A6C-ABE9CA8E7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31F6-67F8-4309-930B-31FC7874F067}" type="datetimeFigureOut">
              <a:rPr lang="da-DK" smtClean="0"/>
              <a:t>09-01-2025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7C7D8FC7-E681-CE10-6FEF-665176A68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82C8305-A982-7DF7-A283-21D222CBC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2DDF-82C0-443E-B7A8-0DC5C3FACA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210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B41EE1-9180-419E-20CC-D96777054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612E581-D88E-E4F9-53C9-CD4E60363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31F6-67F8-4309-930B-31FC7874F067}" type="datetimeFigureOut">
              <a:rPr lang="da-DK" smtClean="0"/>
              <a:t>09-01-2025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DDC926A-F66A-3C08-EC23-E39AACE74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EB0FC99-8177-E3D1-28D4-9DEFEA32C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2DDF-82C0-443E-B7A8-0DC5C3FACA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596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6470DF1-EF0C-74D5-4551-2C70A356B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31F6-67F8-4309-930B-31FC7874F067}" type="datetimeFigureOut">
              <a:rPr lang="da-DK" smtClean="0"/>
              <a:t>09-01-2025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88D92F0-9D1A-1838-717D-65C57A4F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C40BB30-0657-1DC3-E958-A52C35FC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2DDF-82C0-443E-B7A8-0DC5C3FACA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30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D894A1-7DD3-656E-F812-5BFEF76E1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A61264D-A646-C004-5C52-7BC0BF647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99FAEA3-5286-4F47-0E0A-A2F0DACB1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8C8474F-5581-9F44-C580-6B4E28439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31F6-67F8-4309-930B-31FC7874F067}" type="datetimeFigureOut">
              <a:rPr lang="da-DK" smtClean="0"/>
              <a:t>09-01-2025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6782D78-FF21-DD47-341A-42E0853C6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0AB9648-EF6F-6166-356B-564784813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2DDF-82C0-443E-B7A8-0DC5C3FACA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927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F62541-5064-2EB2-6DED-8EB6F9156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71C540D-C897-0E9A-3A20-56F1180C89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15596F8-61C5-FD2F-99BD-E5E49F856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6885B6D-B23B-9C14-D813-7765F753A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31F6-67F8-4309-930B-31FC7874F067}" type="datetimeFigureOut">
              <a:rPr lang="da-DK" smtClean="0"/>
              <a:t>09-01-2025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53500B6-5792-7D0F-0F5F-BA9B2FDE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9E112A3-120E-3B2B-67C4-519D8B953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2DDF-82C0-443E-B7A8-0DC5C3FACA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332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F575250-9796-E0D8-0C0B-142B8DA6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47B22D7-5124-5BA3-D51B-776B5ED92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1C1A5B1-EC28-CD4A-2167-39C120FE02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C31F6-67F8-4309-930B-31FC7874F067}" type="datetimeFigureOut">
              <a:rPr lang="da-DK" smtClean="0"/>
              <a:t>09-01-2025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AE9BCA-8898-C7EF-D5B8-45B8338E8D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3E6330-1634-65CD-7D7F-854DC1734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62DDF-82C0-443E-B7A8-0DC5C3FACA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42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FCE293-F3DD-496C-FEB5-EF1C33FE6C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Agenda til eksamen - Bæredygtighed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70D74BE-B8B5-3059-4762-E95C3DAD61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A blue and white flag with yellow stars&#10;&#10;Description automatically generated">
            <a:extLst>
              <a:ext uri="{FF2B5EF4-FFF2-40B4-BE49-F238E27FC236}">
                <a16:creationId xmlns:a16="http://schemas.microsoft.com/office/drawing/2014/main" id="{5C994CF6-FDA2-4E66-4049-9BB0ACC68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88" y="3694114"/>
            <a:ext cx="8522144" cy="1655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4680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D7427-5F96-0DDE-82B3-38C570B32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90" y="262844"/>
            <a:ext cx="10515600" cy="1325563"/>
          </a:xfrm>
        </p:spPr>
        <p:txBody>
          <a:bodyPr/>
          <a:lstStyle/>
          <a:p>
            <a:r>
              <a:rPr lang="da-DK" sz="4400" b="1" dirty="0"/>
              <a:t>Dialog om metode, empirien og nye dilemmaer, med nedslag i spg 5.</a:t>
            </a:r>
            <a:endParaRPr lang="da-DK" b="1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AFDE1B6-89AC-973A-C4FE-6FC5D4F30A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4" t="11887" r="34759" b="21124"/>
          <a:stretch/>
        </p:blipFill>
        <p:spPr>
          <a:xfrm>
            <a:off x="9248116" y="111426"/>
            <a:ext cx="2943884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2693AC44-F750-9F22-A3E4-1D84F39EAA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34" t="40642" r="26356" b="29799"/>
          <a:stretch/>
        </p:blipFill>
        <p:spPr>
          <a:xfrm>
            <a:off x="473725" y="1911426"/>
            <a:ext cx="5816906" cy="2027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F48A2646-DDBF-F93B-FD28-617485A25A08}"/>
              </a:ext>
            </a:extLst>
          </p:cNvPr>
          <p:cNvSpPr txBox="1"/>
          <p:nvPr/>
        </p:nvSpPr>
        <p:spPr>
          <a:xfrm>
            <a:off x="12755133" y="4068901"/>
            <a:ext cx="19516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highlight>
                  <a:srgbClr val="FFFF00"/>
                </a:highlight>
              </a:rPr>
              <a:t>Nye </a:t>
            </a:r>
            <a:r>
              <a:rPr lang="da-DK" dirty="0" err="1">
                <a:highlight>
                  <a:srgbClr val="FFFF00"/>
                </a:highlight>
              </a:rPr>
              <a:t>dilemmaerdsd</a:t>
            </a:r>
            <a:endParaRPr lang="da-DK" dirty="0">
              <a:highlight>
                <a:srgbClr val="FFFF00"/>
              </a:highlight>
            </a:endParaRPr>
          </a:p>
          <a:p>
            <a:endParaRPr lang="da-DK" dirty="0">
              <a:highlight>
                <a:srgbClr val="FFFF00"/>
              </a:highlight>
            </a:endParaRPr>
          </a:p>
          <a:p>
            <a:r>
              <a:rPr lang="da-DK" dirty="0" err="1">
                <a:highlight>
                  <a:srgbClr val="FFFF00"/>
                </a:highlight>
              </a:rPr>
              <a:t>Overflow</a:t>
            </a:r>
            <a:r>
              <a:rPr lang="da-DK" dirty="0">
                <a:highlight>
                  <a:srgbClr val="FFFF00"/>
                </a:highlight>
              </a:rPr>
              <a:t> </a:t>
            </a:r>
          </a:p>
          <a:p>
            <a:r>
              <a:rPr lang="da-DK" dirty="0">
                <a:highlight>
                  <a:srgbClr val="FFFF00"/>
                </a:highlight>
              </a:rPr>
              <a:t>Cases</a:t>
            </a:r>
          </a:p>
          <a:p>
            <a:r>
              <a:rPr lang="da-DK" dirty="0">
                <a:highlight>
                  <a:srgbClr val="FFFF00"/>
                </a:highlight>
              </a:rPr>
              <a:t>Målepinde</a:t>
            </a:r>
          </a:p>
          <a:p>
            <a:r>
              <a:rPr lang="da-DK" dirty="0">
                <a:highlight>
                  <a:srgbClr val="FFFF00"/>
                </a:highlight>
              </a:rPr>
              <a:t>????</a:t>
            </a: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820E32B2-2301-2511-1CF9-14347B7C26D7}"/>
              </a:ext>
            </a:extLst>
          </p:cNvPr>
          <p:cNvGrpSpPr/>
          <p:nvPr/>
        </p:nvGrpSpPr>
        <p:grpSpPr>
          <a:xfrm>
            <a:off x="6797407" y="2315647"/>
            <a:ext cx="4653333" cy="2284885"/>
            <a:chOff x="6797407" y="2315647"/>
            <a:chExt cx="4653333" cy="2284885"/>
          </a:xfrm>
        </p:grpSpPr>
        <p:pic>
          <p:nvPicPr>
            <p:cNvPr id="10" name="Billede 9">
              <a:extLst>
                <a:ext uri="{FF2B5EF4-FFF2-40B4-BE49-F238E27FC236}">
                  <a16:creationId xmlns:a16="http://schemas.microsoft.com/office/drawing/2014/main" id="{BB133E59-8577-F9E1-B51B-503F5C5F08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7650" t="33092" r="27350" b="8112"/>
            <a:stretch/>
          </p:blipFill>
          <p:spPr>
            <a:xfrm rot="21215648">
              <a:off x="6797407" y="2457817"/>
              <a:ext cx="2203374" cy="16193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2" name="Billede 11">
              <a:extLst>
                <a:ext uri="{FF2B5EF4-FFF2-40B4-BE49-F238E27FC236}">
                  <a16:creationId xmlns:a16="http://schemas.microsoft.com/office/drawing/2014/main" id="{EE99BDE0-F026-6EB8-8181-F1B1FE2FD3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7741" t="57430" r="29699" b="6988"/>
            <a:stretch/>
          </p:blipFill>
          <p:spPr>
            <a:xfrm>
              <a:off x="8240616" y="3267490"/>
              <a:ext cx="2834595" cy="133304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4" name="Billede 13">
              <a:extLst>
                <a:ext uri="{FF2B5EF4-FFF2-40B4-BE49-F238E27FC236}">
                  <a16:creationId xmlns:a16="http://schemas.microsoft.com/office/drawing/2014/main" id="{A853E7A3-66E0-DE9D-A118-7FFB5B1CE4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6799" t="32610" r="25490" b="7952"/>
            <a:stretch/>
          </p:blipFill>
          <p:spPr>
            <a:xfrm rot="480887">
              <a:off x="9340884" y="2315647"/>
              <a:ext cx="2109856" cy="14784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5" name="Pil: højre 14">
            <a:extLst>
              <a:ext uri="{FF2B5EF4-FFF2-40B4-BE49-F238E27FC236}">
                <a16:creationId xmlns:a16="http://schemas.microsoft.com/office/drawing/2014/main" id="{55FDBA7D-D00B-3C47-AA92-9041EAC209C5}"/>
              </a:ext>
            </a:extLst>
          </p:cNvPr>
          <p:cNvSpPr/>
          <p:nvPr/>
        </p:nvSpPr>
        <p:spPr>
          <a:xfrm>
            <a:off x="4968607" y="4274545"/>
            <a:ext cx="1745342" cy="4155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122" name="Picture 2" descr="Kildevand, Grøn, Natur, Sæson, Miljø">
            <a:extLst>
              <a:ext uri="{FF2B5EF4-FFF2-40B4-BE49-F238E27FC236}">
                <a16:creationId xmlns:a16="http://schemas.microsoft.com/office/drawing/2014/main" id="{D0DD35C9-2D2C-1B11-E8FA-186A4C026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8391"/>
            <a:ext cx="12192000" cy="88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32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9A626-6C02-6621-3398-A6F9A1712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Komparativ (spg 5) – Vejle </a:t>
            </a:r>
            <a:r>
              <a:rPr lang="da-DK" b="1" dirty="0" err="1"/>
              <a:t>vs</a:t>
            </a:r>
            <a:r>
              <a:rPr lang="da-DK" b="1" dirty="0"/>
              <a:t> Åbenrå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B0AE3929-45E0-29CD-B83C-A22D6F49C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345" t="42861" r="15441" b="23203"/>
          <a:stretch/>
        </p:blipFill>
        <p:spPr>
          <a:xfrm>
            <a:off x="1046603" y="4524209"/>
            <a:ext cx="5354199" cy="1476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C0EEA276-1FB9-AA9E-81B5-2FC84DE091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88" t="44268" r="29121" b="36225"/>
          <a:stretch/>
        </p:blipFill>
        <p:spPr>
          <a:xfrm>
            <a:off x="1046603" y="2286600"/>
            <a:ext cx="6521985" cy="1641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663237F4-11D1-8E97-CB50-3842D06BF571}"/>
              </a:ext>
            </a:extLst>
          </p:cNvPr>
          <p:cNvSpPr txBox="1"/>
          <p:nvPr/>
        </p:nvSpPr>
        <p:spPr>
          <a:xfrm>
            <a:off x="8328752" y="2941504"/>
            <a:ext cx="3471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Her har vi haft nogle interessante didaktiske lærings dialoger, hvor vi bl.a. drøfter:</a:t>
            </a:r>
          </a:p>
          <a:p>
            <a:endParaRPr lang="da-DK" dirty="0"/>
          </a:p>
          <a:p>
            <a:r>
              <a:rPr lang="da-DK" dirty="0"/>
              <a:t>a) </a:t>
            </a:r>
            <a:r>
              <a:rPr lang="da-DK" dirty="0" err="1"/>
              <a:t>Overloading</a:t>
            </a:r>
            <a:endParaRPr lang="da-DK" dirty="0"/>
          </a:p>
          <a:p>
            <a:r>
              <a:rPr lang="da-DK" dirty="0"/>
              <a:t>b) Stor forskel på kursist niveauet</a:t>
            </a:r>
          </a:p>
          <a:p>
            <a:r>
              <a:rPr lang="da-DK" dirty="0"/>
              <a:t>c) Udbyttet af gruppearbejdet</a:t>
            </a:r>
          </a:p>
          <a:p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B1511E32-369D-7E5E-F54B-A55BE2EA48A0}"/>
              </a:ext>
            </a:extLst>
          </p:cNvPr>
          <p:cNvSpPr txBox="1"/>
          <p:nvPr/>
        </p:nvSpPr>
        <p:spPr>
          <a:xfrm>
            <a:off x="947450" y="6019646"/>
            <a:ext cx="682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Peter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1A03C30B-30A4-5BC6-069A-C65BE5506F52}"/>
              </a:ext>
            </a:extLst>
          </p:cNvPr>
          <p:cNvSpPr txBox="1"/>
          <p:nvPr/>
        </p:nvSpPr>
        <p:spPr>
          <a:xfrm>
            <a:off x="947450" y="1898492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Michael</a:t>
            </a:r>
          </a:p>
        </p:txBody>
      </p:sp>
    </p:spTree>
    <p:extLst>
      <p:ext uri="{BB962C8B-B14F-4D97-AF65-F5344CB8AC3E}">
        <p14:creationId xmlns:p14="http://schemas.microsoft.com/office/powerpoint/2010/main" val="95350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4B0C57-F676-FC07-4974-C780330E0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da-DK" b="1" dirty="0"/>
              <a:t>Konklusion på tiltag på modul 1.</a:t>
            </a:r>
          </a:p>
        </p:txBody>
      </p:sp>
      <p:pic>
        <p:nvPicPr>
          <p:cNvPr id="7" name="Picture 2" descr="Holdet bag naturen er nu klar - Natur - Sjællandske Nyheder">
            <a:extLst>
              <a:ext uri="{FF2B5EF4-FFF2-40B4-BE49-F238E27FC236}">
                <a16:creationId xmlns:a16="http://schemas.microsoft.com/office/drawing/2014/main" id="{1B7A95FA-F6A8-86FE-5610-09EDA1AD11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6" r="20456" b="-1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E94937E-B45C-81AA-BF7D-4ACB1FCB8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7" y="2333297"/>
            <a:ext cx="5402441" cy="3843666"/>
          </a:xfrm>
        </p:spPr>
        <p:txBody>
          <a:bodyPr>
            <a:normAutofit/>
          </a:bodyPr>
          <a:lstStyle/>
          <a:p>
            <a:r>
              <a:rPr lang="da-DK" dirty="0" err="1"/>
              <a:t>Overload</a:t>
            </a:r>
            <a:r>
              <a:rPr lang="da-DK" dirty="0"/>
              <a:t> af materiale skal justeres</a:t>
            </a:r>
          </a:p>
          <a:p>
            <a:r>
              <a:rPr lang="da-DK" dirty="0"/>
              <a:t>Målepinde og prøver tilpasses</a:t>
            </a:r>
          </a:p>
          <a:p>
            <a:r>
              <a:rPr lang="da-DK" sz="2000" dirty="0"/>
              <a:t>Tilføje ekspertviden ude fra</a:t>
            </a:r>
          </a:p>
          <a:p>
            <a:r>
              <a:rPr lang="da-DK" sz="2000" dirty="0"/>
              <a:t>Materiale og lærervejledning skal gøres tilgængelig for alle undervisere</a:t>
            </a:r>
          </a:p>
          <a:p>
            <a:r>
              <a:rPr lang="da-DK" sz="2000" dirty="0"/>
              <a:t>Marketingsmateriale skal opdateres</a:t>
            </a:r>
          </a:p>
        </p:txBody>
      </p:sp>
    </p:spTree>
    <p:extLst>
      <p:ext uri="{BB962C8B-B14F-4D97-AF65-F5344CB8AC3E}">
        <p14:creationId xmlns:p14="http://schemas.microsoft.com/office/powerpoint/2010/main" val="2792451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04B26E-0946-FB6D-0A86-42465FCA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a-DK" sz="4600" b="1" dirty="0"/>
              <a:t>Læringsudbytte af PD-modulet	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16FAA80-B4CA-5317-DFC1-72426EBE9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da-DK" sz="2200" dirty="0"/>
              <a:t>God variation af teori</a:t>
            </a:r>
          </a:p>
          <a:p>
            <a:r>
              <a:rPr lang="da-DK" sz="2200" dirty="0"/>
              <a:t>Inspiration fra andre skolers UBU indsatser</a:t>
            </a:r>
          </a:p>
          <a:p>
            <a:r>
              <a:rPr lang="da-DK" sz="2200" dirty="0"/>
              <a:t>Stor værdi af de didaktiske modeller i forberedelsesfasen</a:t>
            </a:r>
          </a:p>
        </p:txBody>
      </p:sp>
      <p:pic>
        <p:nvPicPr>
          <p:cNvPr id="6" name="Picture 2" descr="Holdet bag naturen er nu klar - Natur - Sjællandske Nyheder">
            <a:extLst>
              <a:ext uri="{FF2B5EF4-FFF2-40B4-BE49-F238E27FC236}">
                <a16:creationId xmlns:a16="http://schemas.microsoft.com/office/drawing/2014/main" id="{99A4DC60-1D1D-01CD-9A0B-E4AB57F8B0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5" r="16774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37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622E3D-B387-C71A-DA1F-26730F16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10 pædagogiske principper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BD74D-8E82-E258-E1DB-25DDD193E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790" y="1618677"/>
            <a:ext cx="10515600" cy="4351338"/>
          </a:xfrm>
        </p:spPr>
        <p:txBody>
          <a:bodyPr/>
          <a:lstStyle/>
          <a:p>
            <a:pPr algn="l"/>
            <a:endParaRPr lang="da-DK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 Trygt læringsfællesskab med plads til forskellige forudsætninger og engagement </a:t>
            </a:r>
            <a:r>
              <a:rPr lang="da-DK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ift</a:t>
            </a:r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grøn omstilling </a:t>
            </a:r>
          </a:p>
          <a:p>
            <a:r>
              <a:rPr lang="da-DK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Progression med udvikling som individ, professionel og global samfundsborger og differentieret undervisning </a:t>
            </a:r>
            <a:endParaRPr lang="da-DK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 Mening og engagement via relation til omverden fx verdensmål </a:t>
            </a:r>
          </a:p>
          <a:p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4. Indføring i klimavenlige løsninger og viden, der bidrager til grøn omstilling </a:t>
            </a:r>
          </a:p>
          <a:p>
            <a:r>
              <a:rPr lang="da-DK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5. Udvikling af helhedsforståelser på tværs af erhverv og sektorer </a:t>
            </a:r>
            <a:endParaRPr lang="da-DK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6. Innovationsprocesser og problembaserede prøvehandlinger </a:t>
            </a:r>
          </a:p>
          <a:p>
            <a:r>
              <a:rPr lang="da-DK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7. Plads til kritik og diskussion af problematisk praksis og dilemmaer i erhvervet og i samfundet </a:t>
            </a:r>
            <a:endParaRPr lang="da-DK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8. Kobling på tværs af lærepladser og undervisning </a:t>
            </a:r>
          </a:p>
          <a:p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9. Prøver og vurderingsformer med anerkendelse og fokus på grøn omstilling </a:t>
            </a:r>
          </a:p>
          <a:p>
            <a: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10. Tydelige elev- og lærerroller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02472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394DB4-6064-6936-D559-BFD4F458C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10515600" cy="1325563"/>
          </a:xfrm>
        </p:spPr>
        <p:txBody>
          <a:bodyPr>
            <a:normAutofit/>
          </a:bodyPr>
          <a:lstStyle/>
          <a:p>
            <a:r>
              <a:rPr lang="da-DK" sz="3200" dirty="0"/>
              <a:t>Diana </a:t>
            </a:r>
            <a:r>
              <a:rPr lang="da-DK" sz="3200" dirty="0" err="1"/>
              <a:t>Laurillards</a:t>
            </a:r>
            <a:r>
              <a:rPr lang="da-DK" sz="3200" dirty="0"/>
              <a:t> 6 læringstyper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4747D89E-12B0-0288-2505-B84CF63C0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2373" y="1029636"/>
            <a:ext cx="6104521" cy="582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12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2">
            <a:extLst>
              <a:ext uri="{FF2B5EF4-FFF2-40B4-BE49-F238E27FC236}">
                <a16:creationId xmlns:a16="http://schemas.microsoft.com/office/drawing/2014/main" id="{3D8E8302-D58A-1C89-55A6-AA51AB230B2A}"/>
              </a:ext>
            </a:extLst>
          </p:cNvPr>
          <p:cNvSpPr txBox="1">
            <a:spLocks/>
          </p:cNvSpPr>
          <p:nvPr/>
        </p:nvSpPr>
        <p:spPr>
          <a:xfrm>
            <a:off x="374573" y="828040"/>
            <a:ext cx="11442853" cy="520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da-DK" sz="3200" dirty="0"/>
              <a:t>Præsentation af os selv							 </a:t>
            </a:r>
          </a:p>
          <a:p>
            <a:pPr marL="342900" indent="-342900"/>
            <a:r>
              <a:rPr lang="da-DK" sz="3200" dirty="0"/>
              <a:t>Didaktik i en </a:t>
            </a:r>
            <a:r>
              <a:rPr lang="da-DK" sz="3200" dirty="0" err="1"/>
              <a:t>antropocæn</a:t>
            </a:r>
            <a:r>
              <a:rPr lang="da-DK" sz="3200" dirty="0"/>
              <a:t> tidsalder			 </a:t>
            </a:r>
          </a:p>
          <a:p>
            <a:pPr marL="342900" indent="-342900"/>
            <a:r>
              <a:rPr lang="da-DK" sz="3200" b="1" dirty="0">
                <a:solidFill>
                  <a:srgbClr val="FF0000"/>
                </a:solidFill>
              </a:rPr>
              <a:t>ESG med nedslag i G	</a:t>
            </a:r>
            <a:r>
              <a:rPr lang="da-DK" sz="3200" dirty="0"/>
              <a:t>						 </a:t>
            </a:r>
          </a:p>
          <a:p>
            <a:pPr marL="342900" indent="-342900"/>
            <a:r>
              <a:rPr lang="da-DK" sz="3200" dirty="0" err="1"/>
              <a:t>GLU´s</a:t>
            </a:r>
            <a:r>
              <a:rPr lang="da-DK" sz="3200" dirty="0"/>
              <a:t> røde tråd (overblik) og med nedslag i modul 1 </a:t>
            </a:r>
            <a:r>
              <a:rPr lang="da-DK" sz="3200" b="1" dirty="0">
                <a:solidFill>
                  <a:srgbClr val="FF0000"/>
                </a:solidFill>
              </a:rPr>
              <a:t>	</a:t>
            </a:r>
          </a:p>
          <a:p>
            <a:pPr marL="342900" indent="-342900"/>
            <a:r>
              <a:rPr lang="da-DK" sz="3200" dirty="0"/>
              <a:t>Transformativ læring </a:t>
            </a:r>
          </a:p>
          <a:p>
            <a:pPr marL="342900" indent="-342900"/>
            <a:r>
              <a:rPr lang="da-DK" sz="3200" dirty="0"/>
              <a:t>Dialog med fokus på empirien og efterfølgende nye dilemmaer </a:t>
            </a:r>
          </a:p>
          <a:p>
            <a:pPr marL="342900" indent="-342900"/>
            <a:r>
              <a:rPr lang="da-DK" sz="3200" dirty="0"/>
              <a:t>Konklusion på tiltag på modul 1.						 </a:t>
            </a:r>
          </a:p>
          <a:p>
            <a:pPr marL="342900" indent="-342900"/>
            <a:r>
              <a:rPr lang="da-DK" sz="3200" dirty="0"/>
              <a:t>Lærings udbytte af PD-modulet									</a:t>
            </a:r>
          </a:p>
        </p:txBody>
      </p:sp>
    </p:spTree>
    <p:extLst>
      <p:ext uri="{BB962C8B-B14F-4D97-AF65-F5344CB8AC3E}">
        <p14:creationId xmlns:p14="http://schemas.microsoft.com/office/powerpoint/2010/main" val="9031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157D0-562F-9BFB-1520-81F8611D0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98294" y="122275"/>
            <a:ext cx="14838619" cy="1072197"/>
          </a:xfrm>
        </p:spPr>
        <p:txBody>
          <a:bodyPr>
            <a:noAutofit/>
          </a:bodyPr>
          <a:lstStyle/>
          <a:p>
            <a:r>
              <a:rPr lang="da-DK" sz="36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Vores egen</a:t>
            </a:r>
            <a:r>
              <a:rPr lang="da-DK" sz="3600" b="1" dirty="0">
                <a:solidFill>
                  <a:srgbClr val="FF0000"/>
                </a:solidFill>
              </a:rPr>
              <a:t>; Agenda – eksamen d. 13. oktober Bæredygtighed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CCF1702-DB6D-C8B3-B0CB-BFA820934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82" y="1409859"/>
            <a:ext cx="11442853" cy="5201920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/>
              <a:t>Præsentation af os selv							1 min. hver = 2 min.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/>
              <a:t>Stærk bæredygtig (xxx) </a:t>
            </a:r>
            <a:r>
              <a:rPr lang="da-DK" sz="1800" dirty="0" err="1"/>
              <a:t>vs</a:t>
            </a:r>
            <a:r>
              <a:rPr lang="da-DK" sz="1800" dirty="0"/>
              <a:t> svag bæredygtighed (</a:t>
            </a:r>
            <a:r>
              <a:rPr lang="da-DK" sz="1800" dirty="0" err="1"/>
              <a:t>zzzz</a:t>
            </a:r>
            <a:r>
              <a:rPr lang="da-DK" sz="1800" dirty="0"/>
              <a:t>)				2 min. hver = 4 min.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a-DK" sz="1400" dirty="0"/>
              <a:t>Artikel; Bæredygtighed og grøn omstilling af Peter Bjerregaard, Information, 2013, opdateret 2019.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/>
              <a:t>ESG med nedslag i G							1 min.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 err="1"/>
              <a:t>GLU´s</a:t>
            </a:r>
            <a:r>
              <a:rPr lang="da-DK" sz="1800" dirty="0"/>
              <a:t> røde tråd (overblik) og med nedslag i modul 1 – Personligt lederskab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a-DK" sz="1400" dirty="0"/>
              <a:t>Lektionsplan								2 min.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/>
              <a:t>Transformativ læring (Illeris) / (Stephen Sterlings	?????)				4 min.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a-DK" sz="1600" dirty="0"/>
              <a:t>Empiriindsamling med afsæt i pædagogiske principper 2-5-7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a-DK" sz="1600" dirty="0"/>
              <a:t>Spørgeskema (dialog i klassen og gruppe)/ Interview (spg 5a 0g 5b) /egen refleksion / observation / komparativ sammenligning). Analyse og vurdering af empirien </a:t>
            </a:r>
            <a:r>
              <a:rPr lang="da-DK" sz="1600" dirty="0" err="1"/>
              <a:t>jævnf</a:t>
            </a:r>
            <a:r>
              <a:rPr lang="da-DK" sz="1600" dirty="0"/>
              <a:t>. bilag </a:t>
            </a:r>
            <a:r>
              <a:rPr lang="da-DK" sz="1600" dirty="0" err="1"/>
              <a:t>nr</a:t>
            </a:r>
            <a:r>
              <a:rPr lang="da-DK" sz="1600" dirty="0"/>
              <a:t> XX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/>
              <a:t>Dialog med fokus på empirien og efterfølgende nye dilemmaer 			15 min.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a-DK" sz="1400" dirty="0" err="1"/>
              <a:t>Overflow</a:t>
            </a:r>
            <a:r>
              <a:rPr lang="da-DK" sz="1400" dirty="0"/>
              <a:t> – IDG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a-DK" sz="1400" dirty="0"/>
              <a:t>Cases (afsluttende prøve på AMU) og afsluttende ”eksamen” på GLU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/>
              <a:t>Konklusion på tiltag på modul 1.						3 min.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a-DK" sz="1400" dirty="0"/>
              <a:t>Forbedring / tiltag.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/>
              <a:t>Lærings udbytte af PD-modulet						1 min. hver =2 min.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b="1" dirty="0"/>
              <a:t>Totalt									39 minutter	</a:t>
            </a:r>
            <a:r>
              <a:rPr lang="da-DK" sz="1800" dirty="0"/>
              <a:t>				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C1D00857-7A0F-A146-95D9-61DE12A70725}"/>
              </a:ext>
            </a:extLst>
          </p:cNvPr>
          <p:cNvSpPr txBox="1"/>
          <p:nvPr/>
        </p:nvSpPr>
        <p:spPr>
          <a:xfrm>
            <a:off x="0" y="6499952"/>
            <a:ext cx="1219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a-DK" sz="1000" dirty="0"/>
              <a:t>Peter Skovager &amp; Michael Christiansen, IBC										Version 08-09-2023</a:t>
            </a: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4CC63C65-A7F3-84C4-B745-0BE39DBACF86}"/>
              </a:ext>
            </a:extLst>
          </p:cNvPr>
          <p:cNvCxnSpPr/>
          <p:nvPr/>
        </p:nvCxnSpPr>
        <p:spPr>
          <a:xfrm>
            <a:off x="0" y="642283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243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157D0-562F-9BFB-1520-81F8611D0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98294" y="122275"/>
            <a:ext cx="14838619" cy="1072197"/>
          </a:xfrm>
        </p:spPr>
        <p:txBody>
          <a:bodyPr>
            <a:noAutofit/>
          </a:bodyPr>
          <a:lstStyle/>
          <a:p>
            <a:r>
              <a:rPr lang="da-DK" sz="4400" b="1" dirty="0"/>
              <a:t>Agenda – eksamen d. 13. oktober Bæredygtighed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CCF1702-DB6D-C8B3-B0CB-BFA820934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9147" y="1298032"/>
            <a:ext cx="11442853" cy="520192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Præsentation af os selv							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2400" dirty="0"/>
              <a:t>Didaktik i en </a:t>
            </a:r>
            <a:r>
              <a:rPr lang="da-DK" sz="2400" dirty="0" err="1"/>
              <a:t>antropocæn</a:t>
            </a:r>
            <a:r>
              <a:rPr lang="da-DK" sz="2400" dirty="0"/>
              <a:t> tidsalder</a:t>
            </a:r>
            <a:r>
              <a:rPr lang="da-DK" dirty="0"/>
              <a:t>			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ESG med nedslag i G							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 err="1"/>
              <a:t>GLU´s</a:t>
            </a:r>
            <a:r>
              <a:rPr lang="da-DK" dirty="0"/>
              <a:t> røde tråd (overblik) og med nedslag i modul 1 – Personligt lederskab</a:t>
            </a:r>
            <a:r>
              <a:rPr lang="da-DK" sz="1800" dirty="0"/>
              <a:t>	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Transformativ læring (Illeris v. Michael) / (Stephen Sterlings v. Peter)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Dialog med fokus på empirien og efterfølgende nye dilemmaer 			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Konklusion på tiltag på modul 1.						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Lærings udbytte af PD-modulet									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C1D00857-7A0F-A146-95D9-61DE12A70725}"/>
              </a:ext>
            </a:extLst>
          </p:cNvPr>
          <p:cNvSpPr txBox="1"/>
          <p:nvPr/>
        </p:nvSpPr>
        <p:spPr>
          <a:xfrm>
            <a:off x="0" y="6566054"/>
            <a:ext cx="1219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a-DK" sz="1000" dirty="0"/>
              <a:t>Peter Skovager &amp; Michael Christiansen, IBC										Version 06-10-2023</a:t>
            </a:r>
          </a:p>
        </p:txBody>
      </p:sp>
      <p:pic>
        <p:nvPicPr>
          <p:cNvPr id="4098" name="Picture 2" descr="Holdet bag naturen er nu klar - Natur - Sjællandske Nyheder">
            <a:extLst>
              <a:ext uri="{FF2B5EF4-FFF2-40B4-BE49-F238E27FC236}">
                <a16:creationId xmlns:a16="http://schemas.microsoft.com/office/drawing/2014/main" id="{F9BA6BA6-AE90-78A9-3455-833483D8F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3" b="54307"/>
          <a:stretch/>
        </p:blipFill>
        <p:spPr bwMode="auto">
          <a:xfrm>
            <a:off x="0" y="6070295"/>
            <a:ext cx="12192000" cy="92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047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DAAB0-35BC-D84F-1524-C67417985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Præsentation af os selv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5C8AE7-04C7-87E0-3722-26AE18EB5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 descr="Peter Skovager">
            <a:extLst>
              <a:ext uri="{FF2B5EF4-FFF2-40B4-BE49-F238E27FC236}">
                <a16:creationId xmlns:a16="http://schemas.microsoft.com/office/drawing/2014/main" id="{A2911A73-CAA4-487D-D8C9-D3DFF4D9C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126" y="1690688"/>
            <a:ext cx="4359326" cy="2179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6CACB8A-04D7-C2F4-E751-F26862661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61726"/>
            <a:ext cx="4359326" cy="2179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Holdet bag naturen er nu klar - Natur - Sjællandske Nyheder">
            <a:extLst>
              <a:ext uri="{FF2B5EF4-FFF2-40B4-BE49-F238E27FC236}">
                <a16:creationId xmlns:a16="http://schemas.microsoft.com/office/drawing/2014/main" id="{5425D45B-C6C7-A22A-3A7C-7BF2C53BD1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3" b="54307"/>
          <a:stretch/>
        </p:blipFill>
        <p:spPr bwMode="auto">
          <a:xfrm>
            <a:off x="0" y="6070295"/>
            <a:ext cx="12192000" cy="92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1F1D1C5-000B-76E4-3BF7-DE0C441EAB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3" t="9931" r="6876" b="19577"/>
          <a:stretch/>
        </p:blipFill>
        <p:spPr>
          <a:xfrm>
            <a:off x="7856361" y="216611"/>
            <a:ext cx="4184153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0206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CC1A2-7EF7-3A7B-8CEB-FC27ACC89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 b="1" dirty="0"/>
              <a:t>Didaktik i en </a:t>
            </a:r>
            <a:r>
              <a:rPr lang="da-DK" sz="4400" b="1" dirty="0" err="1"/>
              <a:t>antropocæn</a:t>
            </a:r>
            <a:r>
              <a:rPr lang="da-DK" sz="4400" b="1" dirty="0"/>
              <a:t> </a:t>
            </a:r>
            <a:br>
              <a:rPr lang="da-DK" sz="4400" b="1" dirty="0"/>
            </a:br>
            <a:r>
              <a:rPr lang="da-DK" sz="4400" b="1" dirty="0"/>
              <a:t>tidsalder</a:t>
            </a:r>
            <a:endParaRPr lang="da-DK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6B4267-8FF6-2254-5FD7-821173C10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285" y="2856707"/>
            <a:ext cx="10515600" cy="4351338"/>
          </a:xfrm>
        </p:spPr>
        <p:txBody>
          <a:bodyPr>
            <a:normAutofit/>
          </a:bodyPr>
          <a:lstStyle/>
          <a:p>
            <a:r>
              <a:rPr lang="da-DK" dirty="0"/>
              <a:t>Stephen Sterling: Antagelser, viden og handling</a:t>
            </a:r>
          </a:p>
          <a:p>
            <a:endParaRPr lang="da-DK" dirty="0"/>
          </a:p>
          <a:p>
            <a:r>
              <a:rPr lang="da-DK" dirty="0"/>
              <a:t>Jeppe Læssøe: Stærk og svag BD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6" name="Picture 2" descr="Holdet bag naturen er nu klar - Natur - Sjællandske Nyheder">
            <a:extLst>
              <a:ext uri="{FF2B5EF4-FFF2-40B4-BE49-F238E27FC236}">
                <a16:creationId xmlns:a16="http://schemas.microsoft.com/office/drawing/2014/main" id="{9B22F63B-1F29-FFE5-74F3-AFE266802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3" b="54307"/>
          <a:stretch/>
        </p:blipFill>
        <p:spPr bwMode="auto">
          <a:xfrm>
            <a:off x="0" y="6070295"/>
            <a:ext cx="12192000" cy="92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8B94B63-1D54-70C6-1158-999644EF2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8007" y="3152202"/>
            <a:ext cx="1730379" cy="2289424"/>
          </a:xfrm>
          <a:prstGeom prst="rect">
            <a:avLst/>
          </a:prstGeom>
        </p:spPr>
      </p:pic>
      <p:pic>
        <p:nvPicPr>
          <p:cNvPr id="1026" name="Picture 2" descr="Bæredygtig udvikling kræver livslang uddannelse">
            <a:extLst>
              <a:ext uri="{FF2B5EF4-FFF2-40B4-BE49-F238E27FC236}">
                <a16:creationId xmlns:a16="http://schemas.microsoft.com/office/drawing/2014/main" id="{6EA3D273-851F-4B08-1014-009862469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33" y="2030188"/>
            <a:ext cx="1374105" cy="19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62C1F19D-A546-9D08-618F-E7D876AC7F1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2" t="9736" r="5953" b="20653"/>
          <a:stretch/>
        </p:blipFill>
        <p:spPr>
          <a:xfrm>
            <a:off x="7917950" y="47268"/>
            <a:ext cx="427405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8635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27CC1F-7C2C-B507-41BB-17E73C196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 b="1" dirty="0"/>
              <a:t>ESG med nedslag i </a:t>
            </a:r>
            <a:r>
              <a:rPr lang="da-DK" sz="4400" b="1" dirty="0" err="1"/>
              <a:t>Governance</a:t>
            </a:r>
            <a:endParaRPr lang="da-DK" b="1" dirty="0"/>
          </a:p>
        </p:txBody>
      </p:sp>
      <p:pic>
        <p:nvPicPr>
          <p:cNvPr id="2050" name="Picture 2" descr="ESG">
            <a:extLst>
              <a:ext uri="{FF2B5EF4-FFF2-40B4-BE49-F238E27FC236}">
                <a16:creationId xmlns:a16="http://schemas.microsoft.com/office/drawing/2014/main" id="{DE580931-CCE0-6FB6-B507-E48B32A99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99" y="1241235"/>
            <a:ext cx="4829060" cy="482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BC855736-77FC-1D46-5897-CBD29A80B39E}"/>
              </a:ext>
            </a:extLst>
          </p:cNvPr>
          <p:cNvSpPr txBox="1"/>
          <p:nvPr/>
        </p:nvSpPr>
        <p:spPr>
          <a:xfrm>
            <a:off x="6975967" y="2587830"/>
            <a:ext cx="40606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0" i="0" dirty="0">
                <a:solidFill>
                  <a:srgbClr val="040C28"/>
                </a:solidFill>
                <a:effectLst/>
                <a:latin typeface="Google Sans"/>
              </a:rPr>
              <a:t>“G” står for “</a:t>
            </a:r>
            <a:r>
              <a:rPr lang="da-DK" b="0" i="0" dirty="0" err="1">
                <a:solidFill>
                  <a:srgbClr val="040C28"/>
                </a:solidFill>
                <a:effectLst/>
                <a:latin typeface="Google Sans"/>
              </a:rPr>
              <a:t>Governance</a:t>
            </a:r>
            <a:r>
              <a:rPr lang="da-DK" b="0" i="0" dirty="0">
                <a:solidFill>
                  <a:srgbClr val="040C28"/>
                </a:solidFill>
                <a:effectLst/>
                <a:latin typeface="Google Sans"/>
              </a:rPr>
              <a:t>”, hvilket betyder “styringsmæssige” faktorer</a:t>
            </a:r>
            <a:r>
              <a:rPr lang="da-DK" b="0" i="0" dirty="0">
                <a:solidFill>
                  <a:srgbClr val="4D5156"/>
                </a:solidFill>
                <a:effectLst/>
                <a:latin typeface="Google Sans"/>
              </a:rPr>
              <a:t>. </a:t>
            </a:r>
          </a:p>
          <a:p>
            <a:endParaRPr lang="da-DK" dirty="0">
              <a:solidFill>
                <a:srgbClr val="4D5156"/>
              </a:solidFill>
              <a:latin typeface="Google Sans"/>
            </a:endParaRPr>
          </a:p>
          <a:p>
            <a:r>
              <a:rPr lang="da-DK" b="0" i="0" dirty="0">
                <a:solidFill>
                  <a:srgbClr val="4D5156"/>
                </a:solidFill>
                <a:effectLst/>
                <a:latin typeface="Google Sans"/>
              </a:rPr>
              <a:t>Dette aspekt af ESG-analysen fokuserer på virksomheders ledelsesstruktur, politikker og praksis for god ledelse.</a:t>
            </a:r>
          </a:p>
          <a:p>
            <a:endParaRPr lang="da-DK" dirty="0">
              <a:solidFill>
                <a:srgbClr val="4D5156"/>
              </a:solidFill>
              <a:latin typeface="Google Sans"/>
            </a:endParaRPr>
          </a:p>
          <a:p>
            <a:r>
              <a:rPr lang="da-DK" dirty="0">
                <a:solidFill>
                  <a:srgbClr val="4D5156"/>
                </a:solidFill>
                <a:latin typeface="Google Sans"/>
              </a:rPr>
              <a:t>Derfor passer ”G” så godt ned i GLU-en, hvor IDG ligeledes anvendes.</a:t>
            </a:r>
            <a:endParaRPr lang="da-DK" dirty="0"/>
          </a:p>
        </p:txBody>
      </p:sp>
      <p:pic>
        <p:nvPicPr>
          <p:cNvPr id="9" name="Picture 2" descr="Holdet bag naturen er nu klar - Natur - Sjællandske Nyheder">
            <a:extLst>
              <a:ext uri="{FF2B5EF4-FFF2-40B4-BE49-F238E27FC236}">
                <a16:creationId xmlns:a16="http://schemas.microsoft.com/office/drawing/2014/main" id="{54CD31A6-C756-5277-94DE-C959934596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3" b="54307"/>
          <a:stretch/>
        </p:blipFill>
        <p:spPr bwMode="auto">
          <a:xfrm>
            <a:off x="0" y="6070295"/>
            <a:ext cx="12192000" cy="92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62429895-AED2-FEFB-2980-ECF264AC73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00" t="11486" r="6875" b="20423"/>
          <a:stretch/>
        </p:blipFill>
        <p:spPr>
          <a:xfrm>
            <a:off x="7932980" y="94745"/>
            <a:ext cx="425902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808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65D15E-9C3A-BCF8-5DCA-BA50923B2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 b="1" dirty="0" err="1"/>
              <a:t>GLU´s</a:t>
            </a:r>
            <a:r>
              <a:rPr lang="da-DK" sz="4400" b="1" dirty="0"/>
              <a:t> røde tråd og modul 1</a:t>
            </a:r>
            <a:endParaRPr lang="da-DK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F7C75A-A0B0-B4CF-F8A5-F5876DAA2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4E12CD4-C1A1-16AD-2748-9B363AD898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66" t="17671" r="19849" b="9930"/>
          <a:stretch/>
        </p:blipFill>
        <p:spPr>
          <a:xfrm>
            <a:off x="661011" y="1680326"/>
            <a:ext cx="6422835" cy="4282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Holdet bag naturen er nu klar - Natur - Sjællandske Nyheder">
            <a:extLst>
              <a:ext uri="{FF2B5EF4-FFF2-40B4-BE49-F238E27FC236}">
                <a16:creationId xmlns:a16="http://schemas.microsoft.com/office/drawing/2014/main" id="{E725AC34-15E8-28AC-C066-DB01986B8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3" b="54307"/>
          <a:stretch/>
        </p:blipFill>
        <p:spPr bwMode="auto">
          <a:xfrm>
            <a:off x="0" y="6070295"/>
            <a:ext cx="12192000" cy="92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486C634-7810-F087-E0FF-261BF1BA77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476" t="24652" r="27799" b="15020"/>
          <a:stretch/>
        </p:blipFill>
        <p:spPr>
          <a:xfrm rot="725382">
            <a:off x="5507919" y="1836687"/>
            <a:ext cx="5863287" cy="4456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329010DA-475D-1C03-2179-BC2EB02005FC}"/>
              </a:ext>
            </a:extLst>
          </p:cNvPr>
          <p:cNvSpPr/>
          <p:nvPr/>
        </p:nvSpPr>
        <p:spPr>
          <a:xfrm>
            <a:off x="271463" y="1528763"/>
            <a:ext cx="4443412" cy="14771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72ED54B0-1110-BA9A-B298-F6D62493FD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91" t="9930" r="6875" b="18550"/>
          <a:stretch/>
        </p:blipFill>
        <p:spPr>
          <a:xfrm>
            <a:off x="8076689" y="106876"/>
            <a:ext cx="4113382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05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DFC4C8-3AC8-9AC5-2524-CC110C329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796"/>
            <a:ext cx="10515600" cy="1325563"/>
          </a:xfrm>
        </p:spPr>
        <p:txBody>
          <a:bodyPr/>
          <a:lstStyle/>
          <a:p>
            <a:r>
              <a:rPr lang="da-DK" sz="4400" b="1" dirty="0"/>
              <a:t>Transformativ læring</a:t>
            </a:r>
            <a:endParaRPr lang="da-DK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2124E92-DD2E-25F1-BC4F-A5CE196BF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2516"/>
            <a:ext cx="10515600" cy="4351338"/>
          </a:xfrm>
        </p:spPr>
        <p:txBody>
          <a:bodyPr/>
          <a:lstStyle/>
          <a:p>
            <a:r>
              <a:rPr lang="da-DK" dirty="0"/>
              <a:t>Illeris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sz="2800" dirty="0"/>
          </a:p>
          <a:p>
            <a:r>
              <a:rPr lang="da-DK" sz="2800" dirty="0"/>
              <a:t>Stephen Sterling &amp; </a:t>
            </a:r>
          </a:p>
          <a:p>
            <a:pPr marL="0" indent="0">
              <a:buNone/>
            </a:pPr>
            <a:r>
              <a:rPr lang="da-DK" sz="2800" dirty="0"/>
              <a:t>Monica Carlsson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AFCBC9A-BBF0-A04A-FD6B-85DDA2B0A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28" t="10841" r="26174" b="21445"/>
          <a:stretch/>
        </p:blipFill>
        <p:spPr>
          <a:xfrm>
            <a:off x="8812049" y="0"/>
            <a:ext cx="3379951" cy="1855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Dag 3 – illeris læringstrekant, forskelle mellem ...">
            <a:extLst>
              <a:ext uri="{FF2B5EF4-FFF2-40B4-BE49-F238E27FC236}">
                <a16:creationId xmlns:a16="http://schemas.microsoft.com/office/drawing/2014/main" id="{14558CD5-57D7-F238-801F-A42BCDABD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934" y="1060692"/>
            <a:ext cx="2995326" cy="247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oldet bag naturen er nu klar - Natur - Sjællandske Nyheder">
            <a:extLst>
              <a:ext uri="{FF2B5EF4-FFF2-40B4-BE49-F238E27FC236}">
                <a16:creationId xmlns:a16="http://schemas.microsoft.com/office/drawing/2014/main" id="{840D5968-A704-C78E-FD00-89FD2184F6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3" b="54307"/>
          <a:stretch/>
        </p:blipFill>
        <p:spPr bwMode="auto">
          <a:xfrm>
            <a:off x="0" y="6070295"/>
            <a:ext cx="12192000" cy="92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537BDE7B-7633-11DF-A297-C2B7266CA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7527" y="2718087"/>
            <a:ext cx="5608005" cy="286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95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D7427-5F96-0DDE-82B3-38C570B32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90" y="262844"/>
            <a:ext cx="10515600" cy="1325563"/>
          </a:xfrm>
        </p:spPr>
        <p:txBody>
          <a:bodyPr/>
          <a:lstStyle/>
          <a:p>
            <a:r>
              <a:rPr lang="da-DK" sz="4400" b="1" dirty="0"/>
              <a:t>Underviserens oplevelse af holdene</a:t>
            </a:r>
            <a:endParaRPr lang="da-DK" b="1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AFDE1B6-89AC-973A-C4FE-6FC5D4F30A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4" t="11887" r="34759" b="21124"/>
          <a:stretch/>
        </p:blipFill>
        <p:spPr>
          <a:xfrm>
            <a:off x="9248116" y="25625"/>
            <a:ext cx="2943884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F48A2646-DDBF-F93B-FD28-617485A25A08}"/>
              </a:ext>
            </a:extLst>
          </p:cNvPr>
          <p:cNvSpPr txBox="1"/>
          <p:nvPr/>
        </p:nvSpPr>
        <p:spPr>
          <a:xfrm>
            <a:off x="12192000" y="3122841"/>
            <a:ext cx="19516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highlight>
                  <a:srgbClr val="FFFF00"/>
                </a:highlight>
              </a:rPr>
              <a:t>Nye </a:t>
            </a:r>
            <a:r>
              <a:rPr lang="da-DK" dirty="0" err="1">
                <a:highlight>
                  <a:srgbClr val="FFFF00"/>
                </a:highlight>
              </a:rPr>
              <a:t>dilemmaerdsd</a:t>
            </a:r>
            <a:endParaRPr lang="da-DK" dirty="0">
              <a:highlight>
                <a:srgbClr val="FFFF00"/>
              </a:highlight>
            </a:endParaRPr>
          </a:p>
          <a:p>
            <a:endParaRPr lang="da-DK" dirty="0">
              <a:highlight>
                <a:srgbClr val="FFFF00"/>
              </a:highlight>
            </a:endParaRPr>
          </a:p>
          <a:p>
            <a:r>
              <a:rPr lang="da-DK" dirty="0" err="1">
                <a:highlight>
                  <a:srgbClr val="FFFF00"/>
                </a:highlight>
              </a:rPr>
              <a:t>Overflow</a:t>
            </a:r>
            <a:r>
              <a:rPr lang="da-DK" dirty="0">
                <a:highlight>
                  <a:srgbClr val="FFFF00"/>
                </a:highlight>
              </a:rPr>
              <a:t> </a:t>
            </a:r>
          </a:p>
          <a:p>
            <a:r>
              <a:rPr lang="da-DK" dirty="0">
                <a:highlight>
                  <a:srgbClr val="FFFF00"/>
                </a:highlight>
              </a:rPr>
              <a:t>Cases</a:t>
            </a:r>
          </a:p>
          <a:p>
            <a:r>
              <a:rPr lang="da-DK" dirty="0">
                <a:highlight>
                  <a:srgbClr val="FFFF00"/>
                </a:highlight>
              </a:rPr>
              <a:t>Målepinde</a:t>
            </a:r>
          </a:p>
          <a:p>
            <a:r>
              <a:rPr lang="da-DK" dirty="0">
                <a:highlight>
                  <a:srgbClr val="FFFF00"/>
                </a:highlight>
              </a:rPr>
              <a:t>????</a:t>
            </a: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820E32B2-2301-2511-1CF9-14347B7C26D7}"/>
              </a:ext>
            </a:extLst>
          </p:cNvPr>
          <p:cNvGrpSpPr/>
          <p:nvPr/>
        </p:nvGrpSpPr>
        <p:grpSpPr>
          <a:xfrm>
            <a:off x="6797407" y="2315647"/>
            <a:ext cx="4653333" cy="2284885"/>
            <a:chOff x="6797407" y="2315647"/>
            <a:chExt cx="4653333" cy="2284885"/>
          </a:xfrm>
        </p:grpSpPr>
        <p:pic>
          <p:nvPicPr>
            <p:cNvPr id="10" name="Billede 9">
              <a:extLst>
                <a:ext uri="{FF2B5EF4-FFF2-40B4-BE49-F238E27FC236}">
                  <a16:creationId xmlns:a16="http://schemas.microsoft.com/office/drawing/2014/main" id="{BB133E59-8577-F9E1-B51B-503F5C5F08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650" t="33092" r="27350" b="8112"/>
            <a:stretch/>
          </p:blipFill>
          <p:spPr>
            <a:xfrm rot="21215648">
              <a:off x="6797407" y="2457817"/>
              <a:ext cx="2203374" cy="16193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2" name="Billede 11">
              <a:extLst>
                <a:ext uri="{FF2B5EF4-FFF2-40B4-BE49-F238E27FC236}">
                  <a16:creationId xmlns:a16="http://schemas.microsoft.com/office/drawing/2014/main" id="{EE99BDE0-F026-6EB8-8181-F1B1FE2FD3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7741" t="57430" r="29699" b="6988"/>
            <a:stretch/>
          </p:blipFill>
          <p:spPr>
            <a:xfrm>
              <a:off x="8240616" y="3267490"/>
              <a:ext cx="2834595" cy="133304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4" name="Billede 13">
              <a:extLst>
                <a:ext uri="{FF2B5EF4-FFF2-40B4-BE49-F238E27FC236}">
                  <a16:creationId xmlns:a16="http://schemas.microsoft.com/office/drawing/2014/main" id="{A853E7A3-66E0-DE9D-A118-7FFB5B1CE4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6799" t="32610" r="25490" b="7952"/>
            <a:stretch/>
          </p:blipFill>
          <p:spPr>
            <a:xfrm rot="480887">
              <a:off x="9340884" y="2315647"/>
              <a:ext cx="2109856" cy="14784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5" name="Pil: højre 14">
            <a:extLst>
              <a:ext uri="{FF2B5EF4-FFF2-40B4-BE49-F238E27FC236}">
                <a16:creationId xmlns:a16="http://schemas.microsoft.com/office/drawing/2014/main" id="{55FDBA7D-D00B-3C47-AA92-9041EAC209C5}"/>
              </a:ext>
            </a:extLst>
          </p:cNvPr>
          <p:cNvSpPr/>
          <p:nvPr/>
        </p:nvSpPr>
        <p:spPr>
          <a:xfrm>
            <a:off x="4859270" y="4306076"/>
            <a:ext cx="1745342" cy="4155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122" name="Picture 2" descr="Kildevand, Grøn, Natur, Sæson, Miljø">
            <a:extLst>
              <a:ext uri="{FF2B5EF4-FFF2-40B4-BE49-F238E27FC236}">
                <a16:creationId xmlns:a16="http://schemas.microsoft.com/office/drawing/2014/main" id="{D0DD35C9-2D2C-1B11-E8FA-186A4C026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8391"/>
            <a:ext cx="12192000" cy="88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94889010-DA8F-51CE-7469-1DE6B5F71B41}"/>
              </a:ext>
            </a:extLst>
          </p:cNvPr>
          <p:cNvSpPr txBox="1"/>
          <p:nvPr/>
        </p:nvSpPr>
        <p:spPr>
          <a:xfrm>
            <a:off x="909168" y="1765134"/>
            <a:ext cx="724951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1" u="sng" dirty="0"/>
              <a:t>Peters hold, Vejle: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Heterogen gruppe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Åben diskussion om relevans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Stor forskel i kognitiv niveau og virksomhedernes politik</a:t>
            </a:r>
          </a:p>
          <a:p>
            <a:endParaRPr lang="da-DK" dirty="0"/>
          </a:p>
          <a:p>
            <a:r>
              <a:rPr lang="da-DK" b="1" u="sng" dirty="0"/>
              <a:t>Michaels hold, Åbenrå: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Homogen gruppe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Diskussion om relevans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Åbenhed for ny viden og læring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4510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18EA43472D24449C06B0068A65CFA5" ma:contentTypeVersion="14" ma:contentTypeDescription="Opret et nyt dokument." ma:contentTypeScope="" ma:versionID="3f5a1246c2ef77df25e66849155b51ec">
  <xsd:schema xmlns:xsd="http://www.w3.org/2001/XMLSchema" xmlns:xs="http://www.w3.org/2001/XMLSchema" xmlns:p="http://schemas.microsoft.com/office/2006/metadata/properties" xmlns:ns2="66bd60ff-9289-488e-8b38-68681f307e9f" xmlns:ns3="f98be5f7-c26b-40b1-8165-6f48d908995f" targetNamespace="http://schemas.microsoft.com/office/2006/metadata/properties" ma:root="true" ma:fieldsID="cc8fdd61396614f09d96b38174a9845c" ns2:_="" ns3:_="">
    <xsd:import namespace="66bd60ff-9289-488e-8b38-68681f307e9f"/>
    <xsd:import namespace="f98be5f7-c26b-40b1-8165-6f48d90899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bd60ff-9289-488e-8b38-68681f307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ledmærker" ma:readOnly="false" ma:fieldId="{5cf76f15-5ced-4ddc-b409-7134ff3c332f}" ma:taxonomyMulti="true" ma:sspId="7838cd0e-1872-446e-82f7-b036991bb4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be5f7-c26b-40b1-8165-6f48d908995f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5a6c850-fdf5-4fc6-8700-74a9778d8058}" ma:internalName="TaxCatchAll" ma:showField="CatchAllData" ma:web="f98be5f7-c26b-40b1-8165-6f48d9089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8be5f7-c26b-40b1-8165-6f48d908995f" xsi:nil="true"/>
    <lcf76f155ced4ddcb4097134ff3c332f xmlns="66bd60ff-9289-488e-8b38-68681f307e9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1E81358-1AA5-4AE4-BCBB-4ADC84202096}"/>
</file>

<file path=customXml/itemProps2.xml><?xml version="1.0" encoding="utf-8"?>
<ds:datastoreItem xmlns:ds="http://schemas.openxmlformats.org/officeDocument/2006/customXml" ds:itemID="{E22FCC98-B5E7-4E6C-975F-42AA732A866D}"/>
</file>

<file path=customXml/itemProps3.xml><?xml version="1.0" encoding="utf-8"?>
<ds:datastoreItem xmlns:ds="http://schemas.openxmlformats.org/officeDocument/2006/customXml" ds:itemID="{C47832B7-346C-4B8A-845B-2640903365AA}"/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1613</Words>
  <Application>Microsoft Office PowerPoint</Application>
  <PresentationFormat>Widescreen</PresentationFormat>
  <Paragraphs>169</Paragraphs>
  <Slides>16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Google Sans</vt:lpstr>
      <vt:lpstr>Publico text</vt:lpstr>
      <vt:lpstr>Office-tema</vt:lpstr>
      <vt:lpstr>Agenda til eksamen - Bæredygtighed</vt:lpstr>
      <vt:lpstr>Vores egen; Agenda – eksamen d. 13. oktober Bæredygtighed</vt:lpstr>
      <vt:lpstr>Agenda – eksamen d. 13. oktober Bæredygtighed</vt:lpstr>
      <vt:lpstr>Præsentation af os selv</vt:lpstr>
      <vt:lpstr>Didaktik i en antropocæn  tidsalder</vt:lpstr>
      <vt:lpstr>ESG med nedslag i Governance</vt:lpstr>
      <vt:lpstr>GLU´s røde tråd og modul 1</vt:lpstr>
      <vt:lpstr>Transformativ læring</vt:lpstr>
      <vt:lpstr>Underviserens oplevelse af holdene</vt:lpstr>
      <vt:lpstr>Dialog om metode, empirien og nye dilemmaer, med nedslag i spg 5.</vt:lpstr>
      <vt:lpstr>Komparativ (spg 5) – Vejle vs Åbenrå</vt:lpstr>
      <vt:lpstr>Konklusion på tiltag på modul 1.</vt:lpstr>
      <vt:lpstr>Læringsudbytte af PD-modulet </vt:lpstr>
      <vt:lpstr>De 10 pædagogiske principper</vt:lpstr>
      <vt:lpstr>Diana Laurillards 6 læringstyper</vt:lpstr>
      <vt:lpstr>PowerPoint-præsentation</vt:lpstr>
    </vt:vector>
  </TitlesOfParts>
  <Company>IBC International Business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Michael Christiansen - MICH</dc:creator>
  <cp:lastModifiedBy>Michael Christiansen - MICH</cp:lastModifiedBy>
  <cp:revision>3</cp:revision>
  <dcterms:created xsi:type="dcterms:W3CDTF">2023-09-06T12:23:30Z</dcterms:created>
  <dcterms:modified xsi:type="dcterms:W3CDTF">2025-01-09T12:20:17Z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0x0101002618EA43472D24449C06B0068A65CFA5</vt:lpwstr>
  </property>
</Properties>
</file>