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handoutMasterIdLst>
    <p:handoutMasterId r:id="rId11"/>
  </p:handoutMasterIdLst>
  <p:sldIdLst>
    <p:sldId id="264" r:id="rId5"/>
    <p:sldId id="258" r:id="rId6"/>
    <p:sldId id="262" r:id="rId7"/>
    <p:sldId id="259" r:id="rId8"/>
    <p:sldId id="260" r:id="rId9"/>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9C5DD5-BCF6-4A72-922F-56FD2169D244}" v="7" dt="2024-12-02T08:37:08.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p:restoredTop sz="94641"/>
  </p:normalViewPr>
  <p:slideViewPr>
    <p:cSldViewPr snapToGrid="0">
      <p:cViewPr varScale="1">
        <p:scale>
          <a:sx n="150" d="100"/>
          <a:sy n="150" d="100"/>
        </p:scale>
        <p:origin x="2886" y="126"/>
      </p:cViewPr>
      <p:guideLst/>
    </p:cSldViewPr>
  </p:slideViewPr>
  <p:notesTextViewPr>
    <p:cViewPr>
      <p:scale>
        <a:sx n="1" d="1"/>
        <a:sy n="1" d="1"/>
      </p:scale>
      <p:origin x="0" y="0"/>
    </p:cViewPr>
  </p:notesTextViewPr>
  <p:notesViewPr>
    <p:cSldViewPr snapToGrid="0">
      <p:cViewPr varScale="1">
        <p:scale>
          <a:sx n="121" d="100"/>
          <a:sy n="121" d="100"/>
        </p:scale>
        <p:origin x="766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s Baltzer - CLBA" userId="a72123cf-713c-4004-bba6-e31ada17abd6" providerId="ADAL" clId="{059C5DD5-BCF6-4A72-922F-56FD2169D244}"/>
    <pc:docChg chg="custSel addSld delSld modSld">
      <pc:chgData name="Claus Baltzer - CLBA" userId="a72123cf-713c-4004-bba6-e31ada17abd6" providerId="ADAL" clId="{059C5DD5-BCF6-4A72-922F-56FD2169D244}" dt="2024-12-03T09:26:48.314" v="94" actId="122"/>
      <pc:docMkLst>
        <pc:docMk/>
      </pc:docMkLst>
      <pc:sldChg chg="del">
        <pc:chgData name="Claus Baltzer - CLBA" userId="a72123cf-713c-4004-bba6-e31ada17abd6" providerId="ADAL" clId="{059C5DD5-BCF6-4A72-922F-56FD2169D244}" dt="2024-11-29T12:16:34.966" v="0" actId="47"/>
        <pc:sldMkLst>
          <pc:docMk/>
          <pc:sldMk cId="151555493" sldId="256"/>
        </pc:sldMkLst>
      </pc:sldChg>
      <pc:sldChg chg="del">
        <pc:chgData name="Claus Baltzer - CLBA" userId="a72123cf-713c-4004-bba6-e31ada17abd6" providerId="ADAL" clId="{059C5DD5-BCF6-4A72-922F-56FD2169D244}" dt="2024-11-29T12:22:19.115" v="9" actId="47"/>
        <pc:sldMkLst>
          <pc:docMk/>
          <pc:sldMk cId="4064226231" sldId="257"/>
        </pc:sldMkLst>
      </pc:sldChg>
      <pc:sldChg chg="del">
        <pc:chgData name="Claus Baltzer - CLBA" userId="a72123cf-713c-4004-bba6-e31ada17abd6" providerId="ADAL" clId="{059C5DD5-BCF6-4A72-922F-56FD2169D244}" dt="2024-11-29T12:16:36.339" v="1" actId="47"/>
        <pc:sldMkLst>
          <pc:docMk/>
          <pc:sldMk cId="2876412517" sldId="258"/>
        </pc:sldMkLst>
      </pc:sldChg>
      <pc:sldChg chg="addSp delSp modSp new mod">
        <pc:chgData name="Claus Baltzer - CLBA" userId="a72123cf-713c-4004-bba6-e31ada17abd6" providerId="ADAL" clId="{059C5DD5-BCF6-4A72-922F-56FD2169D244}" dt="2024-12-02T08:50:27.410" v="85" actId="20577"/>
        <pc:sldMkLst>
          <pc:docMk/>
          <pc:sldMk cId="3625455910" sldId="258"/>
        </pc:sldMkLst>
        <pc:spChg chg="mod">
          <ac:chgData name="Claus Baltzer - CLBA" userId="a72123cf-713c-4004-bba6-e31ada17abd6" providerId="ADAL" clId="{059C5DD5-BCF6-4A72-922F-56FD2169D244}" dt="2024-11-29T12:22:44.013" v="10"/>
          <ac:spMkLst>
            <pc:docMk/>
            <pc:sldMk cId="3625455910" sldId="258"/>
            <ac:spMk id="2" creationId="{91DE092F-07FA-98DB-8070-40C156A8FAF2}"/>
          </ac:spMkLst>
        </pc:spChg>
        <pc:spChg chg="del">
          <ac:chgData name="Claus Baltzer - CLBA" userId="a72123cf-713c-4004-bba6-e31ada17abd6" providerId="ADAL" clId="{059C5DD5-BCF6-4A72-922F-56FD2169D244}" dt="2024-11-29T12:22:52.246" v="11"/>
          <ac:spMkLst>
            <pc:docMk/>
            <pc:sldMk cId="3625455910" sldId="258"/>
            <ac:spMk id="3" creationId="{BC5AFE02-0EDB-868D-5574-4CB66B8977A8}"/>
          </ac:spMkLst>
        </pc:spChg>
        <pc:spChg chg="mod">
          <ac:chgData name="Claus Baltzer - CLBA" userId="a72123cf-713c-4004-bba6-e31ada17abd6" providerId="ADAL" clId="{059C5DD5-BCF6-4A72-922F-56FD2169D244}" dt="2024-12-02T08:50:27.410" v="85" actId="20577"/>
          <ac:spMkLst>
            <pc:docMk/>
            <pc:sldMk cId="3625455910" sldId="258"/>
            <ac:spMk id="4" creationId="{9ABE5B52-D0F7-A7AF-EDC9-9B319228AAAD}"/>
          </ac:spMkLst>
        </pc:spChg>
        <pc:picChg chg="add mod">
          <ac:chgData name="Claus Baltzer - CLBA" userId="a72123cf-713c-4004-bba6-e31ada17abd6" providerId="ADAL" clId="{059C5DD5-BCF6-4A72-922F-56FD2169D244}" dt="2024-11-29T12:22:52.246" v="11"/>
          <ac:picMkLst>
            <pc:docMk/>
            <pc:sldMk cId="3625455910" sldId="258"/>
            <ac:picMk id="5" creationId="{66D2AFEB-E540-D354-8D14-BD1DEB8B4FEE}"/>
          </ac:picMkLst>
        </pc:picChg>
      </pc:sldChg>
      <pc:sldChg chg="del">
        <pc:chgData name="Claus Baltzer - CLBA" userId="a72123cf-713c-4004-bba6-e31ada17abd6" providerId="ADAL" clId="{059C5DD5-BCF6-4A72-922F-56FD2169D244}" dt="2024-11-29T12:16:36.540" v="2" actId="47"/>
        <pc:sldMkLst>
          <pc:docMk/>
          <pc:sldMk cId="1025449849" sldId="259"/>
        </pc:sldMkLst>
      </pc:sldChg>
      <pc:sldChg chg="addSp modSp new mod">
        <pc:chgData name="Claus Baltzer - CLBA" userId="a72123cf-713c-4004-bba6-e31ada17abd6" providerId="ADAL" clId="{059C5DD5-BCF6-4A72-922F-56FD2169D244}" dt="2024-11-29T12:27:11.707" v="36"/>
        <pc:sldMkLst>
          <pc:docMk/>
          <pc:sldMk cId="1853432484" sldId="259"/>
        </pc:sldMkLst>
        <pc:spChg chg="mod">
          <ac:chgData name="Claus Baltzer - CLBA" userId="a72123cf-713c-4004-bba6-e31ada17abd6" providerId="ADAL" clId="{059C5DD5-BCF6-4A72-922F-56FD2169D244}" dt="2024-11-29T12:25:30.109" v="26"/>
          <ac:spMkLst>
            <pc:docMk/>
            <pc:sldMk cId="1853432484" sldId="259"/>
            <ac:spMk id="2" creationId="{73CCEC1E-D3D2-743C-8B0C-A29CDAD32BD6}"/>
          </ac:spMkLst>
        </pc:spChg>
        <pc:spChg chg="mod">
          <ac:chgData name="Claus Baltzer - CLBA" userId="a72123cf-713c-4004-bba6-e31ada17abd6" providerId="ADAL" clId="{059C5DD5-BCF6-4A72-922F-56FD2169D244}" dt="2024-11-29T12:25:03.844" v="24" actId="20577"/>
          <ac:spMkLst>
            <pc:docMk/>
            <pc:sldMk cId="1853432484" sldId="259"/>
            <ac:spMk id="3" creationId="{E3D6355C-1F90-2E79-3844-D21CD3380E1E}"/>
          </ac:spMkLst>
        </pc:spChg>
        <pc:spChg chg="mod">
          <ac:chgData name="Claus Baltzer - CLBA" userId="a72123cf-713c-4004-bba6-e31ada17abd6" providerId="ADAL" clId="{059C5DD5-BCF6-4A72-922F-56FD2169D244}" dt="2024-11-29T12:25:21.229" v="25"/>
          <ac:spMkLst>
            <pc:docMk/>
            <pc:sldMk cId="1853432484" sldId="259"/>
            <ac:spMk id="4" creationId="{57FF0880-80C5-9C91-1E96-7A78D467B69C}"/>
          </ac:spMkLst>
        </pc:spChg>
        <pc:picChg chg="add mod">
          <ac:chgData name="Claus Baltzer - CLBA" userId="a72123cf-713c-4004-bba6-e31ada17abd6" providerId="ADAL" clId="{059C5DD5-BCF6-4A72-922F-56FD2169D244}" dt="2024-11-29T12:27:11.707" v="36"/>
          <ac:picMkLst>
            <pc:docMk/>
            <pc:sldMk cId="1853432484" sldId="259"/>
            <ac:picMk id="5" creationId="{617B49D1-06B4-1899-9638-25F7C4696942}"/>
          </ac:picMkLst>
        </pc:picChg>
      </pc:sldChg>
      <pc:sldChg chg="del">
        <pc:chgData name="Claus Baltzer - CLBA" userId="a72123cf-713c-4004-bba6-e31ada17abd6" providerId="ADAL" clId="{059C5DD5-BCF6-4A72-922F-56FD2169D244}" dt="2024-11-29T12:16:37.195" v="4" actId="47"/>
        <pc:sldMkLst>
          <pc:docMk/>
          <pc:sldMk cId="983281389" sldId="260"/>
        </pc:sldMkLst>
      </pc:sldChg>
      <pc:sldChg chg="addSp modSp new mod">
        <pc:chgData name="Claus Baltzer - CLBA" userId="a72123cf-713c-4004-bba6-e31ada17abd6" providerId="ADAL" clId="{059C5DD5-BCF6-4A72-922F-56FD2169D244}" dt="2024-11-29T12:28:55.581" v="39" actId="20577"/>
        <pc:sldMkLst>
          <pc:docMk/>
          <pc:sldMk cId="2616617135" sldId="260"/>
        </pc:sldMkLst>
        <pc:spChg chg="mod">
          <ac:chgData name="Claus Baltzer - CLBA" userId="a72123cf-713c-4004-bba6-e31ada17abd6" providerId="ADAL" clId="{059C5DD5-BCF6-4A72-922F-56FD2169D244}" dt="2024-11-29T12:26:02.805" v="27"/>
          <ac:spMkLst>
            <pc:docMk/>
            <pc:sldMk cId="2616617135" sldId="260"/>
            <ac:spMk id="2" creationId="{C75A1E23-9596-BFAC-E11C-196623E734EF}"/>
          </ac:spMkLst>
        </pc:spChg>
        <pc:spChg chg="mod">
          <ac:chgData name="Claus Baltzer - CLBA" userId="a72123cf-713c-4004-bba6-e31ada17abd6" providerId="ADAL" clId="{059C5DD5-BCF6-4A72-922F-56FD2169D244}" dt="2024-11-29T12:28:55.581" v="39" actId="20577"/>
          <ac:spMkLst>
            <pc:docMk/>
            <pc:sldMk cId="2616617135" sldId="260"/>
            <ac:spMk id="3" creationId="{67100DA8-A985-CF86-94EA-B66DC33E16A7}"/>
          </ac:spMkLst>
        </pc:spChg>
        <pc:spChg chg="mod">
          <ac:chgData name="Claus Baltzer - CLBA" userId="a72123cf-713c-4004-bba6-e31ada17abd6" providerId="ADAL" clId="{059C5DD5-BCF6-4A72-922F-56FD2169D244}" dt="2024-11-29T12:26:31.582" v="33" actId="27636"/>
          <ac:spMkLst>
            <pc:docMk/>
            <pc:sldMk cId="2616617135" sldId="260"/>
            <ac:spMk id="4" creationId="{7F13F17B-8917-F314-DEBD-155407E298EC}"/>
          </ac:spMkLst>
        </pc:spChg>
        <pc:picChg chg="add mod">
          <ac:chgData name="Claus Baltzer - CLBA" userId="a72123cf-713c-4004-bba6-e31ada17abd6" providerId="ADAL" clId="{059C5DD5-BCF6-4A72-922F-56FD2169D244}" dt="2024-11-29T12:27:13.886" v="37"/>
          <ac:picMkLst>
            <pc:docMk/>
            <pc:sldMk cId="2616617135" sldId="260"/>
            <ac:picMk id="5" creationId="{DE45C591-D7F1-02C3-EF68-4EB3B1344474}"/>
          </ac:picMkLst>
        </pc:picChg>
      </pc:sldChg>
      <pc:sldChg chg="del">
        <pc:chgData name="Claus Baltzer - CLBA" userId="a72123cf-713c-4004-bba6-e31ada17abd6" providerId="ADAL" clId="{059C5DD5-BCF6-4A72-922F-56FD2169D244}" dt="2024-11-29T12:16:36.723" v="3" actId="47"/>
        <pc:sldMkLst>
          <pc:docMk/>
          <pc:sldMk cId="2997835054" sldId="261"/>
        </pc:sldMkLst>
      </pc:sldChg>
      <pc:sldChg chg="new del">
        <pc:chgData name="Claus Baltzer - CLBA" userId="a72123cf-713c-4004-bba6-e31ada17abd6" providerId="ADAL" clId="{059C5DD5-BCF6-4A72-922F-56FD2169D244}" dt="2024-11-29T12:27:28.749" v="38" actId="47"/>
        <pc:sldMkLst>
          <pc:docMk/>
          <pc:sldMk cId="3078808298" sldId="261"/>
        </pc:sldMkLst>
      </pc:sldChg>
      <pc:sldChg chg="addSp modSp new mod">
        <pc:chgData name="Claus Baltzer - CLBA" userId="a72123cf-713c-4004-bba6-e31ada17abd6" providerId="ADAL" clId="{059C5DD5-BCF6-4A72-922F-56FD2169D244}" dt="2024-12-02T08:38:08.015" v="49" actId="20577"/>
        <pc:sldMkLst>
          <pc:docMk/>
          <pc:sldMk cId="1534857464" sldId="262"/>
        </pc:sldMkLst>
        <pc:spChg chg="mod">
          <ac:chgData name="Claus Baltzer - CLBA" userId="a72123cf-713c-4004-bba6-e31ada17abd6" providerId="ADAL" clId="{059C5DD5-BCF6-4A72-922F-56FD2169D244}" dt="2024-11-29T12:24:11.497" v="16"/>
          <ac:spMkLst>
            <pc:docMk/>
            <pc:sldMk cId="1534857464" sldId="262"/>
            <ac:spMk id="2" creationId="{678ECD51-28C5-040A-E7D1-6FCBB7FD3379}"/>
          </ac:spMkLst>
        </pc:spChg>
        <pc:spChg chg="mod">
          <ac:chgData name="Claus Baltzer - CLBA" userId="a72123cf-713c-4004-bba6-e31ada17abd6" providerId="ADAL" clId="{059C5DD5-BCF6-4A72-922F-56FD2169D244}" dt="2024-11-29T12:24:23.687" v="19" actId="27636"/>
          <ac:spMkLst>
            <pc:docMk/>
            <pc:sldMk cId="1534857464" sldId="262"/>
            <ac:spMk id="3" creationId="{9FD1FABD-577C-7226-220F-1E4C6B32B36D}"/>
          </ac:spMkLst>
        </pc:spChg>
        <pc:spChg chg="mod">
          <ac:chgData name="Claus Baltzer - CLBA" userId="a72123cf-713c-4004-bba6-e31ada17abd6" providerId="ADAL" clId="{059C5DD5-BCF6-4A72-922F-56FD2169D244}" dt="2024-12-02T08:38:08.015" v="49" actId="20577"/>
          <ac:spMkLst>
            <pc:docMk/>
            <pc:sldMk cId="1534857464" sldId="262"/>
            <ac:spMk id="4" creationId="{8D535D82-5EB2-2EB1-CB78-BEDCE4E05834}"/>
          </ac:spMkLst>
        </pc:spChg>
        <pc:picChg chg="add mod">
          <ac:chgData name="Claus Baltzer - CLBA" userId="a72123cf-713c-4004-bba6-e31ada17abd6" providerId="ADAL" clId="{059C5DD5-BCF6-4A72-922F-56FD2169D244}" dt="2024-11-29T12:27:05.062" v="35" actId="1076"/>
          <ac:picMkLst>
            <pc:docMk/>
            <pc:sldMk cId="1534857464" sldId="262"/>
            <ac:picMk id="5" creationId="{2CE9C991-FD7A-229E-12EA-BDFF47A72B27}"/>
          </ac:picMkLst>
        </pc:picChg>
      </pc:sldChg>
      <pc:sldChg chg="delSp add del mod">
        <pc:chgData name="Claus Baltzer - CLBA" userId="a72123cf-713c-4004-bba6-e31ada17abd6" providerId="ADAL" clId="{059C5DD5-BCF6-4A72-922F-56FD2169D244}" dt="2024-12-02T08:37:45.305" v="48" actId="47"/>
        <pc:sldMkLst>
          <pc:docMk/>
          <pc:sldMk cId="146782555" sldId="263"/>
        </pc:sldMkLst>
        <pc:picChg chg="del">
          <ac:chgData name="Claus Baltzer - CLBA" userId="a72123cf-713c-4004-bba6-e31ada17abd6" providerId="ADAL" clId="{059C5DD5-BCF6-4A72-922F-56FD2169D244}" dt="2024-12-02T08:36:42.424" v="43" actId="478"/>
          <ac:picMkLst>
            <pc:docMk/>
            <pc:sldMk cId="146782555" sldId="263"/>
            <ac:picMk id="8" creationId="{47287306-CB2D-F81A-CD30-DF4CADFB9243}"/>
          </ac:picMkLst>
        </pc:picChg>
      </pc:sldChg>
      <pc:sldChg chg="addSp delSp modSp add mod">
        <pc:chgData name="Claus Baltzer - CLBA" userId="a72123cf-713c-4004-bba6-e31ada17abd6" providerId="ADAL" clId="{059C5DD5-BCF6-4A72-922F-56FD2169D244}" dt="2024-12-03T09:26:48.314" v="94" actId="122"/>
        <pc:sldMkLst>
          <pc:docMk/>
          <pc:sldMk cId="912933836" sldId="264"/>
        </pc:sldMkLst>
        <pc:spChg chg="mod">
          <ac:chgData name="Claus Baltzer - CLBA" userId="a72123cf-713c-4004-bba6-e31ada17abd6" providerId="ADAL" clId="{059C5DD5-BCF6-4A72-922F-56FD2169D244}" dt="2024-12-03T09:26:48.314" v="94" actId="122"/>
          <ac:spMkLst>
            <pc:docMk/>
            <pc:sldMk cId="912933836" sldId="264"/>
            <ac:spMk id="5" creationId="{D16A80C7-ACED-DCAA-CB5C-9219DDD1C58D}"/>
          </ac:spMkLst>
        </pc:spChg>
        <pc:spChg chg="mod ord">
          <ac:chgData name="Claus Baltzer - CLBA" userId="a72123cf-713c-4004-bba6-e31ada17abd6" providerId="ADAL" clId="{059C5DD5-BCF6-4A72-922F-56FD2169D244}" dt="2024-12-02T08:37:11.626" v="47" actId="26606"/>
          <ac:spMkLst>
            <pc:docMk/>
            <pc:sldMk cId="912933836" sldId="264"/>
            <ac:spMk id="6" creationId="{54FC964D-48BC-30EA-E828-E27BB8BAC453}"/>
          </ac:spMkLst>
        </pc:spChg>
        <pc:picChg chg="add mod">
          <ac:chgData name="Claus Baltzer - CLBA" userId="a72123cf-713c-4004-bba6-e31ada17abd6" providerId="ADAL" clId="{059C5DD5-BCF6-4A72-922F-56FD2169D244}" dt="2024-12-02T08:37:11.626" v="47" actId="26606"/>
          <ac:picMkLst>
            <pc:docMk/>
            <pc:sldMk cId="912933836" sldId="264"/>
            <ac:picMk id="2" creationId="{6BBA98C1-74B5-FDD7-DE3F-4A60E26460D7}"/>
          </ac:picMkLst>
        </pc:picChg>
        <pc:picChg chg="del">
          <ac:chgData name="Claus Baltzer - CLBA" userId="a72123cf-713c-4004-bba6-e31ada17abd6" providerId="ADAL" clId="{059C5DD5-BCF6-4A72-922F-56FD2169D244}" dt="2024-12-02T08:36:46.281" v="45" actId="478"/>
          <ac:picMkLst>
            <pc:docMk/>
            <pc:sldMk cId="912933836" sldId="264"/>
            <ac:picMk id="8" creationId="{47287306-CB2D-F81A-CD30-DF4CADFB924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09A0C3FE-5A82-12CB-FC22-69263FA863A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A47A260C-7A71-89C5-AE9A-7F80AB91032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6F5CF4-C3DC-424A-9882-D9B8DC2555F0}" type="datetimeFigureOut">
              <a:rPr lang="da-DK" smtClean="0"/>
              <a:t>03-12-2024</a:t>
            </a:fld>
            <a:endParaRPr lang="da-DK"/>
          </a:p>
        </p:txBody>
      </p:sp>
      <p:sp>
        <p:nvSpPr>
          <p:cNvPr id="4" name="Pladsholder til sidefod 3">
            <a:extLst>
              <a:ext uri="{FF2B5EF4-FFF2-40B4-BE49-F238E27FC236}">
                <a16:creationId xmlns:a16="http://schemas.microsoft.com/office/drawing/2014/main" id="{247801A5-A75C-C123-76AB-DCD89DF49D7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CBBDE4CA-F25F-C096-40CA-322059900C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105BEE-CB2D-423B-9C8B-6554FF4E01F9}" type="slidenum">
              <a:rPr lang="da-DK" smtClean="0"/>
              <a:t>‹nr.›</a:t>
            </a:fld>
            <a:endParaRPr lang="da-DK"/>
          </a:p>
        </p:txBody>
      </p:sp>
    </p:spTree>
    <p:extLst>
      <p:ext uri="{BB962C8B-B14F-4D97-AF65-F5344CB8AC3E}">
        <p14:creationId xmlns:p14="http://schemas.microsoft.com/office/powerpoint/2010/main" val="36009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13B67D-B734-48F5-B1D3-65663C5912F6}" type="datetimeFigureOut">
              <a:rPr lang="da-DK" smtClean="0"/>
              <a:t>03-12-2024</a:t>
            </a:fld>
            <a:endParaRPr lang="da-DK"/>
          </a:p>
        </p:txBody>
      </p:sp>
      <p:sp>
        <p:nvSpPr>
          <p:cNvPr id="4" name="Pladsholder til slidebillede 3"/>
          <p:cNvSpPr>
            <a:spLocks noGrp="1" noRot="1" noChangeAspect="1"/>
          </p:cNvSpPr>
          <p:nvPr>
            <p:ph type="sldImg" idx="2"/>
          </p:nvPr>
        </p:nvSpPr>
        <p:spPr>
          <a:xfrm>
            <a:off x="591208" y="1040524"/>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C360C1-A5D4-48F4-9A18-E99F2F039D90}" type="slidenum">
              <a:rPr lang="da-DK" smtClean="0"/>
              <a:t>‹nr.›</a:t>
            </a:fld>
            <a:endParaRPr lang="da-DK"/>
          </a:p>
        </p:txBody>
      </p:sp>
    </p:spTree>
    <p:extLst>
      <p:ext uri="{BB962C8B-B14F-4D97-AF65-F5344CB8AC3E}">
        <p14:creationId xmlns:p14="http://schemas.microsoft.com/office/powerpoint/2010/main" val="405715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C817-1E00-22BB-0DE5-A8CC5A4F9AB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a-DK"/>
          </a:p>
        </p:txBody>
      </p:sp>
      <p:sp>
        <p:nvSpPr>
          <p:cNvPr id="3" name="Subtitle 2">
            <a:extLst>
              <a:ext uri="{FF2B5EF4-FFF2-40B4-BE49-F238E27FC236}">
                <a16:creationId xmlns:a16="http://schemas.microsoft.com/office/drawing/2014/main" id="{3387295D-F0D5-02BD-F5C9-8C5FE4E6C6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a-DK"/>
          </a:p>
        </p:txBody>
      </p:sp>
      <p:sp>
        <p:nvSpPr>
          <p:cNvPr id="4" name="Date Placeholder 3">
            <a:extLst>
              <a:ext uri="{FF2B5EF4-FFF2-40B4-BE49-F238E27FC236}">
                <a16:creationId xmlns:a16="http://schemas.microsoft.com/office/drawing/2014/main" id="{7B6E7919-AE59-5C25-FA9F-5477BA81582C}"/>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3554A2C3-BF78-3D4E-C178-975BB13B41D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1D5579A5-7FFC-107F-F52E-61ABCFEAD631}"/>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260390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2F6D-073C-F11D-F112-CC50E490A084}"/>
              </a:ext>
            </a:extLst>
          </p:cNvPr>
          <p:cNvSpPr>
            <a:spLocks noGrp="1"/>
          </p:cNvSpPr>
          <p:nvPr>
            <p:ph type="title"/>
          </p:nvPr>
        </p:nvSpPr>
        <p:spPr/>
        <p:txBody>
          <a:bodyPr/>
          <a:lstStyle/>
          <a:p>
            <a:r>
              <a:rPr lang="en-GB"/>
              <a:t>Click to edit Master title style</a:t>
            </a:r>
            <a:endParaRPr lang="da-DK"/>
          </a:p>
        </p:txBody>
      </p:sp>
      <p:sp>
        <p:nvSpPr>
          <p:cNvPr id="3" name="Vertical Text Placeholder 2">
            <a:extLst>
              <a:ext uri="{FF2B5EF4-FFF2-40B4-BE49-F238E27FC236}">
                <a16:creationId xmlns:a16="http://schemas.microsoft.com/office/drawing/2014/main" id="{50F810D0-EACA-C0F9-289B-65F989D14A8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B2E4CFAE-AD49-C03F-AF33-1D211F03D85D}"/>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7B121F93-5ADC-2B7E-F0D5-75886BFD4E96}"/>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F2FBCD0D-7733-23CF-CF74-074237A6E361}"/>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80178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D9B78D-FB6E-9E51-18C7-254FE3DCD30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a-DK"/>
          </a:p>
        </p:txBody>
      </p:sp>
      <p:sp>
        <p:nvSpPr>
          <p:cNvPr id="3" name="Vertical Text Placeholder 2">
            <a:extLst>
              <a:ext uri="{FF2B5EF4-FFF2-40B4-BE49-F238E27FC236}">
                <a16:creationId xmlns:a16="http://schemas.microsoft.com/office/drawing/2014/main" id="{005CF2F6-C7F5-32F6-97DD-738C9AF073D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B32C1547-504E-CDC0-4AF3-99398213EF11}"/>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F3E4F609-F319-E021-115C-D981C604420E}"/>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71FAEEE4-7A3D-374A-2194-0FC20F8EF2C5}"/>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176991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C6D2B-989B-36D1-90FB-9CF6F55AF17D}"/>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9C73D4A4-0A08-DC72-138C-4ACEB331C64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8F77D9A1-B990-4E67-2B48-EA12756DFA78}"/>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F0191152-A778-2B92-F2BD-E9C0E5899D02}"/>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51CEB792-BA4F-FE6F-6A94-F1625C66CAD3}"/>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37891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94681-4387-396C-BCA5-D0BDAAF24B3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a-DK"/>
          </a:p>
        </p:txBody>
      </p:sp>
      <p:sp>
        <p:nvSpPr>
          <p:cNvPr id="3" name="Text Placeholder 2">
            <a:extLst>
              <a:ext uri="{FF2B5EF4-FFF2-40B4-BE49-F238E27FC236}">
                <a16:creationId xmlns:a16="http://schemas.microsoft.com/office/drawing/2014/main" id="{FA557340-00E5-7E08-5754-65BAB142BDD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EED1AF9-F73E-0707-7FCA-824A9691CB35}"/>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2C9C5B62-3CE0-79EC-2247-6AED13D5B946}"/>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12D65DC9-F8E1-AF9C-5F69-8AEB0BB49110}"/>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7603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7D602-D1E8-1C01-09C0-E4F2EAF484F8}"/>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F2AB0347-0A0A-4DBA-F63D-0D5FDC6B619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E8C8008A-8FF5-1FAC-4AEA-4D9ED49832D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6639AE75-7258-31BA-F748-4CABBD2C1775}"/>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6" name="Footer Placeholder 5">
            <a:extLst>
              <a:ext uri="{FF2B5EF4-FFF2-40B4-BE49-F238E27FC236}">
                <a16:creationId xmlns:a16="http://schemas.microsoft.com/office/drawing/2014/main" id="{26B7D2DB-0013-E8E6-DAEC-1889B9FFF923}"/>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20C08824-355E-CDFA-ADBA-BF5BEC305049}"/>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632566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DAFAD-86A0-0883-7F0F-F4A31CF38B23}"/>
              </a:ext>
            </a:extLst>
          </p:cNvPr>
          <p:cNvSpPr>
            <a:spLocks noGrp="1"/>
          </p:cNvSpPr>
          <p:nvPr>
            <p:ph type="title"/>
          </p:nvPr>
        </p:nvSpPr>
        <p:spPr>
          <a:xfrm>
            <a:off x="839788" y="365125"/>
            <a:ext cx="10515600" cy="1325563"/>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7E6B7F78-5EA7-DD1D-C5B2-DA73861E7C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98E3296-28BF-0432-7A08-B55F50793EC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Text Placeholder 4">
            <a:extLst>
              <a:ext uri="{FF2B5EF4-FFF2-40B4-BE49-F238E27FC236}">
                <a16:creationId xmlns:a16="http://schemas.microsoft.com/office/drawing/2014/main" id="{1C0C87AD-7D80-314A-1B9C-EE0A69D151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B5E62AE-7E52-DC0C-B102-CB682509B90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11DE3544-D184-D4BE-03FF-00AF57938139}"/>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8" name="Footer Placeholder 7">
            <a:extLst>
              <a:ext uri="{FF2B5EF4-FFF2-40B4-BE49-F238E27FC236}">
                <a16:creationId xmlns:a16="http://schemas.microsoft.com/office/drawing/2014/main" id="{89998E51-15CE-8CE4-63E7-1118BE5C2C4B}"/>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77A16678-B8C0-5117-20DA-BC61C1CC81DB}"/>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48632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B0AB-8237-C761-7181-D55AF8017E87}"/>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23744056-0627-1B24-0228-3F3DF58F3AAA}"/>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4" name="Footer Placeholder 3">
            <a:extLst>
              <a:ext uri="{FF2B5EF4-FFF2-40B4-BE49-F238E27FC236}">
                <a16:creationId xmlns:a16="http://schemas.microsoft.com/office/drawing/2014/main" id="{E212FD70-1773-323B-1A11-6F74C455BCF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1D4C2E1A-C2EA-FA0D-42B3-4B9241661B1C}"/>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1214936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32377B-B8F6-9930-53CF-3ACA978A6113}"/>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3" name="Footer Placeholder 2">
            <a:extLst>
              <a:ext uri="{FF2B5EF4-FFF2-40B4-BE49-F238E27FC236}">
                <a16:creationId xmlns:a16="http://schemas.microsoft.com/office/drawing/2014/main" id="{1A580F21-FFDF-74F0-4A8E-4A4657A74DDA}"/>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295450F4-92CA-F21E-0CB5-041B24951271}"/>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3335650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561BD-45C9-590C-1A14-6D570FD174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E487A595-2FE6-6D02-6BB9-2B518302D2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Text Placeholder 3">
            <a:extLst>
              <a:ext uri="{FF2B5EF4-FFF2-40B4-BE49-F238E27FC236}">
                <a16:creationId xmlns:a16="http://schemas.microsoft.com/office/drawing/2014/main" id="{0BAD0922-73C5-26DE-41F5-80E0A53741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5CE266A-8D92-6329-0968-ED9C70A8043F}"/>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6" name="Footer Placeholder 5">
            <a:extLst>
              <a:ext uri="{FF2B5EF4-FFF2-40B4-BE49-F238E27FC236}">
                <a16:creationId xmlns:a16="http://schemas.microsoft.com/office/drawing/2014/main" id="{23F11420-67A3-ACD7-DB44-53B1FD648C9D}"/>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F1D9D40B-3F5A-48AE-FB92-0362CC0DE63A}"/>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284109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764D2-88AB-33DF-B0EC-9789BC468FE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D6B16EB2-A2DF-DFAE-DB73-40C80EF390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1221489B-416C-D805-E26B-769207D07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68BEF5-E1E6-225B-5141-667AE422934B}"/>
              </a:ext>
            </a:extLst>
          </p:cNvPr>
          <p:cNvSpPr>
            <a:spLocks noGrp="1"/>
          </p:cNvSpPr>
          <p:nvPr>
            <p:ph type="dt" sz="half" idx="10"/>
          </p:nvPr>
        </p:nvSpPr>
        <p:spPr/>
        <p:txBody>
          <a:bodyPr/>
          <a:lstStyle/>
          <a:p>
            <a:fld id="{936D4B70-3F4C-CA4D-A791-A4D193DBA7C9}" type="datetimeFigureOut">
              <a:rPr lang="da-DK" smtClean="0"/>
              <a:t>03-12-2024</a:t>
            </a:fld>
            <a:endParaRPr lang="da-DK"/>
          </a:p>
        </p:txBody>
      </p:sp>
      <p:sp>
        <p:nvSpPr>
          <p:cNvPr id="6" name="Footer Placeholder 5">
            <a:extLst>
              <a:ext uri="{FF2B5EF4-FFF2-40B4-BE49-F238E27FC236}">
                <a16:creationId xmlns:a16="http://schemas.microsoft.com/office/drawing/2014/main" id="{7769377C-E50B-ABC7-D4DF-AE91DA86E313}"/>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3CBFA4AB-4ECF-6151-3F62-C971FBD914D4}"/>
              </a:ext>
            </a:extLst>
          </p:cNvPr>
          <p:cNvSpPr>
            <a:spLocks noGrp="1"/>
          </p:cNvSpPr>
          <p:nvPr>
            <p:ph type="sldNum" sz="quarter" idx="12"/>
          </p:nvPr>
        </p:nvSpPr>
        <p:spPr/>
        <p:txBody>
          <a:bodyPr/>
          <a:lstStyle/>
          <a:p>
            <a:fld id="{73BABC8F-9E7B-8F43-A587-FD2334353986}" type="slidenum">
              <a:rPr lang="da-DK" smtClean="0"/>
              <a:t>‹nr.›</a:t>
            </a:fld>
            <a:endParaRPr lang="da-DK"/>
          </a:p>
        </p:txBody>
      </p:sp>
    </p:spTree>
    <p:extLst>
      <p:ext uri="{BB962C8B-B14F-4D97-AF65-F5344CB8AC3E}">
        <p14:creationId xmlns:p14="http://schemas.microsoft.com/office/powerpoint/2010/main" val="352486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DA18AB-4DC8-5003-387B-AE0B6E13C9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da-DK"/>
          </a:p>
        </p:txBody>
      </p:sp>
      <p:sp>
        <p:nvSpPr>
          <p:cNvPr id="3" name="Text Placeholder 2">
            <a:extLst>
              <a:ext uri="{FF2B5EF4-FFF2-40B4-BE49-F238E27FC236}">
                <a16:creationId xmlns:a16="http://schemas.microsoft.com/office/drawing/2014/main" id="{8DE5ABD5-455F-8F05-55BF-4472B8184C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F901E046-8EE0-1223-6B0A-3F501F4AAA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6D4B70-3F4C-CA4D-A791-A4D193DBA7C9}" type="datetimeFigureOut">
              <a:rPr lang="da-DK" smtClean="0"/>
              <a:t>03-12-2024</a:t>
            </a:fld>
            <a:endParaRPr lang="da-DK"/>
          </a:p>
        </p:txBody>
      </p:sp>
      <p:sp>
        <p:nvSpPr>
          <p:cNvPr id="5" name="Footer Placeholder 4">
            <a:extLst>
              <a:ext uri="{FF2B5EF4-FFF2-40B4-BE49-F238E27FC236}">
                <a16:creationId xmlns:a16="http://schemas.microsoft.com/office/drawing/2014/main" id="{1477610B-55E0-97EE-15AB-FEA54E135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Slide Number Placeholder 5">
            <a:extLst>
              <a:ext uri="{FF2B5EF4-FFF2-40B4-BE49-F238E27FC236}">
                <a16:creationId xmlns:a16="http://schemas.microsoft.com/office/drawing/2014/main" id="{A4E54E56-9801-051D-A5C4-B8A5F321D0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BABC8F-9E7B-8F43-A587-FD2334353986}" type="slidenum">
              <a:rPr lang="da-DK" smtClean="0"/>
              <a:t>‹nr.›</a:t>
            </a:fld>
            <a:endParaRPr lang="da-DK"/>
          </a:p>
        </p:txBody>
      </p:sp>
      <p:pic>
        <p:nvPicPr>
          <p:cNvPr id="7" name="Picture 6" descr="A blue and white flag with yellow stars&#10;&#10;Description automatically generated">
            <a:extLst>
              <a:ext uri="{FF2B5EF4-FFF2-40B4-BE49-F238E27FC236}">
                <a16:creationId xmlns:a16="http://schemas.microsoft.com/office/drawing/2014/main" id="{DEF0B005-E63E-134F-C419-F4D3AE6D0029}"/>
              </a:ext>
            </a:extLst>
          </p:cNvPr>
          <p:cNvPicPr>
            <a:picLocks noChangeAspect="1"/>
          </p:cNvPicPr>
          <p:nvPr userDrawn="1"/>
        </p:nvPicPr>
        <p:blipFill>
          <a:blip r:embed="rId13"/>
          <a:stretch>
            <a:fillRect/>
          </a:stretch>
        </p:blipFill>
        <p:spPr>
          <a:xfrm>
            <a:off x="8552429" y="6176964"/>
            <a:ext cx="2801372" cy="544512"/>
          </a:xfrm>
          <a:prstGeom prst="rect">
            <a:avLst/>
          </a:prstGeom>
        </p:spPr>
      </p:pic>
    </p:spTree>
    <p:extLst>
      <p:ext uri="{BB962C8B-B14F-4D97-AF65-F5344CB8AC3E}">
        <p14:creationId xmlns:p14="http://schemas.microsoft.com/office/powerpoint/2010/main" val="2895463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D16A80C7-ACED-DCAA-CB5C-9219DDD1C58D}"/>
              </a:ext>
            </a:extLst>
          </p:cNvPr>
          <p:cNvSpPr>
            <a:spLocks noGrp="1"/>
          </p:cNvSpPr>
          <p:nvPr>
            <p:ph type="title"/>
          </p:nvPr>
        </p:nvSpPr>
        <p:spPr>
          <a:xfrm>
            <a:off x="838200" y="365125"/>
            <a:ext cx="10515600" cy="1325563"/>
          </a:xfrm>
        </p:spPr>
        <p:txBody>
          <a:bodyPr anchor="ctr">
            <a:normAutofit/>
          </a:bodyPr>
          <a:lstStyle/>
          <a:p>
            <a:pPr algn="ctr"/>
            <a:r>
              <a:rPr lang="da-DK" dirty="0"/>
              <a:t>Introduktion til ESG og ESG-rapportering</a:t>
            </a:r>
            <a:br>
              <a:rPr lang="da-DK" dirty="0"/>
            </a:br>
            <a:r>
              <a:rPr lang="da-DK" dirty="0"/>
              <a:t>49990</a:t>
            </a:r>
          </a:p>
        </p:txBody>
      </p:sp>
      <p:pic>
        <p:nvPicPr>
          <p:cNvPr id="2" name="Billede 1" descr="Et billede, der indeholder tegneserie, maleri, person&#10;&#10;Automatisk genereret beskrivelse">
            <a:extLst>
              <a:ext uri="{FF2B5EF4-FFF2-40B4-BE49-F238E27FC236}">
                <a16:creationId xmlns:a16="http://schemas.microsoft.com/office/drawing/2014/main" id="{6BBA98C1-74B5-FDD7-DE3F-4A60E26460D7}"/>
              </a:ext>
            </a:extLst>
          </p:cNvPr>
          <p:cNvPicPr>
            <a:picLocks noChangeAspect="1"/>
          </p:cNvPicPr>
          <p:nvPr/>
        </p:nvPicPr>
        <p:blipFill>
          <a:blip r:embed="rId2"/>
          <a:stretch>
            <a:fillRect/>
          </a:stretch>
        </p:blipFill>
        <p:spPr>
          <a:xfrm>
            <a:off x="1253331" y="1825625"/>
            <a:ext cx="4351338" cy="4351338"/>
          </a:xfrm>
          <a:prstGeom prst="rect">
            <a:avLst/>
          </a:prstGeom>
          <a:noFill/>
        </p:spPr>
      </p:pic>
      <p:sp>
        <p:nvSpPr>
          <p:cNvPr id="6" name="Undertitel 5">
            <a:extLst>
              <a:ext uri="{FF2B5EF4-FFF2-40B4-BE49-F238E27FC236}">
                <a16:creationId xmlns:a16="http://schemas.microsoft.com/office/drawing/2014/main" id="{54FC964D-48BC-30EA-E828-E27BB8BAC453}"/>
              </a:ext>
            </a:extLst>
          </p:cNvPr>
          <p:cNvSpPr>
            <a:spLocks noGrp="1"/>
          </p:cNvSpPr>
          <p:nvPr>
            <p:ph sz="half" idx="2"/>
          </p:nvPr>
        </p:nvSpPr>
        <p:spPr>
          <a:xfrm>
            <a:off x="6172200" y="1825625"/>
            <a:ext cx="5181600" cy="4351338"/>
          </a:xfrm>
        </p:spPr>
        <p:txBody>
          <a:bodyPr>
            <a:normAutofit/>
          </a:bodyPr>
          <a:lstStyle/>
          <a:p>
            <a:pPr marL="0" indent="0">
              <a:buNone/>
            </a:pPr>
            <a:r>
              <a:rPr lang="da-DK" dirty="0"/>
              <a:t>Delelement i ovenstående kursus.</a:t>
            </a:r>
          </a:p>
          <a:p>
            <a:pPr marL="0" indent="0">
              <a:buNone/>
            </a:pPr>
            <a:endParaRPr lang="da-DK" dirty="0"/>
          </a:p>
          <a:p>
            <a:pPr marL="0" indent="0">
              <a:buNone/>
            </a:pPr>
            <a:r>
              <a:rPr lang="da-DK" dirty="0"/>
              <a:t>Omhandlende:</a:t>
            </a:r>
          </a:p>
          <a:p>
            <a:r>
              <a:rPr lang="da-DK" dirty="0"/>
              <a:t>ESG-overvejelser</a:t>
            </a:r>
          </a:p>
          <a:p>
            <a:pPr marL="0" indent="0">
              <a:buNone/>
            </a:pPr>
            <a:endParaRPr lang="da-DK" dirty="0"/>
          </a:p>
          <a:p>
            <a:pPr marL="0" indent="0">
              <a:buNone/>
            </a:pPr>
            <a:endParaRPr lang="da-DK" dirty="0"/>
          </a:p>
        </p:txBody>
      </p:sp>
    </p:spTree>
    <p:extLst>
      <p:ext uri="{BB962C8B-B14F-4D97-AF65-F5344CB8AC3E}">
        <p14:creationId xmlns:p14="http://schemas.microsoft.com/office/powerpoint/2010/main" val="912933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DE092F-07FA-98DB-8070-40C156A8FAF2}"/>
              </a:ext>
            </a:extLst>
          </p:cNvPr>
          <p:cNvSpPr>
            <a:spLocks noGrp="1"/>
          </p:cNvSpPr>
          <p:nvPr>
            <p:ph type="title"/>
          </p:nvPr>
        </p:nvSpPr>
        <p:spPr/>
        <p:txBody>
          <a:bodyPr/>
          <a:lstStyle/>
          <a:p>
            <a:r>
              <a:rPr lang="da-DK" dirty="0"/>
              <a:t>Dilemma drøftelser i grupper</a:t>
            </a:r>
          </a:p>
        </p:txBody>
      </p:sp>
      <p:sp>
        <p:nvSpPr>
          <p:cNvPr id="4" name="Pladsholder til indhold 3">
            <a:extLst>
              <a:ext uri="{FF2B5EF4-FFF2-40B4-BE49-F238E27FC236}">
                <a16:creationId xmlns:a16="http://schemas.microsoft.com/office/drawing/2014/main" id="{9ABE5B52-D0F7-A7AF-EDC9-9B319228AAAD}"/>
              </a:ext>
            </a:extLst>
          </p:cNvPr>
          <p:cNvSpPr>
            <a:spLocks noGrp="1"/>
          </p:cNvSpPr>
          <p:nvPr>
            <p:ph sz="half" idx="2"/>
          </p:nvPr>
        </p:nvSpPr>
        <p:spPr/>
        <p:txBody>
          <a:bodyPr/>
          <a:lstStyle/>
          <a:p>
            <a:pPr marL="0" indent="0">
              <a:buNone/>
            </a:pPr>
            <a:r>
              <a:rPr lang="da-DK" sz="1800" dirty="0"/>
              <a:t>I det følgende vises 6 dilemmaer: </a:t>
            </a:r>
          </a:p>
          <a:p>
            <a:pPr marL="0" indent="0">
              <a:buNone/>
            </a:pPr>
            <a:endParaRPr lang="da-DK" sz="1800" dirty="0"/>
          </a:p>
          <a:p>
            <a:pPr marL="0" indent="0">
              <a:buNone/>
            </a:pPr>
            <a:r>
              <a:rPr lang="da-DK" sz="1800" dirty="0"/>
              <a:t>Overvejelser</a:t>
            </a:r>
          </a:p>
          <a:p>
            <a:pPr lvl="1"/>
            <a:r>
              <a:rPr lang="da-DK" sz="1800" dirty="0"/>
              <a:t>Drøft dilemmaer i grupper</a:t>
            </a:r>
          </a:p>
          <a:p>
            <a:pPr lvl="2">
              <a:buFont typeface="Courier New" panose="02070309020205020404" pitchFamily="49" charset="0"/>
              <a:buChar char="o"/>
            </a:pPr>
            <a:r>
              <a:rPr lang="da-DK" sz="1400" dirty="0"/>
              <a:t>Hvad er fordele og ulemper ved at tage de valg, som I tager for jeres fiktive virksomheder</a:t>
            </a:r>
          </a:p>
          <a:p>
            <a:pPr lvl="2">
              <a:buFont typeface="Courier New" panose="02070309020205020404" pitchFamily="49" charset="0"/>
              <a:buChar char="o"/>
            </a:pPr>
            <a:r>
              <a:rPr lang="da-DK" sz="1400" dirty="0"/>
              <a:t>Tænk ESG-rapport, etik, indtjening</a:t>
            </a:r>
            <a:r>
              <a:rPr lang="da-DK" sz="1400"/>
              <a:t>, verdensmål </a:t>
            </a:r>
            <a:r>
              <a:rPr lang="da-DK" sz="1400" dirty="0"/>
              <a:t>mm. ind.</a:t>
            </a:r>
          </a:p>
          <a:p>
            <a:pPr marL="914400" lvl="2" indent="0">
              <a:buNone/>
            </a:pPr>
            <a:endParaRPr lang="da-DK" sz="1800" dirty="0"/>
          </a:p>
          <a:p>
            <a:pPr lvl="1"/>
            <a:r>
              <a:rPr lang="da-DK" sz="1800" dirty="0"/>
              <a:t>I plenum fremlægger alle grupper om jeres valg på de 6 cases, som vi drøfter. </a:t>
            </a:r>
          </a:p>
          <a:p>
            <a:endParaRPr lang="da-DK" dirty="0"/>
          </a:p>
        </p:txBody>
      </p:sp>
      <p:pic>
        <p:nvPicPr>
          <p:cNvPr id="5" name="Pladsholder til indhold 4" descr="Et billede, der indeholder logo, Grafik, Font/skrifttype, symbol&#10;&#10;Automatisk genereret beskrivelse">
            <a:extLst>
              <a:ext uri="{FF2B5EF4-FFF2-40B4-BE49-F238E27FC236}">
                <a16:creationId xmlns:a16="http://schemas.microsoft.com/office/drawing/2014/main" id="{66D2AFEB-E540-D354-8D14-BD1DEB8B4FEE}"/>
              </a:ext>
            </a:extLst>
          </p:cNvPr>
          <p:cNvPicPr>
            <a:picLocks noGrp="1" noChangeAspect="1"/>
          </p:cNvPicPr>
          <p:nvPr>
            <p:ph sz="half" idx="1"/>
          </p:nvPr>
        </p:nvPicPr>
        <p:blipFill>
          <a:blip r:embed="rId2"/>
          <a:stretch>
            <a:fillRect/>
          </a:stretch>
        </p:blipFill>
        <p:spPr>
          <a:xfrm>
            <a:off x="1253331" y="1825625"/>
            <a:ext cx="4351338" cy="4351338"/>
          </a:xfrm>
          <a:prstGeom prst="rect">
            <a:avLst/>
          </a:prstGeom>
          <a:noFill/>
        </p:spPr>
      </p:pic>
    </p:spTree>
    <p:extLst>
      <p:ext uri="{BB962C8B-B14F-4D97-AF65-F5344CB8AC3E}">
        <p14:creationId xmlns:p14="http://schemas.microsoft.com/office/powerpoint/2010/main" val="3625455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8ECD51-28C5-040A-E7D1-6FCBB7FD3379}"/>
              </a:ext>
            </a:extLst>
          </p:cNvPr>
          <p:cNvSpPr>
            <a:spLocks noGrp="1"/>
          </p:cNvSpPr>
          <p:nvPr>
            <p:ph type="title"/>
          </p:nvPr>
        </p:nvSpPr>
        <p:spPr/>
        <p:txBody>
          <a:bodyPr/>
          <a:lstStyle/>
          <a:p>
            <a:r>
              <a:rPr lang="da-DK" dirty="0"/>
              <a:t>Dilemmaer til drøftelse i grupper</a:t>
            </a:r>
          </a:p>
        </p:txBody>
      </p:sp>
      <p:sp>
        <p:nvSpPr>
          <p:cNvPr id="3" name="Pladsholder til indhold 2">
            <a:extLst>
              <a:ext uri="{FF2B5EF4-FFF2-40B4-BE49-F238E27FC236}">
                <a16:creationId xmlns:a16="http://schemas.microsoft.com/office/drawing/2014/main" id="{9FD1FABD-577C-7226-220F-1E4C6B32B36D}"/>
              </a:ext>
            </a:extLst>
          </p:cNvPr>
          <p:cNvSpPr>
            <a:spLocks noGrp="1"/>
          </p:cNvSpPr>
          <p:nvPr>
            <p:ph sz="half" idx="1"/>
          </p:nvPr>
        </p:nvSpPr>
        <p:spPr/>
        <p:txBody>
          <a:bodyPr>
            <a:normAutofit fontScale="70000" lnSpcReduction="20000"/>
          </a:bodyPr>
          <a:lstStyle/>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1. Miljø vs. Lokale Jobskabelse</a:t>
            </a:r>
            <a:endParaRPr lang="da-DK" sz="2800" kern="100" dirty="0">
              <a:effectLst/>
              <a:latin typeface="+mj-l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Case</a:t>
            </a:r>
            <a:r>
              <a:rPr lang="da-DK" sz="2800" kern="0" dirty="0">
                <a:effectLst/>
                <a:latin typeface="+mj-lt"/>
                <a:ea typeface="Times New Roman" panose="02020603050405020304" pitchFamily="18" charset="0"/>
                <a:cs typeface="Times New Roman" panose="02020603050405020304" pitchFamily="18" charset="0"/>
              </a:rPr>
              <a:t>: Et multinationalt selskab overvejer at åbne en ny fabrik i et udviklingsland, hvor miljøreguleringerne er mindre strenge. Fabrikken vil skabe tusindvis af lokale job, men vil sandsynligvis have negative konsekvenser for miljøet, herunder luft- og vandforurening. </a:t>
            </a: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Dilemma</a:t>
            </a:r>
            <a:r>
              <a:rPr lang="da-DK" sz="2800" kern="0" dirty="0">
                <a:effectLst/>
                <a:latin typeface="+mj-lt"/>
                <a:ea typeface="Times New Roman" panose="02020603050405020304" pitchFamily="18" charset="0"/>
                <a:cs typeface="Times New Roman" panose="02020603050405020304" pitchFamily="18" charset="0"/>
              </a:rPr>
              <a:t>: Skal virksomheden gå videre med projektet og skabe arbejdspladser i et område med høj arbejdsløshed, eller bør de afstå for at undgå at skade miljøet (uden at vide hvor meget det reelt er?). </a:t>
            </a:r>
            <a:endParaRPr lang="da-DK" sz="2800" kern="100" dirty="0">
              <a:effectLst/>
              <a:latin typeface="+mj-lt"/>
              <a:ea typeface="Calibri" panose="020F0502020204030204" pitchFamily="34" charset="0"/>
              <a:cs typeface="Times New Roman" panose="02020603050405020304" pitchFamily="18" charset="0"/>
            </a:endParaRPr>
          </a:p>
          <a:p>
            <a:endParaRPr lang="da-DK" dirty="0"/>
          </a:p>
        </p:txBody>
      </p:sp>
      <p:sp>
        <p:nvSpPr>
          <p:cNvPr id="4" name="Pladsholder til indhold 3">
            <a:extLst>
              <a:ext uri="{FF2B5EF4-FFF2-40B4-BE49-F238E27FC236}">
                <a16:creationId xmlns:a16="http://schemas.microsoft.com/office/drawing/2014/main" id="{8D535D82-5EB2-2EB1-CB78-BEDCE4E05834}"/>
              </a:ext>
            </a:extLst>
          </p:cNvPr>
          <p:cNvSpPr>
            <a:spLocks noGrp="1"/>
          </p:cNvSpPr>
          <p:nvPr>
            <p:ph sz="half" idx="2"/>
          </p:nvPr>
        </p:nvSpPr>
        <p:spPr/>
        <p:txBody>
          <a:bodyPr>
            <a:normAutofit fontScale="70000" lnSpcReduction="20000"/>
          </a:bodyPr>
          <a:lstStyle/>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2. Diversitet vs. Kvalifikationer</a:t>
            </a:r>
            <a:endParaRPr lang="da-DK" sz="2800" kern="100" dirty="0">
              <a:effectLst/>
              <a:latin typeface="+mj-l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Case</a:t>
            </a:r>
            <a:r>
              <a:rPr lang="da-DK" sz="2800" kern="0" dirty="0">
                <a:effectLst/>
                <a:latin typeface="+mj-lt"/>
                <a:ea typeface="Times New Roman" panose="02020603050405020304" pitchFamily="18" charset="0"/>
                <a:cs typeface="Times New Roman" panose="02020603050405020304" pitchFamily="18" charset="0"/>
              </a:rPr>
              <a:t>: En virksomhed ønsker at forbedre sin ESG-profil ved at øge diversiteten i ledelsen. En mindre kvalificeret kandidat, der repræsenterer en underrepræsenteret gruppe, bliver overvejet til en ledende stilling, som en mere kvalificeret, men demografisk mainstream, kandidat også søger.</a:t>
            </a: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Dilemma</a:t>
            </a:r>
            <a:r>
              <a:rPr lang="da-DK" sz="2800" kern="0" dirty="0">
                <a:effectLst/>
                <a:latin typeface="+mj-lt"/>
                <a:ea typeface="Times New Roman" panose="02020603050405020304" pitchFamily="18" charset="0"/>
                <a:cs typeface="Times New Roman" panose="02020603050405020304" pitchFamily="18" charset="0"/>
              </a:rPr>
              <a:t>: Skal virksomheden prioritere diversitet over kvalifikationer i dette tilfælde, eller bør de vælge den bedst kvalificerede kandidat, uanset diversitetshensyn?</a:t>
            </a:r>
            <a:endParaRPr lang="da-DK" sz="2800" kern="100" dirty="0">
              <a:effectLst/>
              <a:latin typeface="+mj-lt"/>
              <a:ea typeface="Calibri" panose="020F0502020204030204" pitchFamily="34" charset="0"/>
              <a:cs typeface="Times New Roman" panose="02020603050405020304" pitchFamily="18" charset="0"/>
            </a:endParaRPr>
          </a:p>
          <a:p>
            <a:endParaRPr lang="da-DK" dirty="0"/>
          </a:p>
        </p:txBody>
      </p:sp>
      <p:pic>
        <p:nvPicPr>
          <p:cNvPr id="5" name="Pladsholder til indhold 4" descr="Et billede, der indeholder logo, Grafik, Font/skrifttype, symbol&#10;&#10;Automatisk genereret beskrivelse">
            <a:extLst>
              <a:ext uri="{FF2B5EF4-FFF2-40B4-BE49-F238E27FC236}">
                <a16:creationId xmlns:a16="http://schemas.microsoft.com/office/drawing/2014/main" id="{2CE9C991-FD7A-229E-12EA-BDFF47A72B27}"/>
              </a:ext>
            </a:extLst>
          </p:cNvPr>
          <p:cNvPicPr>
            <a:picLocks noChangeAspect="1"/>
          </p:cNvPicPr>
          <p:nvPr/>
        </p:nvPicPr>
        <p:blipFill>
          <a:blip r:embed="rId2"/>
          <a:stretch>
            <a:fillRect/>
          </a:stretch>
        </p:blipFill>
        <p:spPr>
          <a:xfrm>
            <a:off x="0" y="5907881"/>
            <a:ext cx="950119" cy="950119"/>
          </a:xfrm>
          <a:prstGeom prst="rect">
            <a:avLst/>
          </a:prstGeom>
          <a:noFill/>
        </p:spPr>
      </p:pic>
    </p:spTree>
    <p:extLst>
      <p:ext uri="{BB962C8B-B14F-4D97-AF65-F5344CB8AC3E}">
        <p14:creationId xmlns:p14="http://schemas.microsoft.com/office/powerpoint/2010/main" val="1534857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CCEC1E-D3D2-743C-8B0C-A29CDAD32BD6}"/>
              </a:ext>
            </a:extLst>
          </p:cNvPr>
          <p:cNvSpPr>
            <a:spLocks noGrp="1"/>
          </p:cNvSpPr>
          <p:nvPr>
            <p:ph type="title"/>
          </p:nvPr>
        </p:nvSpPr>
        <p:spPr/>
        <p:txBody>
          <a:bodyPr/>
          <a:lstStyle/>
          <a:p>
            <a:r>
              <a:rPr lang="da-DK" dirty="0"/>
              <a:t>Dilemmaer til drøftelse i grupper</a:t>
            </a:r>
          </a:p>
        </p:txBody>
      </p:sp>
      <p:sp>
        <p:nvSpPr>
          <p:cNvPr id="3" name="Pladsholder til indhold 2">
            <a:extLst>
              <a:ext uri="{FF2B5EF4-FFF2-40B4-BE49-F238E27FC236}">
                <a16:creationId xmlns:a16="http://schemas.microsoft.com/office/drawing/2014/main" id="{E3D6355C-1F90-2E79-3844-D21CD3380E1E}"/>
              </a:ext>
            </a:extLst>
          </p:cNvPr>
          <p:cNvSpPr>
            <a:spLocks noGrp="1"/>
          </p:cNvSpPr>
          <p:nvPr>
            <p:ph sz="half" idx="1"/>
          </p:nvPr>
        </p:nvSpPr>
        <p:spPr/>
        <p:txBody>
          <a:bodyPr>
            <a:normAutofit fontScale="62500" lnSpcReduction="20000"/>
          </a:bodyPr>
          <a:lstStyle/>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3. Etik vs. Profit</a:t>
            </a:r>
            <a:endParaRPr lang="da-DK" sz="2800" kern="100" dirty="0">
              <a:effectLst/>
              <a:latin typeface="+mj-l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Case</a:t>
            </a:r>
            <a:r>
              <a:rPr lang="da-DK" sz="2800" kern="0" dirty="0">
                <a:effectLst/>
                <a:latin typeface="+mj-lt"/>
                <a:ea typeface="Times New Roman" panose="02020603050405020304" pitchFamily="18" charset="0"/>
                <a:cs typeface="Times New Roman" panose="02020603050405020304" pitchFamily="18" charset="0"/>
              </a:rPr>
              <a:t>: En virksomhed står over for muligheden for at indgå en lukrativ kontrakt med en leverandør i et land med tvivlsom menneskerettighedsrekord. Kontrakten vil betydeligt forbedre virksomhedens økonomiske resultater, men det vil også indebære samarbejde med en partner, der muligvis udnytter arbejdstagere eller begår andre menneskerettighedskrænkelser.</a:t>
            </a: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Dilemma</a:t>
            </a:r>
            <a:r>
              <a:rPr lang="da-DK" sz="2800" kern="0" dirty="0">
                <a:effectLst/>
                <a:latin typeface="+mj-lt"/>
                <a:ea typeface="Times New Roman" panose="02020603050405020304" pitchFamily="18" charset="0"/>
                <a:cs typeface="Times New Roman" panose="02020603050405020304" pitchFamily="18" charset="0"/>
              </a:rPr>
              <a:t>: Skal virksomheden acceptere kontrakten og prioritere profit, eller bør de afvise aftalen for at undgå at blive forbundet med uetiske praksisser?</a:t>
            </a:r>
            <a:endParaRPr lang="da-DK" sz="2800" kern="100" dirty="0">
              <a:effectLst/>
              <a:latin typeface="+mj-lt"/>
              <a:ea typeface="Calibri" panose="020F0502020204030204" pitchFamily="34" charset="0"/>
              <a:cs typeface="Times New Roman" panose="02020603050405020304" pitchFamily="18" charset="0"/>
            </a:endParaRPr>
          </a:p>
          <a:p>
            <a:endParaRPr lang="da-DK" dirty="0"/>
          </a:p>
        </p:txBody>
      </p:sp>
      <p:sp>
        <p:nvSpPr>
          <p:cNvPr id="4" name="Pladsholder til indhold 3">
            <a:extLst>
              <a:ext uri="{FF2B5EF4-FFF2-40B4-BE49-F238E27FC236}">
                <a16:creationId xmlns:a16="http://schemas.microsoft.com/office/drawing/2014/main" id="{57FF0880-80C5-9C91-1E96-7A78D467B69C}"/>
              </a:ext>
            </a:extLst>
          </p:cNvPr>
          <p:cNvSpPr>
            <a:spLocks noGrp="1"/>
          </p:cNvSpPr>
          <p:nvPr>
            <p:ph sz="half" idx="2"/>
          </p:nvPr>
        </p:nvSpPr>
        <p:spPr/>
        <p:txBody>
          <a:bodyPr>
            <a:normAutofit fontScale="62500" lnSpcReduction="20000"/>
          </a:bodyPr>
          <a:lstStyle/>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4. Greenwashing vs. Reelle Forbedringer</a:t>
            </a:r>
            <a:endParaRPr lang="da-DK" sz="2800" kern="100" dirty="0">
              <a:effectLst/>
              <a:latin typeface="+mj-l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Case</a:t>
            </a:r>
            <a:r>
              <a:rPr lang="da-DK" sz="2800" kern="0" dirty="0">
                <a:effectLst/>
                <a:latin typeface="+mj-lt"/>
                <a:ea typeface="Times New Roman" panose="02020603050405020304" pitchFamily="18" charset="0"/>
                <a:cs typeface="Times New Roman" panose="02020603050405020304" pitchFamily="18" charset="0"/>
              </a:rPr>
              <a:t>: En virksomhed overvejer at lancere en stor PR-kampagne, der fremhæver deres bæredygtige initiativer, selvom de kun udgør en lille del af virksomhedens aktiviteter. Kritiske interessenter kunne opfatte dette som greenwashing, da resten af virksomhedens praksis stadig er langt fra bæredygtig.</a:t>
            </a: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Dilemma</a:t>
            </a:r>
            <a:r>
              <a:rPr lang="da-DK" sz="2800" kern="0" dirty="0">
                <a:effectLst/>
                <a:latin typeface="+mj-lt"/>
                <a:ea typeface="Times New Roman" panose="02020603050405020304" pitchFamily="18" charset="0"/>
                <a:cs typeface="Times New Roman" panose="02020603050405020304" pitchFamily="18" charset="0"/>
              </a:rPr>
              <a:t>: Bør virksomheden markedsføre deres bæredygtige initiativer for at forbedre deres image og tiltrække ESG-investorer, selvom det kunne blive set som overfladisk greenwashing?</a:t>
            </a:r>
            <a:endParaRPr lang="da-DK" sz="2800" kern="100" dirty="0">
              <a:effectLst/>
              <a:latin typeface="+mj-lt"/>
              <a:ea typeface="Calibri" panose="020F0502020204030204" pitchFamily="34" charset="0"/>
              <a:cs typeface="Times New Roman" panose="02020603050405020304" pitchFamily="18" charset="0"/>
            </a:endParaRPr>
          </a:p>
          <a:p>
            <a:endParaRPr lang="da-DK" dirty="0"/>
          </a:p>
        </p:txBody>
      </p:sp>
      <p:pic>
        <p:nvPicPr>
          <p:cNvPr id="5" name="Pladsholder til indhold 4" descr="Et billede, der indeholder logo, Grafik, Font/skrifttype, symbol&#10;&#10;Automatisk genereret beskrivelse">
            <a:extLst>
              <a:ext uri="{FF2B5EF4-FFF2-40B4-BE49-F238E27FC236}">
                <a16:creationId xmlns:a16="http://schemas.microsoft.com/office/drawing/2014/main" id="{617B49D1-06B4-1899-9638-25F7C4696942}"/>
              </a:ext>
            </a:extLst>
          </p:cNvPr>
          <p:cNvPicPr>
            <a:picLocks noChangeAspect="1"/>
          </p:cNvPicPr>
          <p:nvPr/>
        </p:nvPicPr>
        <p:blipFill>
          <a:blip r:embed="rId2"/>
          <a:stretch>
            <a:fillRect/>
          </a:stretch>
        </p:blipFill>
        <p:spPr>
          <a:xfrm>
            <a:off x="0" y="5907881"/>
            <a:ext cx="950119" cy="950119"/>
          </a:xfrm>
          <a:prstGeom prst="rect">
            <a:avLst/>
          </a:prstGeom>
          <a:noFill/>
        </p:spPr>
      </p:pic>
    </p:spTree>
    <p:extLst>
      <p:ext uri="{BB962C8B-B14F-4D97-AF65-F5344CB8AC3E}">
        <p14:creationId xmlns:p14="http://schemas.microsoft.com/office/powerpoint/2010/main" val="1853432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5A1E23-9596-BFAC-E11C-196623E734EF}"/>
              </a:ext>
            </a:extLst>
          </p:cNvPr>
          <p:cNvSpPr>
            <a:spLocks noGrp="1"/>
          </p:cNvSpPr>
          <p:nvPr>
            <p:ph type="title"/>
          </p:nvPr>
        </p:nvSpPr>
        <p:spPr/>
        <p:txBody>
          <a:bodyPr/>
          <a:lstStyle/>
          <a:p>
            <a:r>
              <a:rPr lang="da-DK" dirty="0"/>
              <a:t>Dilemmaer til drøftelse i grupper</a:t>
            </a:r>
          </a:p>
        </p:txBody>
      </p:sp>
      <p:sp>
        <p:nvSpPr>
          <p:cNvPr id="3" name="Pladsholder til indhold 2">
            <a:extLst>
              <a:ext uri="{FF2B5EF4-FFF2-40B4-BE49-F238E27FC236}">
                <a16:creationId xmlns:a16="http://schemas.microsoft.com/office/drawing/2014/main" id="{67100DA8-A985-CF86-94EA-B66DC33E16A7}"/>
              </a:ext>
            </a:extLst>
          </p:cNvPr>
          <p:cNvSpPr>
            <a:spLocks noGrp="1"/>
          </p:cNvSpPr>
          <p:nvPr>
            <p:ph sz="half" idx="1"/>
          </p:nvPr>
        </p:nvSpPr>
        <p:spPr/>
        <p:txBody>
          <a:bodyPr>
            <a:normAutofit fontScale="55000" lnSpcReduction="20000"/>
          </a:bodyPr>
          <a:lstStyle/>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5. Kortsigtede Gevinster vs. Langsigtet Bæredygtighed</a:t>
            </a:r>
            <a:endParaRPr lang="da-DK" sz="2800" kern="100" dirty="0">
              <a:effectLst/>
              <a:latin typeface="+mj-lt"/>
              <a:ea typeface="Calibri" panose="020F0502020204030204" pitchFamily="34" charset="0"/>
              <a:cs typeface="Times New Roman" panose="02020603050405020304" pitchFamily="18" charset="0"/>
            </a:endParaRP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Case</a:t>
            </a:r>
            <a:r>
              <a:rPr lang="da-DK" sz="2800" kern="0" dirty="0">
                <a:effectLst/>
                <a:latin typeface="+mj-lt"/>
                <a:ea typeface="Times New Roman" panose="02020603050405020304" pitchFamily="18" charset="0"/>
                <a:cs typeface="Times New Roman" panose="02020603050405020304" pitchFamily="18" charset="0"/>
              </a:rPr>
              <a:t>: En virksomhed står over for at skulle vælge mellem at investere i en ny teknologi, der vil reducere deres CO2-udledning på lang sigt, eller at fortsætte med deres nuværende, mindre bæredygtige, men mere rentable, praksis for at opnå kortsigtede økonomiske gevinster.</a:t>
            </a:r>
          </a:p>
          <a:p>
            <a:pPr marL="0" indent="0">
              <a:lnSpc>
                <a:spcPct val="107000"/>
              </a:lnSpc>
              <a:spcAft>
                <a:spcPts val="800"/>
              </a:spcAft>
              <a:buNone/>
            </a:pPr>
            <a:r>
              <a:rPr lang="da-DK" sz="2800" b="1" kern="0" dirty="0">
                <a:effectLst/>
                <a:latin typeface="+mj-lt"/>
                <a:ea typeface="Times New Roman" panose="02020603050405020304" pitchFamily="18" charset="0"/>
                <a:cs typeface="Times New Roman" panose="02020603050405020304" pitchFamily="18" charset="0"/>
              </a:rPr>
              <a:t>Dilemma</a:t>
            </a:r>
            <a:r>
              <a:rPr lang="da-DK" sz="2800" kern="0" dirty="0">
                <a:effectLst/>
                <a:latin typeface="+mj-lt"/>
                <a:ea typeface="Times New Roman" panose="02020603050405020304" pitchFamily="18" charset="0"/>
                <a:cs typeface="Times New Roman" panose="02020603050405020304" pitchFamily="18" charset="0"/>
              </a:rPr>
              <a:t>: Skal virksomheden vælge den økonomisk sikre vej og fastholde sin nuværende praksis, eller bør de investere i den nye teknologi, selvom det vil reducere kortsigtet profit og medføre økonomisk usikkerhed?</a:t>
            </a:r>
            <a:endParaRPr lang="da-DK" sz="2800" kern="100" dirty="0">
              <a:effectLst/>
              <a:latin typeface="+mj-lt"/>
              <a:ea typeface="Calibri" panose="020F0502020204030204" pitchFamily="34" charset="0"/>
              <a:cs typeface="Times New Roman" panose="02020603050405020304" pitchFamily="18" charset="0"/>
            </a:endParaRPr>
          </a:p>
          <a:p>
            <a:endParaRPr lang="da-DK" dirty="0"/>
          </a:p>
        </p:txBody>
      </p:sp>
      <p:sp>
        <p:nvSpPr>
          <p:cNvPr id="4" name="Pladsholder til indhold 3">
            <a:extLst>
              <a:ext uri="{FF2B5EF4-FFF2-40B4-BE49-F238E27FC236}">
                <a16:creationId xmlns:a16="http://schemas.microsoft.com/office/drawing/2014/main" id="{7F13F17B-8917-F314-DEBD-155407E298EC}"/>
              </a:ext>
            </a:extLst>
          </p:cNvPr>
          <p:cNvSpPr>
            <a:spLocks noGrp="1"/>
          </p:cNvSpPr>
          <p:nvPr>
            <p:ph sz="half" idx="2"/>
          </p:nvPr>
        </p:nvSpPr>
        <p:spPr/>
        <p:txBody>
          <a:bodyPr>
            <a:normAutofit fontScale="55000" lnSpcReduction="20000"/>
          </a:bodyPr>
          <a:lstStyle/>
          <a:p>
            <a:pPr marL="0" indent="0">
              <a:lnSpc>
                <a:spcPct val="107000"/>
              </a:lnSpc>
              <a:buNone/>
            </a:pPr>
            <a:r>
              <a:rPr lang="da-DK" sz="2800" b="1" dirty="0">
                <a:effectLst/>
                <a:latin typeface="+mj-lt"/>
                <a:ea typeface="Times New Roman" panose="02020603050405020304" pitchFamily="18" charset="0"/>
              </a:rPr>
              <a:t>6. Offentlig Transparens vs. Forretningshemmeligheder</a:t>
            </a:r>
          </a:p>
          <a:p>
            <a:pPr marL="0" indent="0">
              <a:lnSpc>
                <a:spcPct val="107000"/>
              </a:lnSpc>
              <a:buNone/>
            </a:pPr>
            <a:r>
              <a:rPr lang="da-DK" sz="2800" b="1" dirty="0">
                <a:effectLst/>
                <a:latin typeface="+mj-lt"/>
                <a:ea typeface="Times New Roman" panose="02020603050405020304" pitchFamily="18" charset="0"/>
              </a:rPr>
              <a:t>Case</a:t>
            </a:r>
            <a:r>
              <a:rPr lang="da-DK" sz="2800" dirty="0">
                <a:effectLst/>
                <a:latin typeface="+mj-lt"/>
                <a:ea typeface="Times New Roman" panose="02020603050405020304" pitchFamily="18" charset="0"/>
              </a:rPr>
              <a:t>: En virksomhed inden for medicinalindustrien har udviklet en ny vaccine, som kan redde millioner af liv. Men produktionsprocessen involverer brug af sjældne råmaterialer og patenterede teknologier, som virksomheden ønsker at beskytte af konkurrencehensyn. Offentlige interesseorganisationer presser på for fuld transparens omkring produktionsprocessen for at sikre, at den er etisk og miljømæssigt forsvarlig. </a:t>
            </a:r>
          </a:p>
          <a:p>
            <a:pPr marL="0" indent="0">
              <a:lnSpc>
                <a:spcPct val="107000"/>
              </a:lnSpc>
              <a:buNone/>
            </a:pPr>
            <a:r>
              <a:rPr lang="da-DK" sz="2800" b="1" dirty="0">
                <a:effectLst/>
                <a:latin typeface="+mj-lt"/>
                <a:ea typeface="Times New Roman" panose="02020603050405020304" pitchFamily="18" charset="0"/>
              </a:rPr>
              <a:t>Dilemma</a:t>
            </a:r>
            <a:r>
              <a:rPr lang="da-DK" sz="2800" dirty="0">
                <a:effectLst/>
                <a:latin typeface="+mj-lt"/>
                <a:ea typeface="Times New Roman" panose="02020603050405020304" pitchFamily="18" charset="0"/>
              </a:rPr>
              <a:t>: Skal virksomheden dele alle detaljer om deres produktionsproces, selvom det kan risikere at skade deres konkurrenceevne og patentbeskyttelse, eller bør de beskytte deres forretningshemmeligheder, selvom det kan skabe mistillid og kritik fra offentligheden?</a:t>
            </a:r>
          </a:p>
          <a:p>
            <a:endParaRPr lang="da-DK" dirty="0"/>
          </a:p>
        </p:txBody>
      </p:sp>
      <p:pic>
        <p:nvPicPr>
          <p:cNvPr id="5" name="Pladsholder til indhold 4" descr="Et billede, der indeholder logo, Grafik, Font/skrifttype, symbol&#10;&#10;Automatisk genereret beskrivelse">
            <a:extLst>
              <a:ext uri="{FF2B5EF4-FFF2-40B4-BE49-F238E27FC236}">
                <a16:creationId xmlns:a16="http://schemas.microsoft.com/office/drawing/2014/main" id="{DE45C591-D7F1-02C3-EF68-4EB3B1344474}"/>
              </a:ext>
            </a:extLst>
          </p:cNvPr>
          <p:cNvPicPr>
            <a:picLocks noChangeAspect="1"/>
          </p:cNvPicPr>
          <p:nvPr/>
        </p:nvPicPr>
        <p:blipFill>
          <a:blip r:embed="rId2"/>
          <a:stretch>
            <a:fillRect/>
          </a:stretch>
        </p:blipFill>
        <p:spPr>
          <a:xfrm>
            <a:off x="0" y="5907881"/>
            <a:ext cx="950119" cy="950119"/>
          </a:xfrm>
          <a:prstGeom prst="rect">
            <a:avLst/>
          </a:prstGeom>
          <a:noFill/>
        </p:spPr>
      </p:pic>
    </p:spTree>
    <p:extLst>
      <p:ext uri="{BB962C8B-B14F-4D97-AF65-F5344CB8AC3E}">
        <p14:creationId xmlns:p14="http://schemas.microsoft.com/office/powerpoint/2010/main" val="2616617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618EA43472D24449C06B0068A65CFA5" ma:contentTypeVersion="14" ma:contentTypeDescription="Opret et nyt dokument." ma:contentTypeScope="" ma:versionID="3f5a1246c2ef77df25e66849155b51ec">
  <xsd:schema xmlns:xsd="http://www.w3.org/2001/XMLSchema" xmlns:xs="http://www.w3.org/2001/XMLSchema" xmlns:p="http://schemas.microsoft.com/office/2006/metadata/properties" xmlns:ns2="66bd60ff-9289-488e-8b38-68681f307e9f" xmlns:ns3="f98be5f7-c26b-40b1-8165-6f48d908995f" targetNamespace="http://schemas.microsoft.com/office/2006/metadata/properties" ma:root="true" ma:fieldsID="cc8fdd61396614f09d96b38174a9845c" ns2:_="" ns3:_="">
    <xsd:import namespace="66bd60ff-9289-488e-8b38-68681f307e9f"/>
    <xsd:import namespace="f98be5f7-c26b-40b1-8165-6f48d908995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bd60ff-9289-488e-8b38-68681f307e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Billedmærker" ma:readOnly="false" ma:fieldId="{5cf76f15-5ced-4ddc-b409-7134ff3c332f}" ma:taxonomyMulti="true" ma:sspId="7838cd0e-1872-446e-82f7-b036991bb4d6"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8be5f7-c26b-40b1-8165-6f48d90899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5a6c850-fdf5-4fc6-8700-74a9778d8058}" ma:internalName="TaxCatchAll" ma:showField="CatchAllData" ma:web="f98be5f7-c26b-40b1-8165-6f48d90899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98be5f7-c26b-40b1-8165-6f48d908995f" xsi:nil="true"/>
    <lcf76f155ced4ddcb4097134ff3c332f xmlns="66bd60ff-9289-488e-8b38-68681f307e9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DBDD0F-F23A-45D9-B8F5-A3038D8C43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bd60ff-9289-488e-8b38-68681f307e9f"/>
    <ds:schemaRef ds:uri="f98be5f7-c26b-40b1-8165-6f48d90899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3095D3-2B45-4AF0-AFBD-E1E917D963C9}">
  <ds:schemaRefs>
    <ds:schemaRef ds:uri="http://schemas.microsoft.com/office/2006/metadata/properties"/>
    <ds:schemaRef ds:uri="http://schemas.microsoft.com/office/infopath/2007/PartnerControls"/>
    <ds:schemaRef ds:uri="http://schemas.microsoft.com/sharepoint/v3"/>
    <ds:schemaRef ds:uri="aaba4780-8e84-4b3c-81c7-e6783f82bdce"/>
    <ds:schemaRef ds:uri="9381585e-14ea-4298-90ea-fb73008c824e"/>
    <ds:schemaRef ds:uri="f98be5f7-c26b-40b1-8165-6f48d908995f"/>
    <ds:schemaRef ds:uri="66bd60ff-9289-488e-8b38-68681f307e9f"/>
  </ds:schemaRefs>
</ds:datastoreItem>
</file>

<file path=customXml/itemProps3.xml><?xml version="1.0" encoding="utf-8"?>
<ds:datastoreItem xmlns:ds="http://schemas.openxmlformats.org/officeDocument/2006/customXml" ds:itemID="{1B996260-8AE4-4868-A7BD-ADBFF02BF4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TotalTime>
  <Words>618</Words>
  <Application>Microsoft Office PowerPoint</Application>
  <PresentationFormat>Widescreen</PresentationFormat>
  <Paragraphs>35</Paragraphs>
  <Slides>5</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5</vt:i4>
      </vt:variant>
    </vt:vector>
  </HeadingPairs>
  <TitlesOfParts>
    <vt:vector size="10" baseType="lpstr">
      <vt:lpstr>Aptos</vt:lpstr>
      <vt:lpstr>Aptos Display</vt:lpstr>
      <vt:lpstr>Arial</vt:lpstr>
      <vt:lpstr>Courier New</vt:lpstr>
      <vt:lpstr>Office Theme</vt:lpstr>
      <vt:lpstr>Introduktion til ESG og ESG-rapportering 49990</vt:lpstr>
      <vt:lpstr>Dilemma drøftelser i grupper</vt:lpstr>
      <vt:lpstr>Dilemmaer til drøftelse i grupper</vt:lpstr>
      <vt:lpstr>Dilemmaer til drøftelse i grupper</vt:lpstr>
      <vt:lpstr>Dilemmaer til drøftelse i grupper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Mads Gorm Larsen - MGLA</dc:creator>
  <cp:lastModifiedBy>Claus Baltzer - CLBA</cp:lastModifiedBy>
  <cp:revision>5</cp:revision>
  <dcterms:created xsi:type="dcterms:W3CDTF">2024-11-05T12:07:18Z</dcterms:created>
  <dcterms:modified xsi:type="dcterms:W3CDTF">2024-12-03T09:26:52Z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0x0101002618EA43472D24449C06B0068A65CFA5</vt:lpwstr>
  </property>
</Properties>
</file>