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8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5FDCB9-8964-4479-90CF-57A93CFA5B14}" v="13" dt="2024-12-02T09:23:35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/>
    <p:restoredTop sz="94641"/>
  </p:normalViewPr>
  <p:slideViewPr>
    <p:cSldViewPr snapToGrid="0">
      <p:cViewPr varScale="1">
        <p:scale>
          <a:sx n="150" d="100"/>
          <a:sy n="150" d="100"/>
        </p:scale>
        <p:origin x="28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76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s Baltzer - CLBA" userId="a72123cf-713c-4004-bba6-e31ada17abd6" providerId="ADAL" clId="{E05FDCB9-8964-4479-90CF-57A93CFA5B14}"/>
    <pc:docChg chg="undo custSel addSld delSld modSld">
      <pc:chgData name="Claus Baltzer - CLBA" userId="a72123cf-713c-4004-bba6-e31ada17abd6" providerId="ADAL" clId="{E05FDCB9-8964-4479-90CF-57A93CFA5B14}" dt="2024-12-02T09:24:14.643" v="613" actId="20577"/>
      <pc:docMkLst>
        <pc:docMk/>
      </pc:docMkLst>
      <pc:sldChg chg="del">
        <pc:chgData name="Claus Baltzer - CLBA" userId="a72123cf-713c-4004-bba6-e31ada17abd6" providerId="ADAL" clId="{E05FDCB9-8964-4479-90CF-57A93CFA5B14}" dt="2024-11-29T12:29:48.107" v="1" actId="47"/>
        <pc:sldMkLst>
          <pc:docMk/>
          <pc:sldMk cId="3625455910" sldId="258"/>
        </pc:sldMkLst>
      </pc:sldChg>
      <pc:sldChg chg="del">
        <pc:chgData name="Claus Baltzer - CLBA" userId="a72123cf-713c-4004-bba6-e31ada17abd6" providerId="ADAL" clId="{E05FDCB9-8964-4479-90CF-57A93CFA5B14}" dt="2024-11-29T12:29:49.207" v="3" actId="47"/>
        <pc:sldMkLst>
          <pc:docMk/>
          <pc:sldMk cId="1853432484" sldId="259"/>
        </pc:sldMkLst>
      </pc:sldChg>
      <pc:sldChg chg="del">
        <pc:chgData name="Claus Baltzer - CLBA" userId="a72123cf-713c-4004-bba6-e31ada17abd6" providerId="ADAL" clId="{E05FDCB9-8964-4479-90CF-57A93CFA5B14}" dt="2024-11-29T12:29:49.789" v="4" actId="47"/>
        <pc:sldMkLst>
          <pc:docMk/>
          <pc:sldMk cId="2616617135" sldId="260"/>
        </pc:sldMkLst>
      </pc:sldChg>
      <pc:sldChg chg="del">
        <pc:chgData name="Claus Baltzer - CLBA" userId="a72123cf-713c-4004-bba6-e31ada17abd6" providerId="ADAL" clId="{E05FDCB9-8964-4479-90CF-57A93CFA5B14}" dt="2024-11-29T12:29:48.674" v="2" actId="47"/>
        <pc:sldMkLst>
          <pc:docMk/>
          <pc:sldMk cId="1534857464" sldId="262"/>
        </pc:sldMkLst>
      </pc:sldChg>
      <pc:sldChg chg="addSp delSp modSp new mod">
        <pc:chgData name="Claus Baltzer - CLBA" userId="a72123cf-713c-4004-bba6-e31ada17abd6" providerId="ADAL" clId="{E05FDCB9-8964-4479-90CF-57A93CFA5B14}" dt="2024-12-02T09:03:18.820" v="504" actId="20577"/>
        <pc:sldMkLst>
          <pc:docMk/>
          <pc:sldMk cId="1940167570" sldId="263"/>
        </pc:sldMkLst>
        <pc:spChg chg="mod">
          <ac:chgData name="Claus Baltzer - CLBA" userId="a72123cf-713c-4004-bba6-e31ada17abd6" providerId="ADAL" clId="{E05FDCB9-8964-4479-90CF-57A93CFA5B14}" dt="2024-12-02T09:03:18.820" v="504" actId="20577"/>
          <ac:spMkLst>
            <pc:docMk/>
            <pc:sldMk cId="1940167570" sldId="263"/>
            <ac:spMk id="2" creationId="{58C0FAD9-0383-82FE-E965-1FA2257989F2}"/>
          </ac:spMkLst>
        </pc:spChg>
        <pc:spChg chg="mod">
          <ac:chgData name="Claus Baltzer - CLBA" userId="a72123cf-713c-4004-bba6-e31ada17abd6" providerId="ADAL" clId="{E05FDCB9-8964-4479-90CF-57A93CFA5B14}" dt="2024-12-02T09:02:57.299" v="488" actId="20577"/>
          <ac:spMkLst>
            <pc:docMk/>
            <pc:sldMk cId="1940167570" sldId="263"/>
            <ac:spMk id="3" creationId="{6083B17A-BF02-79B1-A380-4BA6FE2762AA}"/>
          </ac:spMkLst>
        </pc:spChg>
        <pc:spChg chg="del mod">
          <ac:chgData name="Claus Baltzer - CLBA" userId="a72123cf-713c-4004-bba6-e31ada17abd6" providerId="ADAL" clId="{E05FDCB9-8964-4479-90CF-57A93CFA5B14}" dt="2024-11-29T12:33:17.035" v="12"/>
          <ac:spMkLst>
            <pc:docMk/>
            <pc:sldMk cId="1940167570" sldId="263"/>
            <ac:spMk id="4" creationId="{52D7ABC9-864F-4E2F-93E6-0E7C9A4DCEC3}"/>
          </ac:spMkLst>
        </pc:spChg>
        <pc:picChg chg="add mod">
          <ac:chgData name="Claus Baltzer - CLBA" userId="a72123cf-713c-4004-bba6-e31ada17abd6" providerId="ADAL" clId="{E05FDCB9-8964-4479-90CF-57A93CFA5B14}" dt="2024-12-02T09:03:06.380" v="490" actId="1076"/>
          <ac:picMkLst>
            <pc:docMk/>
            <pc:sldMk cId="1940167570" sldId="263"/>
            <ac:picMk id="5" creationId="{66ECC0B6-B352-4BDE-0240-3C80CC5ED596}"/>
          </ac:picMkLst>
        </pc:picChg>
      </pc:sldChg>
      <pc:sldChg chg="addSp delSp modSp new mod setBg">
        <pc:chgData name="Claus Baltzer - CLBA" userId="a72123cf-713c-4004-bba6-e31ada17abd6" providerId="ADAL" clId="{E05FDCB9-8964-4479-90CF-57A93CFA5B14}" dt="2024-11-29T12:43:50.595" v="427" actId="1076"/>
        <pc:sldMkLst>
          <pc:docMk/>
          <pc:sldMk cId="229936829" sldId="264"/>
        </pc:sldMkLst>
        <pc:spChg chg="mod">
          <ac:chgData name="Claus Baltzer - CLBA" userId="a72123cf-713c-4004-bba6-e31ada17abd6" providerId="ADAL" clId="{E05FDCB9-8964-4479-90CF-57A93CFA5B14}" dt="2024-11-29T12:43:50.595" v="427" actId="1076"/>
          <ac:spMkLst>
            <pc:docMk/>
            <pc:sldMk cId="229936829" sldId="264"/>
            <ac:spMk id="2" creationId="{BB32AD46-CF5B-0DC3-0270-05A00DEBA7B7}"/>
          </ac:spMkLst>
        </pc:spChg>
        <pc:spChg chg="mod">
          <ac:chgData name="Claus Baltzer - CLBA" userId="a72123cf-713c-4004-bba6-e31ada17abd6" providerId="ADAL" clId="{E05FDCB9-8964-4479-90CF-57A93CFA5B14}" dt="2024-11-29T12:42:33.430" v="412" actId="12"/>
          <ac:spMkLst>
            <pc:docMk/>
            <pc:sldMk cId="229936829" sldId="264"/>
            <ac:spMk id="3" creationId="{36E68C38-628C-9FA4-1950-BF8FE03D0DAC}"/>
          </ac:spMkLst>
        </pc:spChg>
        <pc:spChg chg="del mod">
          <ac:chgData name="Claus Baltzer - CLBA" userId="a72123cf-713c-4004-bba6-e31ada17abd6" providerId="ADAL" clId="{E05FDCB9-8964-4479-90CF-57A93CFA5B14}" dt="2024-11-29T12:41:25.091" v="398"/>
          <ac:spMkLst>
            <pc:docMk/>
            <pc:sldMk cId="229936829" sldId="264"/>
            <ac:spMk id="4" creationId="{F71EE9F5-9AC6-641A-CBB0-18659219A4A7}"/>
          </ac:spMkLst>
        </pc:spChg>
        <pc:spChg chg="add">
          <ac:chgData name="Claus Baltzer - CLBA" userId="a72123cf-713c-4004-bba6-e31ada17abd6" providerId="ADAL" clId="{E05FDCB9-8964-4479-90CF-57A93CFA5B14}" dt="2024-11-29T12:41:28.056" v="399" actId="26606"/>
          <ac:spMkLst>
            <pc:docMk/>
            <pc:sldMk cId="229936829" sldId="264"/>
            <ac:spMk id="10" creationId="{F13C74B1-5B17-4795-BED0-7140497B445A}"/>
          </ac:spMkLst>
        </pc:spChg>
        <pc:spChg chg="add">
          <ac:chgData name="Claus Baltzer - CLBA" userId="a72123cf-713c-4004-bba6-e31ada17abd6" providerId="ADAL" clId="{E05FDCB9-8964-4479-90CF-57A93CFA5B14}" dt="2024-11-29T12:41:28.056" v="399" actId="26606"/>
          <ac:spMkLst>
            <pc:docMk/>
            <pc:sldMk cId="229936829" sldId="264"/>
            <ac:spMk id="12" creationId="{D4974D33-8DC5-464E-8C6D-BE58F0669C17}"/>
          </ac:spMkLst>
        </pc:spChg>
        <pc:picChg chg="add mod">
          <ac:chgData name="Claus Baltzer - CLBA" userId="a72123cf-713c-4004-bba6-e31ada17abd6" providerId="ADAL" clId="{E05FDCB9-8964-4479-90CF-57A93CFA5B14}" dt="2024-11-29T12:41:28.056" v="399" actId="26606"/>
          <ac:picMkLst>
            <pc:docMk/>
            <pc:sldMk cId="229936829" sldId="264"/>
            <ac:picMk id="5" creationId="{AA1959AD-38B0-74A2-E950-4B5E4FE3972E}"/>
          </ac:picMkLst>
        </pc:picChg>
      </pc:sldChg>
      <pc:sldChg chg="addSp delSp modSp new mod setBg">
        <pc:chgData name="Claus Baltzer - CLBA" userId="a72123cf-713c-4004-bba6-e31ada17abd6" providerId="ADAL" clId="{E05FDCB9-8964-4479-90CF-57A93CFA5B14}" dt="2024-12-02T09:10:34.969" v="518" actId="790"/>
        <pc:sldMkLst>
          <pc:docMk/>
          <pc:sldMk cId="3807404122" sldId="265"/>
        </pc:sldMkLst>
        <pc:spChg chg="mod">
          <ac:chgData name="Claus Baltzer - CLBA" userId="a72123cf-713c-4004-bba6-e31ada17abd6" providerId="ADAL" clId="{E05FDCB9-8964-4479-90CF-57A93CFA5B14}" dt="2024-12-02T09:04:14.318" v="509" actId="26606"/>
          <ac:spMkLst>
            <pc:docMk/>
            <pc:sldMk cId="3807404122" sldId="265"/>
            <ac:spMk id="2" creationId="{C7FA5546-8C09-CA8B-A104-3D2657BA64EF}"/>
          </ac:spMkLst>
        </pc:spChg>
        <pc:spChg chg="mod ord">
          <ac:chgData name="Claus Baltzer - CLBA" userId="a72123cf-713c-4004-bba6-e31ada17abd6" providerId="ADAL" clId="{E05FDCB9-8964-4479-90CF-57A93CFA5B14}" dt="2024-12-02T09:10:34.969" v="518" actId="790"/>
          <ac:spMkLst>
            <pc:docMk/>
            <pc:sldMk cId="3807404122" sldId="265"/>
            <ac:spMk id="3" creationId="{44408BA7-AE52-56D9-AF2F-6D594C37520B}"/>
          </ac:spMkLst>
        </pc:spChg>
        <pc:spChg chg="del mod">
          <ac:chgData name="Claus Baltzer - CLBA" userId="a72123cf-713c-4004-bba6-e31ada17abd6" providerId="ADAL" clId="{E05FDCB9-8964-4479-90CF-57A93CFA5B14}" dt="2024-11-29T12:44:07.402" v="429"/>
          <ac:spMkLst>
            <pc:docMk/>
            <pc:sldMk cId="3807404122" sldId="265"/>
            <ac:spMk id="4" creationId="{299D2062-275E-E7CB-BD3C-E3881A8A3763}"/>
          </ac:spMkLst>
        </pc:spChg>
        <pc:spChg chg="add">
          <ac:chgData name="Claus Baltzer - CLBA" userId="a72123cf-713c-4004-bba6-e31ada17abd6" providerId="ADAL" clId="{E05FDCB9-8964-4479-90CF-57A93CFA5B14}" dt="2024-12-02T09:04:14.318" v="509" actId="26606"/>
          <ac:spMkLst>
            <pc:docMk/>
            <pc:sldMk cId="3807404122" sldId="265"/>
            <ac:spMk id="10" creationId="{45D37F4E-DDB4-456B-97E0-9937730A039F}"/>
          </ac:spMkLst>
        </pc:spChg>
        <pc:spChg chg="add">
          <ac:chgData name="Claus Baltzer - CLBA" userId="a72123cf-713c-4004-bba6-e31ada17abd6" providerId="ADAL" clId="{E05FDCB9-8964-4479-90CF-57A93CFA5B14}" dt="2024-12-02T09:04:14.318" v="509" actId="26606"/>
          <ac:spMkLst>
            <pc:docMk/>
            <pc:sldMk cId="3807404122" sldId="265"/>
            <ac:spMk id="12" creationId="{B2DD41CD-8F47-4F56-AD12-4E2FF7696987}"/>
          </ac:spMkLst>
        </pc:spChg>
        <pc:picChg chg="add mod ord">
          <ac:chgData name="Claus Baltzer - CLBA" userId="a72123cf-713c-4004-bba6-e31ada17abd6" providerId="ADAL" clId="{E05FDCB9-8964-4479-90CF-57A93CFA5B14}" dt="2024-12-02T09:04:14.318" v="509" actId="26606"/>
          <ac:picMkLst>
            <pc:docMk/>
            <pc:sldMk cId="3807404122" sldId="265"/>
            <ac:picMk id="5" creationId="{934B7944-4575-EFA8-BACD-90BEB7CF121B}"/>
          </ac:picMkLst>
        </pc:picChg>
      </pc:sldChg>
      <pc:sldChg chg="addSp delSp modSp new mod setBg">
        <pc:chgData name="Claus Baltzer - CLBA" userId="a72123cf-713c-4004-bba6-e31ada17abd6" providerId="ADAL" clId="{E05FDCB9-8964-4479-90CF-57A93CFA5B14}" dt="2024-12-02T09:10:15.165" v="517" actId="27636"/>
        <pc:sldMkLst>
          <pc:docMk/>
          <pc:sldMk cId="2412662643" sldId="266"/>
        </pc:sldMkLst>
        <pc:spChg chg="mod">
          <ac:chgData name="Claus Baltzer - CLBA" userId="a72123cf-713c-4004-bba6-e31ada17abd6" providerId="ADAL" clId="{E05FDCB9-8964-4479-90CF-57A93CFA5B14}" dt="2024-12-02T09:04:20.723" v="510" actId="26606"/>
          <ac:spMkLst>
            <pc:docMk/>
            <pc:sldMk cId="2412662643" sldId="266"/>
            <ac:spMk id="2" creationId="{20672D45-8EA7-3E0E-E028-4180C7943FF7}"/>
          </ac:spMkLst>
        </pc:spChg>
        <pc:spChg chg="mod">
          <ac:chgData name="Claus Baltzer - CLBA" userId="a72123cf-713c-4004-bba6-e31ada17abd6" providerId="ADAL" clId="{E05FDCB9-8964-4479-90CF-57A93CFA5B14}" dt="2024-12-02T09:10:15.165" v="517" actId="27636"/>
          <ac:spMkLst>
            <pc:docMk/>
            <pc:sldMk cId="2412662643" sldId="266"/>
            <ac:spMk id="3" creationId="{ECC7256B-C8F9-A3D7-DDAB-38F53FC60EA8}"/>
          </ac:spMkLst>
        </pc:spChg>
        <pc:spChg chg="del mod">
          <ac:chgData name="Claus Baltzer - CLBA" userId="a72123cf-713c-4004-bba6-e31ada17abd6" providerId="ADAL" clId="{E05FDCB9-8964-4479-90CF-57A93CFA5B14}" dt="2024-11-29T12:45:08.134" v="437"/>
          <ac:spMkLst>
            <pc:docMk/>
            <pc:sldMk cId="2412662643" sldId="266"/>
            <ac:spMk id="4" creationId="{ACB32FD5-325D-3BB2-2224-2CB4900953DF}"/>
          </ac:spMkLst>
        </pc:spChg>
        <pc:spChg chg="add">
          <ac:chgData name="Claus Baltzer - CLBA" userId="a72123cf-713c-4004-bba6-e31ada17abd6" providerId="ADAL" clId="{E05FDCB9-8964-4479-90CF-57A93CFA5B14}" dt="2024-12-02T09:04:20.723" v="510" actId="26606"/>
          <ac:spMkLst>
            <pc:docMk/>
            <pc:sldMk cId="2412662643" sldId="266"/>
            <ac:spMk id="10" creationId="{45D37F4E-DDB4-456B-97E0-9937730A039F}"/>
          </ac:spMkLst>
        </pc:spChg>
        <pc:spChg chg="add">
          <ac:chgData name="Claus Baltzer - CLBA" userId="a72123cf-713c-4004-bba6-e31ada17abd6" providerId="ADAL" clId="{E05FDCB9-8964-4479-90CF-57A93CFA5B14}" dt="2024-12-02T09:04:20.723" v="510" actId="26606"/>
          <ac:spMkLst>
            <pc:docMk/>
            <pc:sldMk cId="2412662643" sldId="266"/>
            <ac:spMk id="12" creationId="{B2DD41CD-8F47-4F56-AD12-4E2FF7696987}"/>
          </ac:spMkLst>
        </pc:spChg>
        <pc:picChg chg="add mod">
          <ac:chgData name="Claus Baltzer - CLBA" userId="a72123cf-713c-4004-bba6-e31ada17abd6" providerId="ADAL" clId="{E05FDCB9-8964-4479-90CF-57A93CFA5B14}" dt="2024-12-02T09:04:20.723" v="510" actId="26606"/>
          <ac:picMkLst>
            <pc:docMk/>
            <pc:sldMk cId="2412662643" sldId="266"/>
            <ac:picMk id="5" creationId="{19B1C1BC-8216-3156-70C6-46FFF7822ED0}"/>
          </ac:picMkLst>
        </pc:picChg>
      </pc:sldChg>
      <pc:sldChg chg="addSp delSp modSp new mod">
        <pc:chgData name="Claus Baltzer - CLBA" userId="a72123cf-713c-4004-bba6-e31ada17abd6" providerId="ADAL" clId="{E05FDCB9-8964-4479-90CF-57A93CFA5B14}" dt="2024-12-02T09:11:03.682" v="529" actId="20577"/>
        <pc:sldMkLst>
          <pc:docMk/>
          <pc:sldMk cId="4069244714" sldId="267"/>
        </pc:sldMkLst>
        <pc:spChg chg="mod">
          <ac:chgData name="Claus Baltzer - CLBA" userId="a72123cf-713c-4004-bba6-e31ada17abd6" providerId="ADAL" clId="{E05FDCB9-8964-4479-90CF-57A93CFA5B14}" dt="2024-11-29T12:46:59.361" v="446" actId="207"/>
          <ac:spMkLst>
            <pc:docMk/>
            <pc:sldMk cId="4069244714" sldId="267"/>
            <ac:spMk id="2" creationId="{EAEE3B92-8088-F2F0-40D0-982AA5E48C10}"/>
          </ac:spMkLst>
        </pc:spChg>
        <pc:spChg chg="mod">
          <ac:chgData name="Claus Baltzer - CLBA" userId="a72123cf-713c-4004-bba6-e31ada17abd6" providerId="ADAL" clId="{E05FDCB9-8964-4479-90CF-57A93CFA5B14}" dt="2024-12-02T09:11:03.682" v="529" actId="20577"/>
          <ac:spMkLst>
            <pc:docMk/>
            <pc:sldMk cId="4069244714" sldId="267"/>
            <ac:spMk id="3" creationId="{39069744-BBC6-F862-B9AC-2B32F23F3D69}"/>
          </ac:spMkLst>
        </pc:spChg>
        <pc:spChg chg="del mod">
          <ac:chgData name="Claus Baltzer - CLBA" userId="a72123cf-713c-4004-bba6-e31ada17abd6" providerId="ADAL" clId="{E05FDCB9-8964-4479-90CF-57A93CFA5B14}" dt="2024-11-29T12:51:32.569" v="447" actId="931"/>
          <ac:spMkLst>
            <pc:docMk/>
            <pc:sldMk cId="4069244714" sldId="267"/>
            <ac:spMk id="4" creationId="{53A8EF74-B86B-5C9B-6379-9BA730624249}"/>
          </ac:spMkLst>
        </pc:spChg>
        <pc:picChg chg="add mod">
          <ac:chgData name="Claus Baltzer - CLBA" userId="a72123cf-713c-4004-bba6-e31ada17abd6" providerId="ADAL" clId="{E05FDCB9-8964-4479-90CF-57A93CFA5B14}" dt="2024-11-29T12:51:32.569" v="447" actId="931"/>
          <ac:picMkLst>
            <pc:docMk/>
            <pc:sldMk cId="4069244714" sldId="267"/>
            <ac:picMk id="6" creationId="{D0BAF2EF-B2A9-16DC-8DB5-DC3469A4B992}"/>
          </ac:picMkLst>
        </pc:picChg>
      </pc:sldChg>
      <pc:sldChg chg="modSp add mod">
        <pc:chgData name="Claus Baltzer - CLBA" userId="a72123cf-713c-4004-bba6-e31ada17abd6" providerId="ADAL" clId="{E05FDCB9-8964-4479-90CF-57A93CFA5B14}" dt="2024-12-02T09:24:14.643" v="613" actId="20577"/>
        <pc:sldMkLst>
          <pc:docMk/>
          <pc:sldMk cId="912933836" sldId="268"/>
        </pc:sldMkLst>
        <pc:spChg chg="mod">
          <ac:chgData name="Claus Baltzer - CLBA" userId="a72123cf-713c-4004-bba6-e31ada17abd6" providerId="ADAL" clId="{E05FDCB9-8964-4479-90CF-57A93CFA5B14}" dt="2024-12-02T09:23:45.655" v="560" actId="6549"/>
          <ac:spMkLst>
            <pc:docMk/>
            <pc:sldMk cId="912933836" sldId="268"/>
            <ac:spMk id="5" creationId="{D16A80C7-ACED-DCAA-CB5C-9219DDD1C58D}"/>
          </ac:spMkLst>
        </pc:spChg>
        <pc:spChg chg="mod">
          <ac:chgData name="Claus Baltzer - CLBA" userId="a72123cf-713c-4004-bba6-e31ada17abd6" providerId="ADAL" clId="{E05FDCB9-8964-4479-90CF-57A93CFA5B14}" dt="2024-12-02T09:24:14.643" v="613" actId="20577"/>
          <ac:spMkLst>
            <pc:docMk/>
            <pc:sldMk cId="912933836" sldId="268"/>
            <ac:spMk id="6" creationId="{54FC964D-48BC-30EA-E828-E27BB8BAC45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09A0C3FE-5A82-12CB-FC22-69263FA863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47A260C-7A71-89C5-AE9A-7F80AB9103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5CF4-C3DC-424A-9882-D9B8DC2555F0}" type="datetimeFigureOut">
              <a:rPr lang="da-DK" smtClean="0"/>
              <a:t>02-12-2024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47801A5-A75C-C123-76AB-DCD89DF49D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BBDE4CA-F25F-C096-40CA-322059900C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05BEE-CB2D-423B-9C8B-6554FF4E01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096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3B67D-B734-48F5-B1D3-65663C5912F6}" type="datetimeFigureOut">
              <a:rPr lang="da-DK" smtClean="0"/>
              <a:t>02-12-2024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591208" y="1040524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360C1-A5D4-48F4-9A18-E99F2F039D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715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C817-1E00-22BB-0DE5-A8CC5A4F9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7295D-F0D5-02BD-F5C9-8C5FE4E6C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7919-AE59-5C25-FA9F-5477BA81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02-12-2024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4A2C3-BF78-3D4E-C178-975BB13B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79A5-7FFC-107F-F52E-61ABCFEA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039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2F6D-073C-F11D-F112-CC50E490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810D0-EACA-C0F9-289B-65F989D14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4CFAE-AD49-C03F-AF33-1D211F03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02-12-2024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21F93-5ADC-2B7E-F0D5-75886BFD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BCD0D-7733-23CF-CF74-074237A6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78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9B78D-FB6E-9E51-18C7-254FE3DCD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CF2F6-C7F5-32F6-97DD-738C9AF07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C1547-504E-CDC0-4AF3-99398213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02-12-2024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4F609-F319-E021-115C-D981C604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AEEE4-7A3D-374A-2194-0FC20F8E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91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6D2B-989B-36D1-90FB-9CF6F55A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D4A4-0A08-DC72-138C-4ACEB331C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7D9A1-B990-4E67-2B48-EA12756D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02-12-2024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91152-A778-2B92-F2BD-E9C0E589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EB792-BA4F-FE6F-6A94-F1625C66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891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4681-4387-396C-BCA5-D0BDAAF2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57340-00E5-7E08-5754-65BAB142B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D1AF9-F73E-0707-7FCA-824A9691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02-12-2024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C5B62-3CE0-79EC-2247-6AED13D5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65DC9-F8E1-AF9C-5F69-8AEB0BB4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3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D602-D1E8-1C01-09C0-E4F2EAF4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B0347-0A0A-4DBA-F63D-0D5FDC6B6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8008A-8FF5-1FAC-4AEA-4D9ED4983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9AE75-7258-31BA-F748-4CABBD2C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02-12-2024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7D2DB-0013-E8E6-DAEC-1889B9FF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08824-355E-CDFA-ADBA-BF5BEC30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256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AFAD-86A0-0883-7F0F-F4A31CF3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B7F78-5EA7-DD1D-C5B2-DA73861E7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E3296-28BF-0432-7A08-B55F50793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C87AD-7D80-314A-1B9C-EE0A69D15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E62AE-7E52-DC0C-B102-CB682509B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E3544-D184-D4BE-03FF-00AF5793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02-12-2024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98E51-15CE-8CE4-63E7-1118BE5C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16678-B8C0-5117-20DA-BC61C1CC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632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B0AB-8237-C761-7181-D55AF801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44056-0627-1B24-0228-3F3DF58F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02-12-2024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2FD70-1773-323B-1A11-6F74C455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C2E1A-C2EA-FA0D-42B3-4B924166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93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2377B-B8F6-9930-53CF-3ACA978A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02-12-2024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80F21-FFDF-74F0-4A8E-4A4657A7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450F4-92CA-F21E-0CB5-041B2495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565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61BD-45C9-590C-1A14-6D570FD1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7A595-2FE6-6D02-6BB9-2B518302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0922-73C5-26DE-41F5-80E0A5374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E266A-8D92-6329-0968-ED9C70A8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02-12-2024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11420-67A3-ACD7-DB44-53B1FD64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9D40B-3F5A-48AE-FB92-0362CC0D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09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64D2-88AB-33DF-B0EC-9789BC46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16EB2-A2DF-DFAE-DB73-40C80EF39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1489B-416C-D805-E26B-769207D07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8BEF5-E1E6-225B-5141-667AE422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02-12-2024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9377C-E50B-ABC7-D4DF-AE91DA86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FA4AB-4ECF-6151-3F62-C971FBD9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486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A18AB-4DC8-5003-387B-AE0B6E13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5ABD5-455F-8F05-55BF-4472B8184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1E046-8EE0-1223-6B0A-3F501F4AA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D4B70-3F4C-CA4D-A791-A4D193DBA7C9}" type="datetimeFigureOut">
              <a:rPr lang="da-DK" smtClean="0"/>
              <a:t>02-12-2024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7610B-55E0-97EE-15AB-FEA54E135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4E56-9801-051D-A5C4-B8A5F321D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6" descr="A blue and white flag with yellow stars&#10;&#10;Description automatically generated">
            <a:extLst>
              <a:ext uri="{FF2B5EF4-FFF2-40B4-BE49-F238E27FC236}">
                <a16:creationId xmlns:a16="http://schemas.microsoft.com/office/drawing/2014/main" id="{DEF0B005-E63E-134F-C419-F4D3AE6D00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52429" y="6176964"/>
            <a:ext cx="2801372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6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klimakompasset.dk/klimakompasset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16A80C7-ACED-DCAA-CB5C-9219DDD1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a-DK" dirty="0"/>
              <a:t>Virksomhedens Klimaregnskab</a:t>
            </a:r>
          </a:p>
        </p:txBody>
      </p:sp>
      <p:pic>
        <p:nvPicPr>
          <p:cNvPr id="2" name="Billede 1" descr="Et billede, der indeholder tegneserie, maleri, person&#10;&#10;Automatisk genereret beskrivelse">
            <a:extLst>
              <a:ext uri="{FF2B5EF4-FFF2-40B4-BE49-F238E27FC236}">
                <a16:creationId xmlns:a16="http://schemas.microsoft.com/office/drawing/2014/main" id="{6BBA98C1-74B5-FDD7-DE3F-4A60E2646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  <a:noFill/>
        </p:spPr>
      </p:pic>
      <p:sp>
        <p:nvSpPr>
          <p:cNvPr id="6" name="Undertitel 5">
            <a:extLst>
              <a:ext uri="{FF2B5EF4-FFF2-40B4-BE49-F238E27FC236}">
                <a16:creationId xmlns:a16="http://schemas.microsoft.com/office/drawing/2014/main" id="{54FC964D-48BC-30EA-E828-E27BB8BAC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Delelement i ovenstående kursus.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Omhandlende:</a:t>
            </a:r>
          </a:p>
          <a:p>
            <a:r>
              <a:rPr lang="da-DK" dirty="0"/>
              <a:t>Lave Klimaregnskab med Klimakompasset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293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0FAD9-0383-82FE-E965-1FA225798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Introduktion til </a:t>
            </a:r>
            <a:r>
              <a:rPr lang="da-DK" sz="44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opgave Klimaregnskab</a:t>
            </a:r>
            <a:br>
              <a:rPr lang="da-DK" sz="4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83B17A-BF02-79B1-A380-4BA6FE2762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endParaRPr lang="da-DK" sz="2800" b="1" i="0" dirty="0">
              <a:solidFill>
                <a:srgbClr val="495057"/>
              </a:solidFill>
              <a:effectLst/>
              <a:latin typeface="-apple-system"/>
            </a:endParaRPr>
          </a:p>
          <a:p>
            <a:pPr marL="0" indent="0">
              <a:lnSpc>
                <a:spcPct val="107000"/>
              </a:lnSpc>
              <a:spcAft>
                <a:spcPts val="533"/>
              </a:spcAft>
              <a:buNone/>
            </a:pPr>
            <a:r>
              <a:rPr lang="da-DK" sz="2900" kern="100" dirty="0">
                <a:latin typeface="Century Gothic"/>
                <a:ea typeface="Calibri" panose="020F0502020204030204" pitchFamily="34" charset="0"/>
                <a:cs typeface="Times New Roman"/>
              </a:rPr>
              <a:t>I</a:t>
            </a:r>
            <a:r>
              <a:rPr lang="da-DK" sz="2900" kern="100" dirty="0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 logger ind med deres personlige </a:t>
            </a:r>
            <a:r>
              <a:rPr lang="da-DK" sz="2900" kern="100" dirty="0" err="1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MitID</a:t>
            </a:r>
            <a:r>
              <a:rPr lang="da-DK" sz="2900" kern="100" dirty="0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, og arbejder med opgaverne. </a:t>
            </a:r>
          </a:p>
          <a:p>
            <a:pPr marL="0" indent="0">
              <a:lnSpc>
                <a:spcPct val="107000"/>
              </a:lnSpc>
              <a:spcAft>
                <a:spcPts val="533"/>
              </a:spcAft>
              <a:buNone/>
            </a:pPr>
            <a:r>
              <a:rPr lang="da-DK" sz="29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Forside | Klimakompasset</a:t>
            </a:r>
            <a:endParaRPr lang="da-DK" sz="2900" dirty="0"/>
          </a:p>
          <a:p>
            <a:pPr marL="0" indent="0">
              <a:lnSpc>
                <a:spcPct val="107000"/>
              </a:lnSpc>
              <a:spcAft>
                <a:spcPts val="533"/>
              </a:spcAft>
              <a:buNone/>
            </a:pPr>
            <a:r>
              <a:rPr lang="da-DK" sz="2900" kern="100" dirty="0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I skal bruge de data som er angivet i de næste slides.</a:t>
            </a:r>
          </a:p>
          <a:p>
            <a:pPr marL="0" indent="0">
              <a:lnSpc>
                <a:spcPct val="107000"/>
              </a:lnSpc>
              <a:spcAft>
                <a:spcPts val="533"/>
              </a:spcAft>
              <a:buNone/>
            </a:pPr>
            <a:r>
              <a:rPr lang="da-DK" sz="2900" kern="100" dirty="0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Hensigten</a:t>
            </a:r>
            <a:r>
              <a:rPr lang="da-DK" sz="2900" kern="100" dirty="0">
                <a:latin typeface="Century Gothic"/>
                <a:ea typeface="Calibri" panose="020F0502020204030204" pitchFamily="34" charset="0"/>
                <a:cs typeface="Times New Roman"/>
              </a:rPr>
              <a:t> </a:t>
            </a:r>
            <a:r>
              <a:rPr lang="da-DK" sz="2900" kern="100" dirty="0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med opgaven er, at </a:t>
            </a:r>
            <a:r>
              <a:rPr lang="da-DK" sz="2900" kern="100" dirty="0">
                <a:latin typeface="Century Gothic"/>
                <a:ea typeface="Calibri" panose="020F0502020204030204" pitchFamily="34" charset="0"/>
                <a:cs typeface="Times New Roman"/>
              </a:rPr>
              <a:t>I opnår</a:t>
            </a:r>
            <a:r>
              <a:rPr lang="da-DK" sz="2900" kern="100" dirty="0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 en grundlæggende forståelse af, hvordan Klimakompasset fungerer med def </a:t>
            </a:r>
            <a:r>
              <a:rPr lang="da-DK" sz="2900" kern="100" dirty="0" err="1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orskellige</a:t>
            </a:r>
            <a:r>
              <a:rPr lang="da-DK" sz="2900" kern="100" dirty="0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 detaljeringsgrader.  </a:t>
            </a:r>
            <a:br>
              <a:rPr lang="da-DK" sz="29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29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533"/>
              </a:spcAft>
              <a:buNone/>
            </a:pPr>
            <a:r>
              <a:rPr lang="da-DK" sz="2900" kern="100" dirty="0">
                <a:latin typeface="Century Gothic"/>
                <a:ea typeface="Calibri" panose="020F0502020204030204" pitchFamily="34" charset="0"/>
                <a:cs typeface="Times New Roman"/>
              </a:rPr>
              <a:t>Lav opgaver individuelt – men drøft gerne med jeres skuldermakker.</a:t>
            </a:r>
          </a:p>
          <a:p>
            <a:pPr marL="0" indent="0">
              <a:lnSpc>
                <a:spcPct val="107000"/>
              </a:lnSpc>
              <a:spcAft>
                <a:spcPts val="533"/>
              </a:spcAft>
              <a:buNone/>
            </a:pPr>
            <a:r>
              <a:rPr lang="da-DK" sz="2900" kern="100" dirty="0">
                <a:latin typeface="Century Gothic"/>
                <a:ea typeface="Calibri" panose="020F0502020204030204" pitchFamily="34" charset="0"/>
                <a:cs typeface="Times New Roman"/>
              </a:rPr>
              <a:t>Se i sidste slide, hvad I skal gøre af overvejelser, når I har lavet opgavens Klimaregnskab.</a:t>
            </a:r>
          </a:p>
          <a:p>
            <a:pPr marL="0" indent="0" algn="l">
              <a:buNone/>
            </a:pPr>
            <a:endParaRPr lang="da-DK" sz="2800" b="1" i="0" dirty="0">
              <a:solidFill>
                <a:srgbClr val="495057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da-DK" sz="2800" b="0" i="0" dirty="0">
              <a:solidFill>
                <a:srgbClr val="495057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da-DK" sz="2800" b="0" i="0" dirty="0">
              <a:solidFill>
                <a:srgbClr val="495057"/>
              </a:solidFill>
              <a:effectLst/>
              <a:latin typeface="-apple-system"/>
            </a:endParaRPr>
          </a:p>
          <a:p>
            <a:endParaRPr lang="da-DK" dirty="0"/>
          </a:p>
        </p:txBody>
      </p:sp>
      <p:pic>
        <p:nvPicPr>
          <p:cNvPr id="5" name="Picture 2" descr="Beregn CO2 aftryk med Klimakompasset - adundas">
            <a:extLst>
              <a:ext uri="{FF2B5EF4-FFF2-40B4-BE49-F238E27FC236}">
                <a16:creationId xmlns:a16="http://schemas.microsoft.com/office/drawing/2014/main" id="{66ECC0B6-B352-4BDE-0240-3C80CC5ED5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106962"/>
            <a:ext cx="5181600" cy="32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6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32AD46-CF5B-0DC3-0270-05A00DEB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i="0" dirty="0">
                <a:effectLst/>
              </a:rPr>
              <a:t>Case: </a:t>
            </a:r>
            <a:r>
              <a:rPr lang="da-DK" sz="4200" i="0" dirty="0">
                <a:effectLst/>
              </a:rPr>
              <a:t>Detailhandel</a:t>
            </a:r>
            <a:br>
              <a:rPr lang="en-US" sz="4200" dirty="0">
                <a:effectLst/>
              </a:rPr>
            </a:br>
            <a:endParaRPr lang="en-US" sz="42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E68C38-628C-9FA4-1950-BF8FE03D0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312920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a-DK" sz="900" i="0" dirty="0">
                <a:effectLst/>
              </a:rPr>
              <a:t>Virksomhedens navn: Gode Varer</a:t>
            </a:r>
          </a:p>
          <a:p>
            <a:pPr marL="0" indent="0">
              <a:buNone/>
            </a:pPr>
            <a:r>
              <a:rPr lang="da-DK" sz="900" i="0" dirty="0">
                <a:effectLst/>
              </a:rPr>
              <a:t>Antal medarbejdere: 500</a:t>
            </a:r>
          </a:p>
          <a:p>
            <a:pPr marL="0" indent="0">
              <a:buNone/>
            </a:pPr>
            <a:r>
              <a:rPr lang="da-DK" sz="900" i="0" dirty="0">
                <a:effectLst/>
              </a:rPr>
              <a:t>Nettoomsætning mio. kr.: 275 mio. kr.</a:t>
            </a:r>
          </a:p>
          <a:p>
            <a:pPr marL="0" indent="0">
              <a:buNone/>
            </a:pPr>
            <a:r>
              <a:rPr lang="da-DK" sz="900" i="0" dirty="0">
                <a:effectLst/>
              </a:rPr>
              <a:t>Antal M2 Bygningsareal for 20 butikker: 20.000 m2</a:t>
            </a:r>
          </a:p>
          <a:p>
            <a:pPr marL="0" indent="0">
              <a:buNone/>
            </a:pPr>
            <a:r>
              <a:rPr lang="da-DK" sz="900" i="1" dirty="0">
                <a:effectLst/>
              </a:rPr>
              <a:t>(Miljødeklaration)</a:t>
            </a:r>
            <a:br>
              <a:rPr lang="da-DK" sz="900" i="0" dirty="0">
                <a:effectLst/>
              </a:rPr>
            </a:br>
            <a:endParaRPr lang="da-DK" sz="900" i="0" dirty="0">
              <a:effectLst/>
            </a:endParaRPr>
          </a:p>
          <a:p>
            <a:pPr marL="0" indent="0">
              <a:buNone/>
            </a:pPr>
            <a:r>
              <a:rPr lang="da-DK" sz="900" i="1" dirty="0">
                <a:effectLst/>
              </a:rPr>
              <a:t>Elforbrug fra nettet: 2.000.000 KWH</a:t>
            </a:r>
            <a:endParaRPr lang="da-DK" sz="900" i="0" dirty="0">
              <a:effectLst/>
            </a:endParaRPr>
          </a:p>
          <a:p>
            <a:pPr marL="0" indent="0">
              <a:buNone/>
            </a:pPr>
            <a:r>
              <a:rPr lang="da-DK" sz="900" i="1" dirty="0">
                <a:effectLst/>
              </a:rPr>
              <a:t>Forbrug af el fra egen prod. (solceller på tag på 10 af butikkerne): 200.000 KWH</a:t>
            </a:r>
          </a:p>
          <a:p>
            <a:pPr marL="0" indent="0">
              <a:buNone/>
            </a:pPr>
            <a:endParaRPr lang="da-DK" sz="900" i="0" dirty="0">
              <a:effectLst/>
            </a:endParaRPr>
          </a:p>
          <a:p>
            <a:pPr marL="0" indent="0">
              <a:buNone/>
            </a:pPr>
            <a:r>
              <a:rPr lang="da-DK" sz="900" i="1" dirty="0">
                <a:effectLst/>
              </a:rPr>
              <a:t>Fjernvarme til 10 af butikker: 700.000 KWH</a:t>
            </a:r>
            <a:endParaRPr lang="da-DK" sz="900" i="0" dirty="0">
              <a:effectLst/>
            </a:endParaRPr>
          </a:p>
          <a:p>
            <a:pPr marL="0" indent="0">
              <a:buNone/>
            </a:pPr>
            <a:r>
              <a:rPr lang="da-DK" sz="900" i="1" dirty="0">
                <a:effectLst/>
              </a:rPr>
              <a:t>Emissionsfaktor: 0,17 KgCO2e/enhed</a:t>
            </a:r>
          </a:p>
          <a:p>
            <a:pPr marL="0" indent="0">
              <a:buNone/>
            </a:pPr>
            <a:endParaRPr lang="da-DK" sz="900" i="0" dirty="0">
              <a:effectLst/>
            </a:endParaRPr>
          </a:p>
          <a:p>
            <a:pPr marL="0" indent="0">
              <a:buNone/>
            </a:pPr>
            <a:r>
              <a:rPr lang="da-DK" sz="900" i="1" dirty="0">
                <a:effectLst/>
              </a:rPr>
              <a:t>Naturgas til 10 af butikker med 15% biogas: </a:t>
            </a:r>
            <a:r>
              <a:rPr lang="da-DK" sz="900" i="1" dirty="0"/>
              <a:t>150</a:t>
            </a:r>
            <a:r>
              <a:rPr lang="da-DK" sz="900" i="1" dirty="0">
                <a:effectLst/>
              </a:rPr>
              <a:t>.000 m3</a:t>
            </a:r>
          </a:p>
          <a:p>
            <a:endParaRPr lang="en-US" sz="900" dirty="0"/>
          </a:p>
        </p:txBody>
      </p:sp>
      <p:pic>
        <p:nvPicPr>
          <p:cNvPr id="5" name="Pladsholder til indhold 4" descr="Et billede, der indeholder trækvogn/indkøbskurv/sækkevogn, indkøbsvogn, tekst, tøj&#10;&#10;Automatisk genereret beskrivelse">
            <a:extLst>
              <a:ext uri="{FF2B5EF4-FFF2-40B4-BE49-F238E27FC236}">
                <a16:creationId xmlns:a16="http://schemas.microsoft.com/office/drawing/2014/main" id="{AA1959AD-38B0-74A2-E950-4B5E4FE397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93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A5546-8C09-CA8B-A104-3D2657BA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i="0">
                <a:effectLst/>
              </a:rPr>
              <a:t>Case: Detailhandel</a:t>
            </a:r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408BA7-AE52-56D9-AF2F-6D594C375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sz="1500" i="1" dirty="0">
                <a:effectLst/>
              </a:rPr>
              <a:t>Materialer: Indpakning af egne varer direkte i butik, materialegruppe øvrige, papir og papir (genanvendt) på 24.000 kg (varer og tjenesteydelser)</a:t>
            </a:r>
          </a:p>
          <a:p>
            <a:pPr marL="0" indent="0">
              <a:buNone/>
            </a:pPr>
            <a:endParaRPr lang="da-DK" sz="1500" i="0" dirty="0">
              <a:effectLst/>
            </a:endParaRPr>
          </a:p>
          <a:p>
            <a:pPr marL="0" indent="0">
              <a:buNone/>
            </a:pPr>
            <a:r>
              <a:rPr lang="da-DK" sz="1500" i="1" dirty="0">
                <a:effectLst/>
              </a:rPr>
              <a:t>Indkøb af plastikposer til kunder: Plast/granulat - LDPE - 7 tons</a:t>
            </a:r>
          </a:p>
          <a:p>
            <a:pPr marL="0" indent="0">
              <a:buNone/>
            </a:pPr>
            <a:endParaRPr lang="da-DK" sz="1500" i="1" dirty="0">
              <a:effectLst/>
            </a:endParaRPr>
          </a:p>
          <a:p>
            <a:pPr marL="0" indent="0">
              <a:buNone/>
            </a:pPr>
            <a:r>
              <a:rPr lang="da-DK" sz="1500" i="1" dirty="0">
                <a:effectLst/>
              </a:rPr>
              <a:t>Produkter og services (har det kun i monetære enheder og tager kun fødevarer</a:t>
            </a:r>
            <a:r>
              <a:rPr lang="da-DK" sz="1500" i="1" dirty="0"/>
              <a:t> </a:t>
            </a:r>
            <a:r>
              <a:rPr lang="da-DK" sz="1500" i="1" dirty="0">
                <a:effectLst/>
              </a:rPr>
              <a:t>med og taster generelt):  beløb på 20 mio. kr. (varer og tjenesteydelser)</a:t>
            </a:r>
            <a:endParaRPr lang="da-DK" sz="1500" i="0" dirty="0">
              <a:effectLst/>
            </a:endParaRPr>
          </a:p>
          <a:p>
            <a:pPr marL="0" indent="0">
              <a:buNone/>
            </a:pPr>
            <a:endParaRPr lang="da-DK" sz="1500" i="1" dirty="0">
              <a:effectLst/>
            </a:endParaRPr>
          </a:p>
          <a:p>
            <a:pPr marL="0" indent="0">
              <a:buNone/>
            </a:pPr>
            <a:endParaRPr lang="da-DK" sz="1500" i="1" dirty="0">
              <a:effectLst/>
            </a:endParaRPr>
          </a:p>
          <a:p>
            <a:pPr marL="0" indent="0">
              <a:buNone/>
            </a:pPr>
            <a:r>
              <a:rPr lang="da-DK" sz="1500" i="1" dirty="0">
                <a:effectLst/>
              </a:rPr>
              <a:t>For transport inkluderer vi ikke RFI:</a:t>
            </a:r>
            <a:endParaRPr lang="da-DK" sz="1500" i="0" dirty="0">
              <a:effectLst/>
            </a:endParaRPr>
          </a:p>
          <a:p>
            <a:pPr marL="0" indent="0">
              <a:buNone/>
            </a:pPr>
            <a:r>
              <a:rPr lang="da-DK" sz="1500" i="1" dirty="0">
                <a:effectLst/>
              </a:rPr>
              <a:t>Egne køretøjer: 100.000 km varebiler (diesel)</a:t>
            </a:r>
            <a:endParaRPr lang="da-DK" sz="1500" i="0" dirty="0">
              <a:effectLst/>
            </a:endParaRPr>
          </a:p>
          <a:p>
            <a:pPr marL="0" indent="0">
              <a:buNone/>
            </a:pPr>
            <a:r>
              <a:rPr lang="da-DK" sz="1500" i="1" dirty="0">
                <a:effectLst/>
              </a:rPr>
              <a:t>Egne køretøjer: 200.000 km Lastbiler (diesel)</a:t>
            </a:r>
          </a:p>
          <a:p>
            <a:endParaRPr lang="en-US" sz="1500" dirty="0"/>
          </a:p>
        </p:txBody>
      </p:sp>
      <p:pic>
        <p:nvPicPr>
          <p:cNvPr id="5" name="Pladsholder til indhold 4" descr="Et billede, der indeholder trækvogn/indkøbskurv/sækkevogn, indkøbsvogn, tekst, tøj&#10;&#10;Automatisk genereret beskrivelse">
            <a:extLst>
              <a:ext uri="{FF2B5EF4-FFF2-40B4-BE49-F238E27FC236}">
                <a16:creationId xmlns:a16="http://schemas.microsoft.com/office/drawing/2014/main" id="{934B7944-4575-EFA8-BACD-90BEB7CF12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148" r="1644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740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672D45-8EA7-3E0E-E028-4180C794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i="0">
                <a:effectLst/>
              </a:rPr>
              <a:t>Case: Detailhandel</a:t>
            </a:r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C7256B-C8F9-A3D7-DDAB-38F53FC60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977658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/>
            <a:endParaRPr lang="en-US" sz="700" b="1" i="1" dirty="0">
              <a:effectLst/>
            </a:endParaRPr>
          </a:p>
          <a:p>
            <a:pPr marL="0" indent="0">
              <a:buNone/>
            </a:pPr>
            <a:r>
              <a:rPr lang="da-DK" sz="900" i="1" dirty="0">
                <a:effectLst/>
              </a:rPr>
              <a:t>Gennemsnitlig køreafstand for alle medarbejdere i bil er udregnet for brug af bil til i snit 10.400 km/person årligt via spørgeskema hos medarbejderne og det bruger vi i det følgende</a:t>
            </a:r>
            <a:endParaRPr lang="da-DK" sz="900" i="0" dirty="0">
              <a:effectLst/>
            </a:endParaRPr>
          </a:p>
          <a:p>
            <a:pPr marL="0" indent="0">
              <a:buNone/>
            </a:pPr>
            <a:r>
              <a:rPr lang="da-DK" sz="900" i="1" dirty="0">
                <a:effectLst/>
              </a:rPr>
              <a:t>Pendling medarbejder for 300: bil (benzin) 3.120.000 km i alt</a:t>
            </a:r>
            <a:endParaRPr lang="da-DK" sz="900" i="0" dirty="0">
              <a:effectLst/>
            </a:endParaRPr>
          </a:p>
          <a:p>
            <a:pPr marL="0" indent="0">
              <a:buNone/>
            </a:pPr>
            <a:r>
              <a:rPr lang="da-DK" sz="900" i="1" dirty="0">
                <a:effectLst/>
              </a:rPr>
              <a:t>Pendling medarbejder for 75: bil (el) 780.000 km i alt</a:t>
            </a:r>
            <a:endParaRPr lang="da-DK" sz="900" i="0" dirty="0">
              <a:effectLst/>
            </a:endParaRPr>
          </a:p>
          <a:p>
            <a:pPr marL="0" indent="0">
              <a:buNone/>
            </a:pPr>
            <a:r>
              <a:rPr lang="da-DK" sz="900" i="1" dirty="0">
                <a:effectLst/>
              </a:rPr>
              <a:t>Pendling medarbejder for 25 i alt: bil (diesel) 260.000 km i alt</a:t>
            </a:r>
            <a:endParaRPr lang="da-DK" sz="900" i="0" dirty="0">
              <a:effectLst/>
            </a:endParaRPr>
          </a:p>
          <a:p>
            <a:pPr marL="0" indent="0">
              <a:buNone/>
            </a:pPr>
            <a:r>
              <a:rPr lang="da-DK" sz="900" i="1" dirty="0">
                <a:effectLst/>
              </a:rPr>
              <a:t>Pendling medarbejder for 50 i alt: tog 1.300.000 km i alt (hver person kører altså i gennemsnit tog 26.000 km årligt)</a:t>
            </a:r>
            <a:endParaRPr lang="da-DK" sz="900" i="0" dirty="0">
              <a:effectLst/>
            </a:endParaRPr>
          </a:p>
          <a:p>
            <a:pPr marL="0" indent="0">
              <a:buNone/>
            </a:pPr>
            <a:r>
              <a:rPr lang="da-DK" sz="900" i="1" dirty="0">
                <a:effectLst/>
              </a:rPr>
              <a:t>Pendling medarbejder for 25 i alt: cykel (ej brændstof) – skal det tastes ind?</a:t>
            </a:r>
          </a:p>
          <a:p>
            <a:pPr marL="0" indent="0">
              <a:buNone/>
            </a:pPr>
            <a:endParaRPr lang="da-DK" sz="900" i="0" dirty="0">
              <a:effectLst/>
            </a:endParaRPr>
          </a:p>
          <a:p>
            <a:pPr marL="0" indent="0">
              <a:buNone/>
            </a:pPr>
            <a:r>
              <a:rPr lang="da-DK" sz="900" i="1" dirty="0">
                <a:effectLst/>
              </a:rPr>
              <a:t>Rejser i forbindelse med arbejde: 100 km/person på tog</a:t>
            </a:r>
            <a:endParaRPr lang="da-DK" sz="900" i="0" dirty="0">
              <a:effectLst/>
            </a:endParaRPr>
          </a:p>
          <a:p>
            <a:pPr marL="0" indent="0">
              <a:buNone/>
            </a:pPr>
            <a:r>
              <a:rPr lang="da-DK" sz="900" i="1" dirty="0">
                <a:effectLst/>
              </a:rPr>
              <a:t>Varetransport til virksomhed: Lastbiler (diesel) på 100.000 km</a:t>
            </a:r>
            <a:endParaRPr lang="da-DK" sz="900" i="0" dirty="0">
              <a:effectLst/>
            </a:endParaRPr>
          </a:p>
          <a:p>
            <a:pPr marL="0" indent="0">
              <a:buNone/>
            </a:pPr>
            <a:r>
              <a:rPr lang="da-DK" sz="900" i="1" dirty="0">
                <a:effectLst/>
              </a:rPr>
              <a:t>Varetransport fra virksomhed til kunde: Varebiler (diesel) på 50.000 km (nedstrømsdata)</a:t>
            </a:r>
            <a:endParaRPr lang="da-DK" sz="900" i="0" dirty="0">
              <a:effectLst/>
            </a:endParaRPr>
          </a:p>
          <a:p>
            <a:pPr marL="0" indent="0">
              <a:buNone/>
            </a:pPr>
            <a:endParaRPr lang="da-DK" sz="900" i="1" dirty="0">
              <a:effectLst/>
            </a:endParaRPr>
          </a:p>
          <a:p>
            <a:pPr marL="0" indent="0">
              <a:buNone/>
            </a:pPr>
            <a:r>
              <a:rPr lang="da-DK" sz="900" i="1" dirty="0">
                <a:effectLst/>
              </a:rPr>
              <a:t>Affald: type (papir og pap) genanvendelse 10 ton</a:t>
            </a:r>
            <a:endParaRPr lang="da-DK" sz="900" i="0" dirty="0">
              <a:effectLst/>
            </a:endParaRPr>
          </a:p>
          <a:p>
            <a:pPr marL="0" indent="0">
              <a:buNone/>
            </a:pPr>
            <a:endParaRPr lang="da-DK" sz="900" i="1" dirty="0">
              <a:effectLst/>
            </a:endParaRPr>
          </a:p>
          <a:p>
            <a:pPr marL="0" indent="0">
              <a:buNone/>
            </a:pPr>
            <a:r>
              <a:rPr lang="da-DK" sz="900" i="1" dirty="0">
                <a:effectLst/>
              </a:rPr>
              <a:t>Brug af solgte og udlejede produkter: vandforbrug på 10.000 l (brug af solgte produkter)</a:t>
            </a:r>
          </a:p>
          <a:p>
            <a:pPr marL="0" indent="0">
              <a:buNone/>
            </a:pPr>
            <a:endParaRPr lang="da-DK" sz="900" i="0" dirty="0">
              <a:effectLst/>
            </a:endParaRPr>
          </a:p>
          <a:p>
            <a:pPr marL="0" indent="0">
              <a:buNone/>
            </a:pPr>
            <a:r>
              <a:rPr lang="da-DK" sz="900" i="1" dirty="0">
                <a:effectLst/>
              </a:rPr>
              <a:t>End-of-</a:t>
            </a:r>
            <a:r>
              <a:rPr lang="da-DK" sz="900" i="1" dirty="0" err="1">
                <a:effectLst/>
              </a:rPr>
              <a:t>life</a:t>
            </a:r>
            <a:r>
              <a:rPr lang="da-DK" sz="900" i="1" dirty="0">
                <a:effectLst/>
              </a:rPr>
              <a:t> behandling: pap og papir genanvendelse: 5,2 ton </a:t>
            </a:r>
            <a:endParaRPr lang="da-DK" sz="900" i="0" dirty="0">
              <a:effectLst/>
            </a:endParaRPr>
          </a:p>
          <a:p>
            <a:endParaRPr lang="en-US" sz="700" dirty="0"/>
          </a:p>
        </p:txBody>
      </p:sp>
      <p:pic>
        <p:nvPicPr>
          <p:cNvPr id="5" name="Pladsholder til indhold 4" descr="Et billede, der indeholder trækvogn/indkøbskurv/sækkevogn, indkøbsvogn, tekst, tøj&#10;&#10;Automatisk genereret beskrivelse">
            <a:extLst>
              <a:ext uri="{FF2B5EF4-FFF2-40B4-BE49-F238E27FC236}">
                <a16:creationId xmlns:a16="http://schemas.microsoft.com/office/drawing/2014/main" id="{19B1C1BC-8216-3156-70C6-46FFF7822E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148" r="2644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66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E3B92-8088-F2F0-40D0-982AA5E4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/>
              <a:t>Overvejelser – case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069744-BBC6-F862-B9AC-2B32F23F3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4093"/>
            <a:ext cx="5181600" cy="3902869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a-DK" sz="2800" b="0" i="0" dirty="0">
                <a:solidFill>
                  <a:srgbClr val="000000"/>
                </a:solidFill>
                <a:effectLst/>
                <a:latin typeface="+mj-lt"/>
              </a:rPr>
              <a:t>Nu ser du ”Gode Vares” udledning af drivhusgasser efter du har indtastet alle data du kender til</a:t>
            </a:r>
            <a:r>
              <a:rPr lang="da-DK" dirty="0">
                <a:solidFill>
                  <a:srgbClr val="000000"/>
                </a:solidFill>
                <a:latin typeface="+mj-lt"/>
              </a:rPr>
              <a:t>.</a:t>
            </a:r>
            <a:endParaRPr lang="da-DK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a-DK" sz="2800" b="0" i="0" dirty="0">
                <a:solidFill>
                  <a:srgbClr val="000000"/>
                </a:solidFill>
                <a:effectLst/>
                <a:latin typeface="+mj-lt"/>
              </a:rPr>
              <a:t>Du har </a:t>
            </a:r>
            <a:r>
              <a:rPr lang="da-DK" dirty="0">
                <a:solidFill>
                  <a:srgbClr val="000000"/>
                </a:solidFill>
                <a:latin typeface="+mj-lt"/>
              </a:rPr>
              <a:t>dannet </a:t>
            </a:r>
            <a:r>
              <a:rPr lang="da-DK" sz="2800" b="0" i="0" dirty="0">
                <a:solidFill>
                  <a:srgbClr val="000000"/>
                </a:solidFill>
                <a:effectLst/>
                <a:latin typeface="+mj-lt"/>
              </a:rPr>
              <a:t>dig et overblik over virksomhedens udledninger i Klimakompassets rapporter.</a:t>
            </a:r>
          </a:p>
          <a:p>
            <a:pPr marL="0" indent="0">
              <a:lnSpc>
                <a:spcPct val="120000"/>
              </a:lnSpc>
              <a:buNone/>
            </a:pPr>
            <a:endParaRPr lang="da-DK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a-DK" sz="2800" b="0" i="0" dirty="0">
                <a:solidFill>
                  <a:srgbClr val="000000"/>
                </a:solidFill>
                <a:effectLst/>
                <a:latin typeface="+mj-lt"/>
              </a:rPr>
              <a:t>Er der steder, hvor du synes der mangler noget i de data du har modtaget? Hvor du </a:t>
            </a:r>
            <a:r>
              <a:rPr lang="da-DK" dirty="0">
                <a:solidFill>
                  <a:srgbClr val="000000"/>
                </a:solidFill>
                <a:latin typeface="+mj-lt"/>
              </a:rPr>
              <a:t>kan</a:t>
            </a:r>
            <a:r>
              <a:rPr lang="da-DK" sz="2800" b="0" i="0" dirty="0">
                <a:solidFill>
                  <a:srgbClr val="000000"/>
                </a:solidFill>
                <a:effectLst/>
                <a:latin typeface="+mj-lt"/>
              </a:rPr>
              <a:t> finde mere detaljerede data og beregninger, hvis du i praksis skulle lave </a:t>
            </a:r>
            <a:r>
              <a:rPr lang="da-DK" sz="2800" b="0" i="0" u="sng" dirty="0">
                <a:solidFill>
                  <a:srgbClr val="000000"/>
                </a:solidFill>
                <a:effectLst/>
                <a:latin typeface="+mj-lt"/>
              </a:rPr>
              <a:t>hele</a:t>
            </a:r>
            <a:r>
              <a:rPr lang="da-DK" sz="2800" b="0" i="0" dirty="0">
                <a:solidFill>
                  <a:srgbClr val="000000"/>
                </a:solidFill>
                <a:effectLst/>
                <a:latin typeface="+mj-lt"/>
              </a:rPr>
              <a:t> virksomhedens Klimaregnskab? </a:t>
            </a:r>
          </a:p>
          <a:p>
            <a:pPr>
              <a:lnSpc>
                <a:spcPct val="120000"/>
              </a:lnSpc>
            </a:pPr>
            <a:r>
              <a:rPr lang="da-DK" sz="2800" b="0" i="0" dirty="0">
                <a:solidFill>
                  <a:srgbClr val="000000"/>
                </a:solidFill>
                <a:effectLst/>
                <a:latin typeface="+mj-lt"/>
              </a:rPr>
              <a:t>Er der steder, der er oplagte at se på specifikke CO2-e reducerende tiltag – og hvad vil de gøre af forskel til regnskab? Prøv at tast nogle mulige forbedringer i Klimaregnskab og se hvad det reelt gør af forskel for udledninger.</a:t>
            </a:r>
          </a:p>
          <a:p>
            <a:pPr lvl="1">
              <a:lnSpc>
                <a:spcPct val="120000"/>
              </a:lnSpc>
            </a:pPr>
            <a:r>
              <a:rPr lang="da-DK" dirty="0">
                <a:solidFill>
                  <a:srgbClr val="000000"/>
                </a:solidFill>
                <a:latin typeface="+mj-lt"/>
              </a:rPr>
              <a:t>Måske der er mulighed for solceller på alle 20 butikker hvilket kan reducere El-forbrug fra net med 200.000 KWH og omvendt stige med el fra egen produktion.</a:t>
            </a:r>
          </a:p>
          <a:p>
            <a:pPr lvl="1">
              <a:lnSpc>
                <a:spcPct val="120000"/>
              </a:lnSpc>
            </a:pPr>
            <a:r>
              <a:rPr lang="da-DK" dirty="0">
                <a:solidFill>
                  <a:srgbClr val="000000"/>
                </a:solidFill>
                <a:latin typeface="+mj-lt"/>
              </a:rPr>
              <a:t>Prøv at tast ind hvis 100 går fra bil til el – i deres pendling.</a:t>
            </a:r>
          </a:p>
          <a:p>
            <a:pPr lvl="1">
              <a:lnSpc>
                <a:spcPct val="120000"/>
              </a:lnSpc>
            </a:pPr>
            <a:r>
              <a:rPr lang="da-DK" b="0" i="0" dirty="0">
                <a:solidFill>
                  <a:srgbClr val="000000"/>
                </a:solidFill>
                <a:effectLst/>
                <a:latin typeface="+mj-lt"/>
              </a:rPr>
              <a:t>Find selv på flere gode forbedringer.</a:t>
            </a:r>
          </a:p>
          <a:p>
            <a:pPr lvl="1">
              <a:lnSpc>
                <a:spcPct val="120000"/>
              </a:lnSpc>
            </a:pPr>
            <a:endParaRPr lang="da-DK" b="0" i="0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a-DK" sz="2800" b="0" i="0" dirty="0">
                <a:solidFill>
                  <a:srgbClr val="000000"/>
                </a:solidFill>
                <a:effectLst/>
                <a:latin typeface="+mj-lt"/>
              </a:rPr>
              <a:t>Overvej kort hvordan du vil give dine input om forbedringer til ledelsen (mundtligt/skriftligt) herunder anbefale markedsføring af virksomhedens endelige Klimaregnskab. </a:t>
            </a:r>
          </a:p>
          <a:p>
            <a:pPr>
              <a:lnSpc>
                <a:spcPct val="120000"/>
              </a:lnSpc>
            </a:pPr>
            <a:endParaRPr lang="da-DK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a-DK" sz="2800" b="0" i="0" dirty="0">
                <a:solidFill>
                  <a:srgbClr val="000000"/>
                </a:solidFill>
                <a:effectLst/>
                <a:latin typeface="+mj-lt"/>
              </a:rPr>
              <a:t>Vi drøfter til slut i plenum om jeres overvejelser og beslutninger i opgavebesvarelsen.</a:t>
            </a:r>
          </a:p>
          <a:p>
            <a:endParaRPr lang="da-DK" dirty="0"/>
          </a:p>
        </p:txBody>
      </p:sp>
      <p:pic>
        <p:nvPicPr>
          <p:cNvPr id="6" name="Pladsholder til indhold 5" descr="Sollysfiltrering gennem skovsol, der lyser grusvej">
            <a:extLst>
              <a:ext uri="{FF2B5EF4-FFF2-40B4-BE49-F238E27FC236}">
                <a16:creationId xmlns:a16="http://schemas.microsoft.com/office/drawing/2014/main" id="{D0BAF2EF-B2A9-16DC-8DB5-DC3469A4B9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4069244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8EA43472D24449C06B0068A65CFA5" ma:contentTypeVersion="14" ma:contentTypeDescription="Opret et nyt dokument." ma:contentTypeScope="" ma:versionID="3f5a1246c2ef77df25e66849155b51ec">
  <xsd:schema xmlns:xsd="http://www.w3.org/2001/XMLSchema" xmlns:xs="http://www.w3.org/2001/XMLSchema" xmlns:p="http://schemas.microsoft.com/office/2006/metadata/properties" xmlns:ns2="66bd60ff-9289-488e-8b38-68681f307e9f" xmlns:ns3="f98be5f7-c26b-40b1-8165-6f48d908995f" targetNamespace="http://schemas.microsoft.com/office/2006/metadata/properties" ma:root="true" ma:fieldsID="cc8fdd61396614f09d96b38174a9845c" ns2:_="" ns3:_="">
    <xsd:import namespace="66bd60ff-9289-488e-8b38-68681f307e9f"/>
    <xsd:import namespace="f98be5f7-c26b-40b1-8165-6f48d90899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d60ff-9289-488e-8b38-68681f307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ledmærker" ma:readOnly="false" ma:fieldId="{5cf76f15-5ced-4ddc-b409-7134ff3c332f}" ma:taxonomyMulti="true" ma:sspId="7838cd0e-1872-446e-82f7-b036991bb4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be5f7-c26b-40b1-8165-6f48d908995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5a6c850-fdf5-4fc6-8700-74a9778d8058}" ma:internalName="TaxCatchAll" ma:showField="CatchAllData" ma:web="f98be5f7-c26b-40b1-8165-6f48d9089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8be5f7-c26b-40b1-8165-6f48d908995f" xsi:nil="true"/>
    <lcf76f155ced4ddcb4097134ff3c332f xmlns="66bd60ff-9289-488e-8b38-68681f307e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DBDD0F-F23A-45D9-B8F5-A3038D8C4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bd60ff-9289-488e-8b38-68681f307e9f"/>
    <ds:schemaRef ds:uri="f98be5f7-c26b-40b1-8165-6f48d9089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996260-8AE4-4868-A7BD-ADBFF02BF4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3095D3-2B45-4AF0-AFBD-E1E917D963C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aba4780-8e84-4b3c-81c7-e6783f82bdce"/>
    <ds:schemaRef ds:uri="9381585e-14ea-4298-90ea-fb73008c824e"/>
    <ds:schemaRef ds:uri="f98be5f7-c26b-40b1-8165-6f48d908995f"/>
    <ds:schemaRef ds:uri="66bd60ff-9289-488e-8b38-68681f307e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687</Words>
  <Application>Microsoft Office PowerPoint</Application>
  <PresentationFormat>Widescreen</PresentationFormat>
  <Paragraphs>70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-apple-system</vt:lpstr>
      <vt:lpstr>Aptos</vt:lpstr>
      <vt:lpstr>Aptos Display</vt:lpstr>
      <vt:lpstr>Arial</vt:lpstr>
      <vt:lpstr>Century Gothic</vt:lpstr>
      <vt:lpstr>Office Theme</vt:lpstr>
      <vt:lpstr>Virksomhedens Klimaregnskab</vt:lpstr>
      <vt:lpstr>Introduktion til opgave Klimaregnskab </vt:lpstr>
      <vt:lpstr>Case: Detailhandel </vt:lpstr>
      <vt:lpstr>Case: Detailhandel</vt:lpstr>
      <vt:lpstr>Case: Detailhandel</vt:lpstr>
      <vt:lpstr>Overvejelser – case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Mads Gorm Larsen - MGLA</dc:creator>
  <cp:lastModifiedBy>Claus Baltzer - CLBA</cp:lastModifiedBy>
  <cp:revision>6</cp:revision>
  <dcterms:created xsi:type="dcterms:W3CDTF">2024-11-05T12:07:18Z</dcterms:created>
  <dcterms:modified xsi:type="dcterms:W3CDTF">2024-12-02T09:24:19Z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0x0101002618EA43472D24449C06B0068A65CFA5</vt:lpwstr>
  </property>
</Properties>
</file>